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4" r:id="rId3"/>
    <p:sldId id="269" r:id="rId4"/>
    <p:sldId id="270" r:id="rId5"/>
    <p:sldId id="260" r:id="rId6"/>
    <p:sldId id="261" r:id="rId7"/>
    <p:sldId id="273" r:id="rId8"/>
    <p:sldId id="264" r:id="rId9"/>
    <p:sldId id="266" r:id="rId10"/>
    <p:sldId id="267" r:id="rId11"/>
    <p:sldId id="286" r:id="rId12"/>
    <p:sldId id="281" r:id="rId13"/>
    <p:sldId id="279" r:id="rId14"/>
    <p:sldId id="283" r:id="rId15"/>
    <p:sldId id="268" r:id="rId16"/>
  </p:sldIdLst>
  <p:sldSz cx="10688638" cy="7562850"/>
  <p:notesSz cx="6858000" cy="9144000"/>
  <p:defaultTextStyle>
    <a:defPPr>
      <a:defRPr lang="ru-RU"/>
    </a:defPPr>
    <a:lvl1pPr marL="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90769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2" autoAdjust="0"/>
    <p:restoredTop sz="91942" autoAdjust="0"/>
  </p:normalViewPr>
  <p:slideViewPr>
    <p:cSldViewPr snapToGrid="0" snapToObjects="1" showGuides="1">
      <p:cViewPr varScale="1">
        <p:scale>
          <a:sx n="76" d="100"/>
          <a:sy n="76" d="100"/>
        </p:scale>
        <p:origin x="-1680" y="-102"/>
      </p:cViewPr>
      <p:guideLst>
        <p:guide orient="horz" pos="2340"/>
        <p:guide pos="3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5" d="100"/>
          <a:sy n="155" d="100"/>
        </p:scale>
        <p:origin x="-1712" y="-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6091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6475" y="4343400"/>
            <a:ext cx="484505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04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1pPr>
    <a:lvl2pPr marL="497693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2pPr>
    <a:lvl3pPr marL="995384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3pPr>
    <a:lvl4pPr marL="1493076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4pPr>
    <a:lvl5pPr marL="1990769" algn="l" defTabSz="497693" rtl="0" eaLnBrk="1" latinLnBrk="0" hangingPunct="1">
      <a:lnSpc>
        <a:spcPts val="1700"/>
      </a:lnSpc>
      <a:defRPr sz="1100" kern="1200">
        <a:solidFill>
          <a:schemeClr val="tx1"/>
        </a:solidFill>
        <a:latin typeface="Verdana"/>
        <a:ea typeface="+mn-ea"/>
        <a:cs typeface="+mn-cs"/>
      </a:defRPr>
    </a:lvl5pPr>
    <a:lvl6pPr marL="2488460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153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3844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1537" algn="l" defTabSz="4976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1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0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Работать такие специалисты могут в различных структурах инновационной экосистемы: 1. в R&amp;D-подразделении крупной технологической корпорации, осуществляя </a:t>
            </a:r>
            <a:r>
              <a:rPr lang="ru-RU" dirty="0" err="1" smtClean="0"/>
              <a:t>academic</a:t>
            </a:r>
            <a:r>
              <a:rPr lang="ru-RU" dirty="0" smtClean="0"/>
              <a:t> </a:t>
            </a:r>
            <a:r>
              <a:rPr lang="ru-RU" dirty="0" err="1" smtClean="0"/>
              <a:t>connecUons</a:t>
            </a:r>
            <a:r>
              <a:rPr lang="ru-RU" dirty="0" smtClean="0"/>
              <a:t> и управляя технологическими проектами, возникающими внутри корпорации 2. в венчурном фонде, управляя портфельными технологическими проектами фонда 3. в инновационной экосистеме вуза, осуществляя </a:t>
            </a:r>
            <a:r>
              <a:rPr lang="ru-RU" dirty="0" err="1" smtClean="0"/>
              <a:t>industrial</a:t>
            </a:r>
            <a:r>
              <a:rPr lang="ru-RU" dirty="0" smtClean="0"/>
              <a:t> </a:t>
            </a:r>
            <a:r>
              <a:rPr lang="ru-RU" dirty="0" err="1" smtClean="0"/>
              <a:t>connecUons</a:t>
            </a:r>
            <a:r>
              <a:rPr lang="ru-RU" dirty="0" smtClean="0"/>
              <a:t> и управляя вузовскими технологическими проектами 4. в собственном технологическом </a:t>
            </a:r>
            <a:r>
              <a:rPr lang="ru-RU" dirty="0" err="1" smtClean="0"/>
              <a:t>стартапе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6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Приоритетное рассмотрение</a:t>
            </a:r>
            <a:r>
              <a:rPr lang="ru-RU" sz="1300" kern="1200" baseline="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</a:t>
            </a:r>
            <a:r>
              <a:rPr lang="ru-RU" sz="13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командных</a:t>
            </a:r>
            <a:r>
              <a:rPr lang="ru-RU" sz="1300" kern="1200" baseline="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 заявок, таким образом, </a:t>
            </a:r>
            <a:r>
              <a:rPr lang="ru-RU" sz="13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сначала надо попытаться собрать команду в своем вузе / регионе, если не смогли – тогда подавать индивидуально.</a:t>
            </a:r>
          </a:p>
          <a:p>
            <a:r>
              <a:rPr lang="ru-RU" sz="1300" kern="1200" dirty="0" smtClean="0">
                <a:solidFill>
                  <a:schemeClr val="tx1"/>
                </a:solidFill>
                <a:effectLst/>
                <a:latin typeface="Verdana"/>
                <a:ea typeface="+mn-ea"/>
                <a:cs typeface="+mn-cs"/>
              </a:rPr>
              <a:t>О сертификате: мы ведем переговоры с несколькими московскими вузами и бизнес-школами, которые помогут упаковать курс в российский диплом повышения квалификации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5DCE24B-A888-534F-AD8F-E9B32620B1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4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5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32" t="4465" r="-1" b="7836"/>
          <a:stretch/>
        </p:blipFill>
        <p:spPr bwMode="auto">
          <a:xfrm>
            <a:off x="-1" y="0"/>
            <a:ext cx="7703113" cy="756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91" y="2973444"/>
            <a:ext cx="2953145" cy="11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пяти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903F6A0-5120-4129-94DF-E86CDD284220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7" hasCustomPrompt="1"/>
          </p:nvPr>
        </p:nvSpPr>
        <p:spPr>
          <a:xfrm>
            <a:off x="8437756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1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84194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 четырех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F0F4175-D874-416A-95E3-5FF2DF6C5914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978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454215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484527" y="4131134"/>
            <a:ext cx="1602802" cy="233823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9" hasCustomPrompt="1"/>
          </p:nvPr>
        </p:nvSpPr>
        <p:spPr>
          <a:xfrm>
            <a:off x="259603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4542157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  <p:sp>
        <p:nvSpPr>
          <p:cNvPr id="20" name="Рисунок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0779" y="2271713"/>
            <a:ext cx="1606550" cy="1605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Пиктограмма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3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Иллюстрированный список из трех пунктов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2CC0FBD2-CE86-4297-B152-D8DA9384563A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9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28" name="Рисунок 12"/>
          <p:cNvSpPr>
            <a:spLocks noGrp="1"/>
          </p:cNvSpPr>
          <p:nvPr>
            <p:ph type="pic" sz="quarter" idx="18" hasCustomPrompt="1"/>
          </p:nvPr>
        </p:nvSpPr>
        <p:spPr>
          <a:xfrm>
            <a:off x="657225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7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3895601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38" name="Рисунок 12"/>
          <p:cNvSpPr>
            <a:spLocks noGrp="1"/>
          </p:cNvSpPr>
          <p:nvPr>
            <p:ph type="pic" sz="quarter" idx="20" hasCustomPrompt="1"/>
          </p:nvPr>
        </p:nvSpPr>
        <p:spPr>
          <a:xfrm>
            <a:off x="3892019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  <p:sp>
        <p:nvSpPr>
          <p:cNvPr id="39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7137865" y="4997712"/>
            <a:ext cx="2902693" cy="14791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 sz="110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40" name="Рисунок 12"/>
          <p:cNvSpPr>
            <a:spLocks noGrp="1"/>
          </p:cNvSpPr>
          <p:nvPr>
            <p:ph type="pic" sz="quarter" idx="22" hasCustomPrompt="1"/>
          </p:nvPr>
        </p:nvSpPr>
        <p:spPr>
          <a:xfrm>
            <a:off x="7134282" y="2271713"/>
            <a:ext cx="2906277" cy="24794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Иллюстрация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24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845FE3F-B42A-4365-95F0-E0089AEA548B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7" y="6153936"/>
            <a:ext cx="9379749" cy="336178"/>
          </a:xfrm>
        </p:spPr>
        <p:txBody>
          <a:bodyPr anchor="b">
            <a:normAutofit/>
          </a:bodyPr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Подпись к иллюстрации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80131" cy="37707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6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иллюстрация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14BD185-93E8-473A-921E-5FD0F5613B9D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8" y="2278543"/>
            <a:ext cx="9379751" cy="418474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87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маленьк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5DE2A245-61DF-48B5-9076-B3F153A87784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/>
          <a:lstStyle>
            <a:lvl1pPr marL="0" indent="0" algn="l">
              <a:lnSpc>
                <a:spcPts val="3400"/>
              </a:lnSpc>
              <a:buNone/>
              <a:defRPr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 больш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4BF6E37B-9394-4358-960A-3130270D57BD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9" y="859096"/>
            <a:ext cx="9379750" cy="5747169"/>
          </a:xfrm>
          <a:ln w="38100" cmpd="sng">
            <a:solidFill>
              <a:schemeClr val="tx1"/>
            </a:solidFill>
          </a:ln>
        </p:spPr>
        <p:txBody>
          <a:bodyPr lIns="108000" rIns="108000" anchor="ctr">
            <a:normAutofit/>
          </a:bodyPr>
          <a:lstStyle>
            <a:lvl1pPr marL="0" indent="0" algn="l">
              <a:lnSpc>
                <a:spcPts val="3400"/>
              </a:lnSpc>
              <a:buNone/>
              <a:defRPr sz="3300" b="1" cap="all" baseline="0"/>
            </a:lvl1pPr>
          </a:lstStyle>
          <a:p>
            <a:pPr lvl="0"/>
            <a:r>
              <a:rPr lang="ru-RU" dirty="0" smtClean="0"/>
              <a:t>Цитата кого-нибудь великого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4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915AA909-DB16-41EC-AC2E-6167C9DCA329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9" name="Содержимое 9"/>
          <p:cNvSpPr>
            <a:spLocks noGrp="1"/>
          </p:cNvSpPr>
          <p:nvPr>
            <p:ph sz="quarter" idx="15" hasCustomPrompt="1"/>
          </p:nvPr>
        </p:nvSpPr>
        <p:spPr>
          <a:xfrm>
            <a:off x="6484528" y="2269206"/>
            <a:ext cx="3556411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57420" y="930320"/>
            <a:ext cx="9383138" cy="122940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Заголовок презентации. Шрифт </a:t>
            </a:r>
            <a:r>
              <a:rPr lang="en-US" dirty="0" err="1" smtClean="0"/>
              <a:t>verdana</a:t>
            </a:r>
            <a:r>
              <a:rPr lang="ru-RU" dirty="0" smtClean="0"/>
              <a:t> </a:t>
            </a:r>
            <a:r>
              <a:rPr lang="en-US" dirty="0" smtClean="0"/>
              <a:t>bold </a:t>
            </a:r>
            <a:r>
              <a:rPr lang="ru-RU" dirty="0" smtClean="0"/>
              <a:t>33/34 </a:t>
            </a:r>
            <a:r>
              <a:rPr lang="en-US" dirty="0" err="1" smtClean="0"/>
              <a:t>pt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Все буквы заглавные. Не</a:t>
            </a:r>
            <a:r>
              <a:rPr lang="en-US" dirty="0" smtClean="0"/>
              <a:t> </a:t>
            </a:r>
            <a:r>
              <a:rPr lang="ru-RU" dirty="0" smtClean="0"/>
              <a:t>более трех строк</a:t>
            </a:r>
            <a:endParaRPr lang="ru-RU" dirty="0"/>
          </a:p>
        </p:txBody>
      </p:sp>
      <p:sp>
        <p:nvSpPr>
          <p:cNvPr id="12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60808" y="2398002"/>
            <a:ext cx="5495011" cy="1068266"/>
          </a:xfrm>
        </p:spPr>
        <p:txBody>
          <a:bodyPr/>
          <a:lstStyle>
            <a:lvl1pPr marL="0" indent="0">
              <a:buFont typeface="+mj-lt"/>
              <a:buNone/>
              <a:defRPr cap="none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Подзаголовок. Шрифт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Verdana Regular</a:t>
            </a:r>
            <a:r>
              <a:rPr lang="ru-RU" dirty="0" smtClean="0"/>
              <a:t> 18/17</a:t>
            </a:r>
            <a:r>
              <a:rPr lang="en-US" dirty="0" smtClean="0"/>
              <a:t> 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60808" y="3712791"/>
            <a:ext cx="5495011" cy="597634"/>
          </a:xfrm>
        </p:spPr>
        <p:txBody>
          <a:bodyPr/>
          <a:lstStyle>
            <a:lvl1pPr marL="0" indent="0">
              <a:buFont typeface="+mj-lt"/>
              <a:buNone/>
              <a:defRPr b="1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Константин Константинопольский.</a:t>
            </a:r>
            <a:r>
              <a:rPr lang="en-US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Шрифт</a:t>
            </a:r>
            <a:r>
              <a:rPr lang="en-US" dirty="0" smtClean="0"/>
              <a:t> Verdana Bold </a:t>
            </a:r>
            <a:r>
              <a:rPr lang="ru-RU" dirty="0" smtClean="0"/>
              <a:t>18/17 </a:t>
            </a:r>
            <a:r>
              <a:rPr lang="ru-RU" dirty="0" err="1" smtClean="0"/>
              <a:t>рх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660808" y="4560706"/>
            <a:ext cx="5495011" cy="1924233"/>
          </a:xfrm>
        </p:spPr>
        <p:txBody>
          <a:bodyPr/>
          <a:lstStyle>
            <a:lvl1pPr marL="0" indent="0">
              <a:buFont typeface="+mj-lt"/>
              <a:buNone/>
              <a:defRPr sz="1100" b="0" i="0" cap="none" baseline="0"/>
            </a:lvl1pPr>
            <a:lvl2pPr marL="497693" indent="0">
              <a:buFont typeface="+mj-lt"/>
              <a:buNone/>
              <a:defRPr b="1" i="0" cap="none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Должность и контактные данные автора</a:t>
            </a:r>
            <a:r>
              <a:rPr lang="en-US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Шрифт</a:t>
            </a:r>
            <a:r>
              <a:rPr lang="en-US" dirty="0" smtClean="0"/>
              <a:t> Verdana Regular 11</a:t>
            </a:r>
            <a:r>
              <a:rPr lang="ru-RU" dirty="0" smtClean="0"/>
              <a:t>/17 </a:t>
            </a:r>
            <a:r>
              <a:rPr lang="ru-RU" dirty="0" err="1" smtClean="0"/>
              <a:t>рх</a:t>
            </a:r>
            <a:r>
              <a:rPr lang="ru-RU" dirty="0" smtClean="0"/>
              <a:t>. В конце точку не ставим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0423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и иллюстрац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Список и 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30CDD049-A152-43BA-A4D8-08BFCD0664C7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10158"/>
          </a:xfrm>
        </p:spPr>
        <p:txBody>
          <a:bodyPr/>
          <a:lstStyle>
            <a:lvl1pPr>
              <a:lnSpc>
                <a:spcPts val="3400"/>
              </a:lnSpc>
              <a:defRPr b="1" cap="all" baseline="0"/>
            </a:lvl1pPr>
            <a:lvl2pPr>
              <a:lnSpc>
                <a:spcPts val="3400"/>
              </a:lnSpc>
              <a:defRPr b="1" cap="all"/>
            </a:lvl2pPr>
            <a:lvl3pPr>
              <a:lnSpc>
                <a:spcPts val="3400"/>
              </a:lnSpc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10123"/>
            <a:ext cx="3563938" cy="335015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 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список иллюстраци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Текст, Список и иллюстрация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EE51BB90-66D1-4190-8BAB-2DBBC772CC44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405468"/>
            <a:ext cx="2913747" cy="4078842"/>
          </a:xfrm>
        </p:spPr>
        <p:txBody>
          <a:bodyPr/>
          <a:lstStyle>
            <a:lvl1pPr marL="0" marR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100" baseline="0"/>
            </a:lvl1pPr>
            <a:lvl2pPr>
              <a:defRPr sz="1100"/>
            </a:lvl2pPr>
          </a:lstStyle>
          <a:p>
            <a:pPr marL="0" marR="0" lvl="0" indent="0" algn="l" defTabSz="497693" rtl="0" eaLnBrk="1" fontAlgn="auto" latinLnBrk="0" hangingPunct="1">
              <a:lnSpc>
                <a:spcPts val="1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ru-RU" dirty="0" smtClean="0"/>
              <a:t>Текст, который сопровождает тему. Закрепляет утверждение или объясняет иллюстрацию</a:t>
            </a:r>
          </a:p>
          <a:p>
            <a:pPr lvl="0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892019" y="2405468"/>
            <a:ext cx="2913747" cy="4078842"/>
          </a:xfrm>
        </p:spPr>
        <p:txBody>
          <a:bodyPr>
            <a:normAutofit/>
          </a:bodyPr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7134318" y="2285113"/>
            <a:ext cx="2906619" cy="419919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74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Нумерованный список и иллюстрация. Список главный, иллюстрация вторична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0899A6FB-4850-4FEB-8A18-BA365543B212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477000" y="2720123"/>
            <a:ext cx="3563938" cy="333015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57227" y="2650123"/>
            <a:ext cx="5491163" cy="3400157"/>
          </a:xfrm>
        </p:spPr>
        <p:txBody>
          <a:bodyPr/>
          <a:lstStyle>
            <a:lvl1pPr>
              <a:lnSpc>
                <a:spcPts val="3400"/>
              </a:lnSpc>
              <a:buFont typeface="+mj-lt"/>
              <a:buAutoNum type="arabicPeriod"/>
              <a:defRPr b="1" cap="all" baseline="0"/>
            </a:lvl1pPr>
            <a:lvl2pPr marL="840550" indent="-342857">
              <a:lnSpc>
                <a:spcPts val="3400"/>
              </a:lnSpc>
              <a:buFont typeface="Wingdings" charset="2"/>
              <a:buChar char="§"/>
              <a:defRPr b="1" cap="all"/>
            </a:lvl2pPr>
            <a:lvl3pPr marL="1338241" indent="-342857">
              <a:lnSpc>
                <a:spcPts val="3400"/>
              </a:lnSpc>
              <a:buFont typeface="Wingdings" charset="2"/>
              <a:buChar char="§"/>
              <a:defRPr b="1" cap="all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В конце тезиса или 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0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список. Иллюстрация главная, список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6419A694-3A62-4B61-95E8-1B19C6588105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80651" y="2405468"/>
            <a:ext cx="3559908" cy="4078842"/>
          </a:xfrm>
        </p:spPr>
        <p:txBody>
          <a:bodyPr/>
          <a:lstStyle>
            <a:lvl1pPr>
              <a:defRPr sz="1100" baseline="0"/>
            </a:lvl1pPr>
            <a:lvl2pPr>
              <a:defRPr sz="1100"/>
            </a:lvl2pPr>
            <a:lvl3pPr>
              <a:defRPr sz="1100"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1"/>
            <a:r>
              <a:rPr lang="ru-RU" dirty="0" smtClean="0"/>
              <a:t>Дополнение 1</a:t>
            </a:r>
          </a:p>
          <a:p>
            <a:pPr lvl="2"/>
            <a:r>
              <a:rPr lang="ru-RU" dirty="0" smtClean="0"/>
              <a:t>Комментарий</a:t>
            </a:r>
          </a:p>
          <a:p>
            <a:pPr lvl="1"/>
            <a:r>
              <a:rPr lang="ru-RU" dirty="0" smtClean="0"/>
              <a:t>Дополнение 2</a:t>
            </a:r>
          </a:p>
          <a:p>
            <a:pPr lvl="1"/>
            <a:r>
              <a:rPr lang="ru-RU" dirty="0" smtClean="0"/>
              <a:t>Дополнение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57419" y="2278544"/>
            <a:ext cx="5483459" cy="420639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5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нумерованный список. Иллюстрация главная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FD3C4723-E3CD-466F-8175-1A45657467A5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/>
          <a:lstStyle>
            <a:lvl1pPr>
              <a:buFont typeface="+mj-lt"/>
              <a:buAutoNum type="arabicPeriod"/>
              <a:defRPr sz="1100" baseline="0"/>
            </a:lvl1pPr>
            <a:lvl2pPr marL="840550" indent="-342857">
              <a:buFont typeface="+mj-lt"/>
              <a:buAutoNum type="arabicPeriod"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Тезис 1</a:t>
            </a:r>
          </a:p>
          <a:p>
            <a:pPr lvl="0"/>
            <a:r>
              <a:rPr lang="ru-RU" dirty="0" smtClean="0"/>
              <a:t>Тезис 2</a:t>
            </a:r>
          </a:p>
          <a:p>
            <a:pPr lvl="0"/>
            <a:r>
              <a:rPr lang="ru-RU" dirty="0" smtClean="0"/>
              <a:t>Тезис 3</a:t>
            </a:r>
          </a:p>
          <a:p>
            <a:pPr lvl="0"/>
            <a:r>
              <a:rPr lang="ru-RU" dirty="0" smtClean="0"/>
              <a:t>Тезис 4</a:t>
            </a:r>
          </a:p>
          <a:p>
            <a:pPr lvl="0"/>
            <a:r>
              <a:rPr lang="ru-RU" dirty="0" smtClean="0"/>
              <a:t>В конце тезиса или дополнения отсутствуют точки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14" hasCustomPrompt="1"/>
          </p:nvPr>
        </p:nvSpPr>
        <p:spPr>
          <a:xfrm>
            <a:off x="660805" y="2269206"/>
            <a:ext cx="5487543" cy="4215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ru-RU" dirty="0" smtClean="0"/>
              <a:t>Фотография, рисунок, пиктограмма или </a:t>
            </a:r>
            <a:r>
              <a:rPr lang="ru-RU" dirty="0" err="1" smtClean="0"/>
              <a:t>инфографика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89427E50-B078-4F09-A3C7-5A45A84F82FB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115" y="2405468"/>
            <a:ext cx="3578444" cy="407884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1100" b="0" baseline="0"/>
            </a:lvl1pPr>
            <a:lvl2pPr marL="497693" indent="0">
              <a:buFont typeface="+mj-lt"/>
              <a:buNone/>
              <a:defRPr sz="1100" b="0"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 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8" y="2269205"/>
            <a:ext cx="5505871" cy="4207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8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Иллюстрация и текст. Иллюстрация главная, текст разъясняет иллюстрацию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latin typeface="DINPro"/>
                <a:cs typeface="DINPro"/>
              </a:defRPr>
            </a:lvl1pPr>
          </a:lstStyle>
          <a:p>
            <a:fld id="{A30530B8-7E77-418B-94CE-CF5F9472ED26}" type="datetime1">
              <a:rPr lang="ru-RU" smtClean="0">
                <a:latin typeface="Verdana"/>
                <a:cs typeface="Verdana"/>
              </a:rPr>
              <a:t>23.03.2015</a:t>
            </a:fld>
            <a:endParaRPr lang="ru-RU" dirty="0">
              <a:latin typeface="Verdana"/>
              <a:cs typeface="Verdan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127004" y="2405468"/>
            <a:ext cx="2913555" cy="4078842"/>
          </a:xfrm>
        </p:spPr>
        <p:txBody>
          <a:bodyPr/>
          <a:lstStyle>
            <a:lvl1pPr marL="0" indent="0">
              <a:buFont typeface="+mj-lt"/>
              <a:buNone/>
              <a:defRPr sz="1100" baseline="0"/>
            </a:lvl1pPr>
            <a:lvl2pPr marL="497693" indent="0">
              <a:buFont typeface="+mj-lt"/>
              <a:buNone/>
              <a:defRPr/>
            </a:lvl2pPr>
            <a:lvl3pPr marL="1338241" indent="-342857">
              <a:buFont typeface="+mj-lt"/>
              <a:buAutoNum type="arabicPeriod"/>
              <a:defRPr/>
            </a:lvl3pPr>
          </a:lstStyle>
          <a:p>
            <a:pPr lvl="0"/>
            <a:r>
              <a:rPr lang="ru-RU" dirty="0" smtClean="0"/>
              <a:t>Текст, который сопровождает иллюстрацию. Закрепляет утверждение или объясняет иллюстрацию</a:t>
            </a:r>
          </a:p>
          <a:p>
            <a:pPr lvl="1"/>
            <a:endParaRPr lang="ru-RU" dirty="0" smtClean="0"/>
          </a:p>
        </p:txBody>
      </p:sp>
      <p:sp>
        <p:nvSpPr>
          <p:cNvPr id="8" name="Рисунок 26"/>
          <p:cNvSpPr>
            <a:spLocks noGrp="1"/>
          </p:cNvSpPr>
          <p:nvPr>
            <p:ph type="pic" sz="quarter" idx="14" hasCustomPrompt="1"/>
          </p:nvPr>
        </p:nvSpPr>
        <p:spPr>
          <a:xfrm>
            <a:off x="657417" y="2278543"/>
            <a:ext cx="6148348" cy="4198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Verdana"/>
              </a:defRPr>
            </a:lvl1pPr>
          </a:lstStyle>
          <a:p>
            <a:r>
              <a:rPr lang="ru-RU" dirty="0" smtClean="0"/>
              <a:t>Рисунок, фотография или файлы из набора пиктограмм. Иллюстрация должна соответствовать теме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1879981" y="500514"/>
            <a:ext cx="8160578" cy="3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 cap="all">
                <a:solidFill>
                  <a:schemeClr val="tx1"/>
                </a:solidFill>
                <a:latin typeface="Verdana"/>
              </a:defRPr>
            </a:lvl1pPr>
          </a:lstStyle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Изображение 1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807" y="245116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Дата 12"/>
          <p:cNvSpPr>
            <a:spLocks noGrp="1"/>
          </p:cNvSpPr>
          <p:nvPr>
            <p:ph type="dt" sz="half" idx="2"/>
          </p:nvPr>
        </p:nvSpPr>
        <p:spPr>
          <a:xfrm>
            <a:off x="660805" y="6606265"/>
            <a:ext cx="7758619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4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D6F3E48F-EF2B-4F43-A0B0-B702AB6A5AE0}" type="datetime1">
              <a:rPr lang="ru-RU" smtClean="0"/>
              <a:t>23.03.2015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419425" y="6606265"/>
            <a:ext cx="1621131" cy="3319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300">
                <a:solidFill>
                  <a:srgbClr val="000000"/>
                </a:solidFill>
                <a:latin typeface="Verdana"/>
                <a:cs typeface="Verdana"/>
              </a:defRPr>
            </a:lvl1pPr>
          </a:lstStyle>
          <a:p>
            <a:fld id="{270CC76C-CF9A-B645-A5DE-487E37C771FE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418" y="859096"/>
            <a:ext cx="93831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7418" y="2629580"/>
            <a:ext cx="9383140" cy="397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53" r:id="rId3"/>
    <p:sldLayoutId id="2147483661" r:id="rId4"/>
    <p:sldLayoutId id="2147483655" r:id="rId5"/>
    <p:sldLayoutId id="2147483654" r:id="rId6"/>
    <p:sldLayoutId id="2147483656" r:id="rId7"/>
    <p:sldLayoutId id="2147483662" r:id="rId8"/>
    <p:sldLayoutId id="2147483664" r:id="rId9"/>
    <p:sldLayoutId id="2147483658" r:id="rId10"/>
    <p:sldLayoutId id="2147483663" r:id="rId11"/>
    <p:sldLayoutId id="2147483659" r:id="rId12"/>
    <p:sldLayoutId id="2147483660" r:id="rId13"/>
    <p:sldLayoutId id="2147483667" r:id="rId14"/>
    <p:sldLayoutId id="2147483668" r:id="rId15"/>
    <p:sldLayoutId id="214748366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l" defTabSz="497693" rtl="0" eaLnBrk="1" latinLnBrk="0" hangingPunct="1">
        <a:lnSpc>
          <a:spcPts val="3400"/>
        </a:lnSpc>
        <a:spcBef>
          <a:spcPts val="0"/>
        </a:spcBef>
        <a:buNone/>
        <a:defRPr sz="3300" b="1" i="0" kern="1200" cap="all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73269" indent="-373269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808750" indent="-311058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2pPr>
      <a:lvl3pPr marL="1244230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3pPr>
      <a:lvl4pPr marL="1741922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4pPr>
      <a:lvl5pPr marL="2239614" indent="-248846" algn="l" defTabSz="497693" rtl="0" eaLnBrk="1" latinLnBrk="0" hangingPunct="1">
        <a:lnSpc>
          <a:spcPts val="1699"/>
        </a:lnSpc>
        <a:spcBef>
          <a:spcPts val="0"/>
        </a:spcBef>
        <a:buFont typeface="Wingdings" charset="2"/>
        <a:buChar char="§"/>
        <a:defRPr sz="1800" kern="1200" baseline="0">
          <a:solidFill>
            <a:schemeClr val="tx1"/>
          </a:solidFill>
          <a:latin typeface="Verdana"/>
          <a:ea typeface="+mn-ea"/>
          <a:cs typeface="+mn-cs"/>
        </a:defRPr>
      </a:lvl5pPr>
      <a:lvl6pPr marL="2737306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4999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2690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383" indent="-248846" algn="l" defTabSz="497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69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8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076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69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460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153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3844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537" algn="l" defTabSz="49769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mailto:Kolesnikov.SA@rusventure.ru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hyperlink" Target="mailto:Kolesnikov.SA@rusventure.ru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mailto:yanykina@mail.ifmo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hyperlink" Target="mailto:Makarova.TV@rusventure.ru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www.asi.ru/nt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46.png"/><Relationship Id="rId10" Type="http://schemas.openxmlformats.org/officeDocument/2006/relationships/image" Target="../media/image14.png"/><Relationship Id="rId4" Type="http://schemas.openxmlformats.org/officeDocument/2006/relationships/image" Target="../media/image41.png"/><Relationship Id="rId9" Type="http://schemas.openxmlformats.org/officeDocument/2006/relationships/hyperlink" Target="mailto:Mardanov.SA@rusventure.ru" TargetMode="External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8.jpeg"/><Relationship Id="rId1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18" Type="http://schemas.microsoft.com/office/2007/relationships/hdphoto" Target="../media/hdphoto8.wdp"/><Relationship Id="rId26" Type="http://schemas.openxmlformats.org/officeDocument/2006/relationships/image" Target="../media/image5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34.png"/><Relationship Id="rId25" Type="http://schemas.openxmlformats.org/officeDocument/2006/relationships/image" Target="../media/image22.png"/><Relationship Id="rId2" Type="http://schemas.openxmlformats.org/officeDocument/2006/relationships/image" Target="../media/image26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24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33.png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image" Target="../media/image30.png"/><Relationship Id="rId19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microsoft.com/office/2007/relationships/hdphoto" Target="../media/hdphoto4.wdp"/><Relationship Id="rId14" Type="http://schemas.microsoft.com/office/2007/relationships/hdphoto" Target="../media/hdphoto6.wdp"/><Relationship Id="rId22" Type="http://schemas.openxmlformats.org/officeDocument/2006/relationships/image" Target="../media/image6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Khamanova.TS@rusventure.ru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</a:t>
            </a:r>
            <a:r>
              <a:rPr lang="ru-RU" dirty="0" smtClean="0"/>
              <a:t>РВК </a:t>
            </a:r>
            <a:br>
              <a:rPr lang="ru-RU" dirty="0" smtClean="0"/>
            </a:br>
            <a:r>
              <a:rPr lang="ru-RU" dirty="0" smtClean="0"/>
              <a:t>для молодых ученых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60808" y="3866235"/>
            <a:ext cx="5495011" cy="597634"/>
          </a:xfrm>
        </p:spPr>
        <p:txBody>
          <a:bodyPr/>
          <a:lstStyle/>
          <a:p>
            <a:r>
              <a:rPr lang="ru-RU" sz="2000" dirty="0" smtClean="0"/>
              <a:t>Сергей Марданов 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60808" y="4186136"/>
            <a:ext cx="5917584" cy="19242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dirty="0" smtClean="0"/>
              <a:t>Менеджер по развитию трансфера технологий</a:t>
            </a:r>
            <a:endParaRPr lang="ru-RU" dirty="0" smtClean="0"/>
          </a:p>
        </p:txBody>
      </p:sp>
      <p:pic>
        <p:nvPicPr>
          <p:cNvPr id="27" name="Изображение 1" descr="BACIS-FIGURES-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243" y="4597030"/>
            <a:ext cx="187833" cy="162687"/>
          </a:xfrm>
          <a:prstGeom prst="rect">
            <a:avLst/>
          </a:prstGeom>
        </p:spPr>
      </p:pic>
      <p:pic>
        <p:nvPicPr>
          <p:cNvPr id="28" name="Изображение 6" descr="BACIS-FIGURES-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082" y="6815569"/>
            <a:ext cx="187833" cy="162687"/>
          </a:xfrm>
          <a:prstGeom prst="rect">
            <a:avLst/>
          </a:prstGeom>
        </p:spPr>
      </p:pic>
      <p:pic>
        <p:nvPicPr>
          <p:cNvPr id="29" name="Изображение 7" descr="BACIS-FIGURES-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855" y="2756185"/>
            <a:ext cx="179070" cy="206121"/>
          </a:xfrm>
          <a:prstGeom prst="rect">
            <a:avLst/>
          </a:prstGeom>
        </p:spPr>
      </p:pic>
      <p:pic>
        <p:nvPicPr>
          <p:cNvPr id="30" name="Изображение 15" descr="BACIS-FIGURES-1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13" y="1502763"/>
            <a:ext cx="492634" cy="492633"/>
          </a:xfrm>
          <a:prstGeom prst="rect">
            <a:avLst/>
          </a:prstGeom>
        </p:spPr>
      </p:pic>
      <p:pic>
        <p:nvPicPr>
          <p:cNvPr id="31" name="Изображение 17" descr="BACIS-FIGURES-3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700" y="6699808"/>
            <a:ext cx="492634" cy="492633"/>
          </a:xfrm>
          <a:prstGeom prst="rect">
            <a:avLst/>
          </a:prstGeom>
        </p:spPr>
      </p:pic>
      <p:pic>
        <p:nvPicPr>
          <p:cNvPr id="32" name="Изображение 20" descr="BACIS-FIGURES-1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315" y="3811044"/>
            <a:ext cx="262509" cy="501015"/>
          </a:xfrm>
          <a:prstGeom prst="rect">
            <a:avLst/>
          </a:prstGeom>
        </p:spPr>
      </p:pic>
      <p:pic>
        <p:nvPicPr>
          <p:cNvPr id="33" name="Изображение 23" descr="BACIS-FIGURES-2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312" y="2711800"/>
            <a:ext cx="262509" cy="501015"/>
          </a:xfrm>
          <a:prstGeom prst="rect">
            <a:avLst/>
          </a:prstGeom>
        </p:spPr>
      </p:pic>
      <p:pic>
        <p:nvPicPr>
          <p:cNvPr id="34" name="Изображение 24" descr="BACIS-FIGURES-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15" y="3418858"/>
            <a:ext cx="187833" cy="162687"/>
          </a:xfrm>
          <a:prstGeom prst="rect">
            <a:avLst/>
          </a:prstGeom>
        </p:spPr>
      </p:pic>
      <p:pic>
        <p:nvPicPr>
          <p:cNvPr id="35" name="Изображение 26" descr="BACIS-FIGURES-12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4210" y="6094725"/>
            <a:ext cx="187833" cy="162687"/>
          </a:xfrm>
          <a:prstGeom prst="rect">
            <a:avLst/>
          </a:prstGeom>
        </p:spPr>
      </p:pic>
      <p:pic>
        <p:nvPicPr>
          <p:cNvPr id="36" name="Изображение 32" descr="BACIS-FIGURES-3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23" y="1450112"/>
            <a:ext cx="179070" cy="206121"/>
          </a:xfrm>
          <a:prstGeom prst="rect">
            <a:avLst/>
          </a:prstGeom>
        </p:spPr>
      </p:pic>
      <p:pic>
        <p:nvPicPr>
          <p:cNvPr id="3074" name="Picture 2" descr="R:\RVC\Public\Шаблоны и бланки\ClipArt for slides_2014\Illustration\04 tech\tech-0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11" y="1978161"/>
            <a:ext cx="2903815" cy="42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27" y="3128529"/>
            <a:ext cx="2584731" cy="18149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593680"/>
          </a:xfrm>
        </p:spPr>
        <p:txBody>
          <a:bodyPr/>
          <a:lstStyle/>
          <a:p>
            <a:r>
              <a:rPr lang="ru-RU" sz="2800" dirty="0" smtClean="0"/>
              <a:t>Образовательные программы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" name="Изображение 7" descr="BACIS-FIGURES-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939" y="5102237"/>
            <a:ext cx="179070" cy="206121"/>
          </a:xfrm>
          <a:prstGeom prst="rect">
            <a:avLst/>
          </a:prstGeom>
        </p:spPr>
      </p:pic>
      <p:pic>
        <p:nvPicPr>
          <p:cNvPr id="10" name="Изображение 11" descr="BACIS-FIGURES-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716" y="6730706"/>
            <a:ext cx="357758" cy="412241"/>
          </a:xfrm>
          <a:prstGeom prst="rect">
            <a:avLst/>
          </a:prstGeom>
        </p:spPr>
      </p:pic>
      <p:pic>
        <p:nvPicPr>
          <p:cNvPr id="11" name="Изображение 15" descr="BACIS-FIGURES-1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007" y="2455518"/>
            <a:ext cx="492634" cy="492633"/>
          </a:xfrm>
          <a:prstGeom prst="rect">
            <a:avLst/>
          </a:prstGeom>
        </p:spPr>
      </p:pic>
      <p:pic>
        <p:nvPicPr>
          <p:cNvPr id="12" name="Изображение 20" descr="BACIS-FIGURES-1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595" y="5167197"/>
            <a:ext cx="262509" cy="501015"/>
          </a:xfrm>
          <a:prstGeom prst="rect">
            <a:avLst/>
          </a:prstGeom>
        </p:spPr>
      </p:pic>
      <p:pic>
        <p:nvPicPr>
          <p:cNvPr id="13" name="Изображение 23" descr="BACIS-FIGURES-29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458" y="3689389"/>
            <a:ext cx="262509" cy="501015"/>
          </a:xfrm>
          <a:prstGeom prst="rect">
            <a:avLst/>
          </a:prstGeom>
        </p:spPr>
      </p:pic>
      <p:pic>
        <p:nvPicPr>
          <p:cNvPr id="14" name="Изображение 24" descr="BACIS-FIGURES-2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641" y="5957107"/>
            <a:ext cx="187833" cy="162687"/>
          </a:xfrm>
          <a:prstGeom prst="rect">
            <a:avLst/>
          </a:prstGeom>
        </p:spPr>
      </p:pic>
      <p:pic>
        <p:nvPicPr>
          <p:cNvPr id="15" name="Изображение 30" descr="BACIS-FIGURES-2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31" y="679622"/>
            <a:ext cx="131064" cy="250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485" y="7022153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0808" y="1928246"/>
            <a:ext cx="65366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Разработанные программы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2011-2014 гг. в сферах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технологического предпринимательства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исследованиями 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ехнологического брокерства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трансфера технологий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ВУЗы – партнеры: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МФТИ, ВШЭ, МИСиС, ИТМО,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РАНХиГС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др.</a:t>
            </a:r>
          </a:p>
          <a:p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Твои ближайшие шаги: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связаться с координатором академических связей Сергеем Колесниковым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Kolesnikov.SA@rusventure.ru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8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420" y="930320"/>
            <a:ext cx="9383138" cy="568280"/>
          </a:xfrm>
        </p:spPr>
        <p:txBody>
          <a:bodyPr/>
          <a:lstStyle/>
          <a:p>
            <a:r>
              <a:rPr lang="ru-RU" dirty="0" smtClean="0"/>
              <a:t>Кафедра РВК в МФТИ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60809" y="2278543"/>
            <a:ext cx="7267168" cy="37707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2011г. кафедра </a:t>
            </a:r>
            <a:r>
              <a:rPr lang="ru-RU" sz="2000" b="1" dirty="0" smtClean="0">
                <a:solidFill>
                  <a:srgbClr val="002060"/>
                </a:solidFill>
              </a:rPr>
              <a:t>«Управление технологическими проектами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dirty="0" smtClean="0"/>
              <a:t>готовит технологических лидеров, способных управлять технологическими проектами, координировать их и выводить инновационные результаты этих проектов на рынок.</a:t>
            </a:r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002060"/>
                </a:solidFill>
              </a:rPr>
              <a:t>11</a:t>
            </a:r>
            <a:r>
              <a:rPr lang="ru-RU" sz="2000" dirty="0" smtClean="0"/>
              <a:t> выпускников и </a:t>
            </a:r>
            <a:r>
              <a:rPr lang="ru-RU" sz="2000" b="1" dirty="0" smtClean="0">
                <a:solidFill>
                  <a:srgbClr val="002060"/>
                </a:solidFill>
              </a:rPr>
              <a:t>25</a:t>
            </a:r>
            <a:r>
              <a:rPr lang="ru-RU" sz="2000" dirty="0" smtClean="0"/>
              <a:t> студентов магистратуры</a:t>
            </a:r>
            <a:endParaRPr lang="ru-RU" sz="2000" dirty="0"/>
          </a:p>
        </p:txBody>
      </p:sp>
      <p:pic>
        <p:nvPicPr>
          <p:cNvPr id="9" name="Изображение 20" descr="BACIS-FIGURES-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675" y="4350731"/>
            <a:ext cx="262509" cy="501015"/>
          </a:xfrm>
          <a:prstGeom prst="rect">
            <a:avLst/>
          </a:prstGeom>
        </p:spPr>
      </p:pic>
      <p:pic>
        <p:nvPicPr>
          <p:cNvPr id="10" name="Изображение 23" descr="BACIS-FIGURES-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68" y="2090761"/>
            <a:ext cx="262509" cy="501015"/>
          </a:xfrm>
          <a:prstGeom prst="rect">
            <a:avLst/>
          </a:prstGeom>
        </p:spPr>
      </p:pic>
      <p:pic>
        <p:nvPicPr>
          <p:cNvPr id="11" name="Изображение 28" descr="BACIS-FIGURES-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97" y="6727666"/>
            <a:ext cx="187833" cy="162687"/>
          </a:xfrm>
          <a:prstGeom prst="rect">
            <a:avLst/>
          </a:prstGeom>
        </p:spPr>
      </p:pic>
      <p:pic>
        <p:nvPicPr>
          <p:cNvPr id="12" name="Изображение 31" descr="BACIS-FIGURES-0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846" y="1473823"/>
            <a:ext cx="131064" cy="250698"/>
          </a:xfrm>
          <a:prstGeom prst="rect">
            <a:avLst/>
          </a:prstGeom>
        </p:spPr>
      </p:pic>
      <p:pic>
        <p:nvPicPr>
          <p:cNvPr id="13" name="Изображение 32" descr="BACIS-FIGURES-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351" y="1082460"/>
            <a:ext cx="179070" cy="206121"/>
          </a:xfrm>
          <a:prstGeom prst="rect">
            <a:avLst/>
          </a:prstGeom>
        </p:spPr>
      </p:pic>
      <p:pic>
        <p:nvPicPr>
          <p:cNvPr id="14" name="Изображение 15" descr="BACIS-FIGURES-1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003" y="1618419"/>
            <a:ext cx="492634" cy="492633"/>
          </a:xfrm>
          <a:prstGeom prst="rect">
            <a:avLst/>
          </a:prstGeom>
        </p:spPr>
      </p:pic>
      <p:pic>
        <p:nvPicPr>
          <p:cNvPr id="15" name="Изображение 17" descr="BACIS-FIGURES-3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5" y="4108605"/>
            <a:ext cx="492634" cy="492633"/>
          </a:xfrm>
          <a:prstGeom prst="rect">
            <a:avLst/>
          </a:prstGeom>
        </p:spPr>
      </p:pic>
      <p:pic>
        <p:nvPicPr>
          <p:cNvPr id="16" name="Изображение 19" descr="BACIS-FIGURES-06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393" y="6679445"/>
            <a:ext cx="357758" cy="4122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0809" y="4154505"/>
            <a:ext cx="491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Подробности на: </a:t>
            </a:r>
            <a:r>
              <a:rPr lang="en-US" sz="2400" b="1" dirty="0" smtClean="0">
                <a:solidFill>
                  <a:srgbClr val="002060"/>
                </a:solidFill>
              </a:rPr>
              <a:t>http://rvc-mipt.ru/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420" y="5033676"/>
            <a:ext cx="70818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Твои ближайшие шаги: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связаться с координатором академических связей Сергеем Колесниковым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Kolesnikov.SA@rusventure.ru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000" dirty="0"/>
          </a:p>
        </p:txBody>
      </p:sp>
      <p:pic>
        <p:nvPicPr>
          <p:cNvPr id="4" name="Picture 3" descr="R:\RVC\Public\Шаблоны и бланки\ClipArt for slides_2014\Illustration\ALL\Picture-a-2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93" y="2895819"/>
            <a:ext cx="1012977" cy="29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9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Школа академических брокеров</a:t>
            </a:r>
            <a:br>
              <a:rPr lang="ru-RU" sz="2800" dirty="0" smtClean="0"/>
            </a:br>
            <a:r>
              <a:rPr lang="ru-RU" sz="2800" dirty="0" smtClean="0"/>
              <a:t>для молодых ученых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57420" y="2201270"/>
            <a:ext cx="6319577" cy="42503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Формат</a:t>
            </a:r>
            <a:r>
              <a:rPr lang="ru-RU" sz="2000" dirty="0">
                <a:solidFill>
                  <a:srgbClr val="002060"/>
                </a:solidFill>
              </a:rPr>
              <a:t>: </a:t>
            </a:r>
            <a:r>
              <a:rPr lang="ru-RU" sz="2000" b="0" dirty="0"/>
              <a:t>выездной образовательный </a:t>
            </a:r>
            <a:r>
              <a:rPr lang="ru-RU" sz="2000" b="0" dirty="0" err="1"/>
              <a:t>интенсив</a:t>
            </a:r>
            <a:r>
              <a:rPr lang="ru-RU" sz="2000" b="0" dirty="0"/>
              <a:t> с упором на </a:t>
            </a:r>
            <a:r>
              <a:rPr lang="ru-RU" sz="2000" b="0" dirty="0" err="1" smtClean="0"/>
              <a:t>интерактив</a:t>
            </a:r>
            <a:r>
              <a:rPr lang="ru-RU" sz="2000" b="0" dirty="0" smtClean="0"/>
              <a:t> и </a:t>
            </a:r>
            <a:r>
              <a:rPr lang="ru-RU" sz="2000" b="0" dirty="0" err="1" smtClean="0"/>
              <a:t>нетворкинг</a:t>
            </a:r>
            <a:r>
              <a:rPr lang="ru-RU" sz="2000" b="0" dirty="0" smtClean="0"/>
              <a:t> с </a:t>
            </a:r>
            <a:r>
              <a:rPr lang="ru-RU" sz="2000" b="0" dirty="0"/>
              <a:t>целью </a:t>
            </a:r>
            <a:r>
              <a:rPr lang="ru-RU" sz="2000" b="0" dirty="0" smtClean="0"/>
              <a:t>создания сообщества </a:t>
            </a:r>
            <a:r>
              <a:rPr lang="ru-RU" sz="2000" b="0" dirty="0"/>
              <a:t>технологических брокеров и распространению лучших практик технологического брокерства в </a:t>
            </a:r>
            <a:r>
              <a:rPr lang="ru-RU" sz="2000" b="0" dirty="0" smtClean="0"/>
              <a:t>России</a:t>
            </a:r>
            <a:endParaRPr lang="ru-RU" sz="2000" b="0" dirty="0"/>
          </a:p>
          <a:p>
            <a:pPr>
              <a:lnSpc>
                <a:spcPct val="100000"/>
              </a:lnSpc>
            </a:pPr>
            <a:endParaRPr lang="ru-RU" sz="2000" b="0" dirty="0" smtClean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Целевая </a:t>
            </a:r>
            <a:r>
              <a:rPr lang="ru-RU" sz="2000" dirty="0">
                <a:solidFill>
                  <a:srgbClr val="002060"/>
                </a:solidFill>
              </a:rPr>
              <a:t>аудитория: </a:t>
            </a:r>
            <a:r>
              <a:rPr lang="ru-RU" sz="2000" b="0" dirty="0"/>
              <a:t>студенты 4-5 курсов, магистранты и аспиранты, научные сотрудники до 35 </a:t>
            </a:r>
            <a:r>
              <a:rPr lang="ru-RU" sz="2000" b="0" dirty="0" smtClean="0"/>
              <a:t>лет – всего 50 человек</a:t>
            </a:r>
            <a:endParaRPr lang="ru-RU" sz="2000" b="0" dirty="0"/>
          </a:p>
          <a:p>
            <a:pPr>
              <a:lnSpc>
                <a:spcPct val="100000"/>
              </a:lnSpc>
            </a:pPr>
            <a:endParaRPr lang="ru-RU" sz="2000" b="0" dirty="0" smtClean="0"/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Даты, место: </a:t>
            </a:r>
            <a:r>
              <a:rPr lang="ru-RU" sz="2000" b="0" dirty="0"/>
              <a:t>22-24 </a:t>
            </a:r>
            <a:r>
              <a:rPr lang="ru-RU" sz="2000" b="0" dirty="0" smtClean="0"/>
              <a:t>мая 2015г, </a:t>
            </a:r>
            <a:r>
              <a:rPr lang="ru-RU" sz="2000" b="0" dirty="0"/>
              <a:t>Санкт-Петербург</a:t>
            </a:r>
          </a:p>
          <a:p>
            <a:pPr>
              <a:lnSpc>
                <a:spcPct val="100000"/>
              </a:lnSpc>
            </a:pPr>
            <a:endParaRPr lang="ru-RU" sz="2000" b="0" dirty="0" smtClean="0"/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Твои ближайшие шаги: </a:t>
            </a:r>
            <a:r>
              <a:rPr lang="ru-RU" sz="20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связаться с </a:t>
            </a:r>
            <a:r>
              <a:rPr lang="ru-RU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менеджером проекта в ИТМО Ниной </a:t>
            </a:r>
            <a:r>
              <a:rPr lang="ru-RU" sz="2000" b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Яныкиной</a:t>
            </a:r>
            <a:r>
              <a:rPr lang="ru-RU" sz="20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b="0" dirty="0">
                <a:hlinkClick r:id="rId2"/>
              </a:rPr>
              <a:t>yanykina@mail.ifmo.ru</a:t>
            </a:r>
            <a:endParaRPr lang="ru-RU" sz="2000" b="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</p:txBody>
      </p:sp>
      <p:pic>
        <p:nvPicPr>
          <p:cNvPr id="9" name="Изображение 7" descr="BACIS-FIGURES-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939" y="5102237"/>
            <a:ext cx="179070" cy="206121"/>
          </a:xfrm>
          <a:prstGeom prst="rect">
            <a:avLst/>
          </a:prstGeom>
        </p:spPr>
      </p:pic>
      <p:pic>
        <p:nvPicPr>
          <p:cNvPr id="10" name="Изображение 11" descr="BACIS-FIGURES-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7716" y="6730706"/>
            <a:ext cx="357758" cy="412241"/>
          </a:xfrm>
          <a:prstGeom prst="rect">
            <a:avLst/>
          </a:prstGeom>
        </p:spPr>
      </p:pic>
      <p:pic>
        <p:nvPicPr>
          <p:cNvPr id="11" name="Изображение 15" descr="BACIS-FIGURES-1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311" y="1268200"/>
            <a:ext cx="492634" cy="492633"/>
          </a:xfrm>
          <a:prstGeom prst="rect">
            <a:avLst/>
          </a:prstGeom>
        </p:spPr>
      </p:pic>
      <p:pic>
        <p:nvPicPr>
          <p:cNvPr id="12" name="Изображение 20" descr="BACIS-FIGURES-1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500" y="2629255"/>
            <a:ext cx="262509" cy="501015"/>
          </a:xfrm>
          <a:prstGeom prst="rect">
            <a:avLst/>
          </a:prstGeom>
        </p:spPr>
      </p:pic>
      <p:pic>
        <p:nvPicPr>
          <p:cNvPr id="13" name="Изображение 23" descr="BACIS-FIGURES-2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895" y="2629256"/>
            <a:ext cx="262509" cy="501015"/>
          </a:xfrm>
          <a:prstGeom prst="rect">
            <a:avLst/>
          </a:prstGeom>
        </p:spPr>
      </p:pic>
      <p:pic>
        <p:nvPicPr>
          <p:cNvPr id="14" name="Изображение 24" descr="BACIS-FIGURES-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641" y="5957107"/>
            <a:ext cx="187833" cy="162687"/>
          </a:xfrm>
          <a:prstGeom prst="rect">
            <a:avLst/>
          </a:prstGeom>
        </p:spPr>
      </p:pic>
      <p:pic>
        <p:nvPicPr>
          <p:cNvPr id="15" name="Изображение 30" descr="BACIS-FIGURES-2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31" y="679622"/>
            <a:ext cx="131064" cy="250698"/>
          </a:xfrm>
          <a:prstGeom prst="rect">
            <a:avLst/>
          </a:prstGeom>
        </p:spPr>
      </p:pic>
      <p:pic>
        <p:nvPicPr>
          <p:cNvPr id="5122" name="Picture 2" descr="R:\RVC\Public\Шаблоны и бланки\ClipArt for slides_2014\Illustration\01 office\office-4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90" y="3302715"/>
            <a:ext cx="2751551" cy="22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5485" y="7022153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074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57418" y="930320"/>
            <a:ext cx="9383139" cy="73470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Курс </a:t>
            </a:r>
            <a:r>
              <a:rPr lang="ru-RU" dirty="0" smtClean="0">
                <a:solidFill>
                  <a:srgbClr val="002060"/>
                </a:solidFill>
              </a:rPr>
              <a:t>Юджина Фитцджеральда </a:t>
            </a:r>
            <a:r>
              <a:rPr lang="en-US" dirty="0" smtClean="0">
                <a:solidFill>
                  <a:srgbClr val="002060"/>
                </a:solidFill>
              </a:rPr>
              <a:t>(MIT)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52192" y="2043338"/>
            <a:ext cx="6547073" cy="47660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100" cap="none" dirty="0" smtClean="0">
                <a:solidFill>
                  <a:srgbClr val="002060"/>
                </a:solidFill>
              </a:rPr>
              <a:t>Формат: </a:t>
            </a:r>
            <a:r>
              <a:rPr lang="ru-RU" sz="2100" b="0" cap="none" dirty="0" smtClean="0">
                <a:solidFill>
                  <a:srgbClr val="002060"/>
                </a:solidFill>
              </a:rPr>
              <a:t>интенсивные </a:t>
            </a:r>
            <a:r>
              <a:rPr lang="ru-RU" sz="2100" b="0" cap="none" dirty="0">
                <a:solidFill>
                  <a:srgbClr val="002060"/>
                </a:solidFill>
              </a:rPr>
              <a:t>практические занятия с </a:t>
            </a:r>
            <a:r>
              <a:rPr lang="ru-RU" sz="2100" b="0" cap="none" dirty="0" smtClean="0">
                <a:solidFill>
                  <a:srgbClr val="002060"/>
                </a:solidFill>
              </a:rPr>
              <a:t>международно-признанными </a:t>
            </a:r>
            <a:r>
              <a:rPr lang="ru-RU" sz="2100" b="0" cap="none" dirty="0">
                <a:solidFill>
                  <a:srgbClr val="002060"/>
                </a:solidFill>
              </a:rPr>
              <a:t>экспертами в области управления </a:t>
            </a:r>
            <a:r>
              <a:rPr lang="ru-RU" sz="2100" b="0" cap="none" dirty="0" smtClean="0">
                <a:solidFill>
                  <a:srgbClr val="002060"/>
                </a:solidFill>
              </a:rPr>
              <a:t>инновациями. Онлайн-семинары </a:t>
            </a:r>
            <a:r>
              <a:rPr lang="ru-RU" sz="2100" b="0" cap="none" dirty="0">
                <a:solidFill>
                  <a:srgbClr val="002060"/>
                </a:solidFill>
              </a:rPr>
              <a:t>и проектная работа в командах</a:t>
            </a:r>
            <a:r>
              <a:rPr lang="ru-RU" sz="2100" b="0" cap="none" dirty="0" smtClean="0">
                <a:solidFill>
                  <a:srgbClr val="002060"/>
                </a:solidFill>
              </a:rPr>
              <a:t>. </a:t>
            </a:r>
            <a:endParaRPr lang="ru-RU" sz="2100" b="0" cap="none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100" b="0" cap="none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100" cap="none" dirty="0" smtClean="0">
                <a:solidFill>
                  <a:srgbClr val="002060"/>
                </a:solidFill>
              </a:rPr>
              <a:t>Сроки: </a:t>
            </a:r>
            <a:r>
              <a:rPr lang="ru-RU" sz="2100" b="0" cap="none" dirty="0" smtClean="0">
                <a:solidFill>
                  <a:srgbClr val="002060"/>
                </a:solidFill>
              </a:rPr>
              <a:t>13 недель с</a:t>
            </a:r>
            <a:r>
              <a:rPr lang="ru-RU" sz="2100" b="0" cap="none" dirty="0">
                <a:solidFill>
                  <a:srgbClr val="002060"/>
                </a:solidFill>
              </a:rPr>
              <a:t> </a:t>
            </a:r>
            <a:r>
              <a:rPr lang="ru-RU" sz="2100" b="0" cap="none" dirty="0" smtClean="0">
                <a:solidFill>
                  <a:srgbClr val="002060"/>
                </a:solidFill>
              </a:rPr>
              <a:t>середины </a:t>
            </a:r>
            <a:r>
              <a:rPr lang="ru-RU" sz="2100" b="0" cap="none" dirty="0">
                <a:solidFill>
                  <a:srgbClr val="002060"/>
                </a:solidFill>
              </a:rPr>
              <a:t>мая 2015 г.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100" b="0" cap="none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100" cap="none" dirty="0" smtClean="0">
                <a:solidFill>
                  <a:srgbClr val="002060"/>
                </a:solidFill>
              </a:rPr>
              <a:t>Ограничения: </a:t>
            </a:r>
            <a:r>
              <a:rPr lang="ru-RU" sz="2100" b="0" cap="none" dirty="0" smtClean="0">
                <a:solidFill>
                  <a:srgbClr val="002060"/>
                </a:solidFill>
              </a:rPr>
              <a:t>50 человек; занятость – 8-12 </a:t>
            </a:r>
            <a:r>
              <a:rPr lang="ru-RU" sz="2100" b="0" cap="none" dirty="0">
                <a:solidFill>
                  <a:srgbClr val="002060"/>
                </a:solidFill>
              </a:rPr>
              <a:t>часов в </a:t>
            </a:r>
            <a:r>
              <a:rPr lang="ru-RU" sz="2100" b="0" cap="none" dirty="0" smtClean="0">
                <a:solidFill>
                  <a:srgbClr val="002060"/>
                </a:solidFill>
              </a:rPr>
              <a:t>неделю; стоимость обучения – 250 </a:t>
            </a:r>
            <a:r>
              <a:rPr lang="ru-RU" sz="2100" b="0" cap="none" dirty="0" err="1" smtClean="0">
                <a:solidFill>
                  <a:srgbClr val="002060"/>
                </a:solidFill>
              </a:rPr>
              <a:t>т.р</a:t>
            </a:r>
            <a:r>
              <a:rPr lang="ru-RU" sz="2100" b="0" cap="none" dirty="0" smtClean="0">
                <a:solidFill>
                  <a:srgbClr val="002060"/>
                </a:solidFill>
              </a:rPr>
              <a:t>./чел. (</a:t>
            </a:r>
            <a:r>
              <a:rPr lang="ru-RU" sz="2100" b="0" cap="none" smtClean="0">
                <a:solidFill>
                  <a:srgbClr val="002060"/>
                </a:solidFill>
              </a:rPr>
              <a:t>софинансирование</a:t>
            </a:r>
            <a:r>
              <a:rPr lang="ru-RU" sz="2100" b="0" cap="none" dirty="0" smtClean="0">
                <a:solidFill>
                  <a:srgbClr val="002060"/>
                </a:solidFill>
              </a:rPr>
              <a:t> </a:t>
            </a:r>
            <a:r>
              <a:rPr lang="ru-RU" sz="2100" b="0" cap="none" dirty="0" smtClean="0">
                <a:solidFill>
                  <a:srgbClr val="002060"/>
                </a:solidFill>
              </a:rPr>
              <a:t>от РВК – 80%).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100" b="0" cap="none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100" cap="none" dirty="0" smtClean="0">
                <a:solidFill>
                  <a:srgbClr val="002060"/>
                </a:solidFill>
              </a:rPr>
              <a:t>Твои ближайшие шаги: </a:t>
            </a:r>
            <a:r>
              <a:rPr lang="ru-RU" sz="2100" b="0" cap="none" dirty="0" smtClean="0">
                <a:solidFill>
                  <a:srgbClr val="002060"/>
                </a:solidFill>
              </a:rPr>
              <a:t>Связаться с менеджером проекта – Татьяной Макаровой </a:t>
            </a:r>
            <a:r>
              <a:rPr lang="en-US" sz="2100" b="0" cap="none" dirty="0" smtClean="0">
                <a:solidFill>
                  <a:srgbClr val="002060"/>
                </a:solidFill>
                <a:hlinkClick r:id="rId3"/>
              </a:rPr>
              <a:t>Makarova.TV@rusventure.ru</a:t>
            </a:r>
            <a:r>
              <a:rPr lang="ru-RU" sz="2100" b="0" cap="none" dirty="0" smtClean="0">
                <a:solidFill>
                  <a:srgbClr val="002060"/>
                </a:solidFill>
              </a:rPr>
              <a:t> </a:t>
            </a:r>
            <a:endParaRPr lang="ru-RU" sz="2100" b="0" cap="none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b="0" cap="none" dirty="0" smtClean="0">
              <a:solidFill>
                <a:srgbClr val="002060"/>
              </a:solidFill>
            </a:endParaRPr>
          </a:p>
        </p:txBody>
      </p:sp>
      <p:pic>
        <p:nvPicPr>
          <p:cNvPr id="7170" name="Picture 2" descr="R:\RVC\Public\Шаблоны и бланки\ClipArt for slides_2014\Illustration\01 office\office-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6" y="2832118"/>
            <a:ext cx="2147887" cy="30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Изображение 7" descr="BACIS-FIGURES-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2379" y="6603289"/>
            <a:ext cx="179070" cy="206121"/>
          </a:xfrm>
          <a:prstGeom prst="rect">
            <a:avLst/>
          </a:prstGeom>
        </p:spPr>
      </p:pic>
      <p:pic>
        <p:nvPicPr>
          <p:cNvPr id="11" name="Изображение 11" descr="BACIS-FIGURES-1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11" y="3690636"/>
            <a:ext cx="357758" cy="412241"/>
          </a:xfrm>
          <a:prstGeom prst="rect">
            <a:avLst/>
          </a:prstGeom>
        </p:spPr>
      </p:pic>
      <p:pic>
        <p:nvPicPr>
          <p:cNvPr id="12" name="Изображение 15" descr="BACIS-FIGURES-1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382" y="1688602"/>
            <a:ext cx="492634" cy="492633"/>
          </a:xfrm>
          <a:prstGeom prst="rect">
            <a:avLst/>
          </a:prstGeom>
        </p:spPr>
      </p:pic>
      <p:pic>
        <p:nvPicPr>
          <p:cNvPr id="14" name="Изображение 20" descr="BACIS-FIGURES-1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74" y="3820876"/>
            <a:ext cx="262509" cy="501015"/>
          </a:xfrm>
          <a:prstGeom prst="rect">
            <a:avLst/>
          </a:prstGeom>
        </p:spPr>
      </p:pic>
      <p:pic>
        <p:nvPicPr>
          <p:cNvPr id="15" name="Изображение 23" descr="BACIS-FIGURES-2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581" y="6092446"/>
            <a:ext cx="262509" cy="501015"/>
          </a:xfrm>
          <a:prstGeom prst="rect">
            <a:avLst/>
          </a:prstGeom>
        </p:spPr>
      </p:pic>
      <p:pic>
        <p:nvPicPr>
          <p:cNvPr id="16" name="Изображение 24" descr="BACIS-FIGURES-24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266" y="4358491"/>
            <a:ext cx="187833" cy="162687"/>
          </a:xfrm>
          <a:prstGeom prst="rect">
            <a:avLst/>
          </a:prstGeom>
        </p:spPr>
      </p:pic>
      <p:pic>
        <p:nvPicPr>
          <p:cNvPr id="17" name="Изображение 5" descr="BACIS-FIGURES-3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76" y="1756326"/>
            <a:ext cx="131064" cy="250698"/>
          </a:xfrm>
          <a:prstGeom prst="rect">
            <a:avLst/>
          </a:prstGeom>
        </p:spPr>
      </p:pic>
      <p:pic>
        <p:nvPicPr>
          <p:cNvPr id="19" name="Изображение 7" descr="BACIS-FIGURES-1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090" y="1294027"/>
            <a:ext cx="179070" cy="206121"/>
          </a:xfrm>
          <a:prstGeom prst="rect">
            <a:avLst/>
          </a:prstGeom>
        </p:spPr>
      </p:pic>
      <p:pic>
        <p:nvPicPr>
          <p:cNvPr id="20" name="Изображение 17" descr="BACIS-FIGURES-3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114" y="6873623"/>
            <a:ext cx="357758" cy="357757"/>
          </a:xfrm>
          <a:prstGeom prst="rect">
            <a:avLst/>
          </a:prstGeom>
        </p:spPr>
      </p:pic>
      <p:pic>
        <p:nvPicPr>
          <p:cNvPr id="21" name="Изображение 19" descr="BACIS-FIGURES-06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637" y="6593461"/>
            <a:ext cx="357758" cy="412241"/>
          </a:xfrm>
          <a:prstGeom prst="rect">
            <a:avLst/>
          </a:prstGeom>
        </p:spPr>
      </p:pic>
      <p:pic>
        <p:nvPicPr>
          <p:cNvPr id="22" name="Изображение 24" descr="BACIS-FIGURES-24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770" y="6326345"/>
            <a:ext cx="187833" cy="162687"/>
          </a:xfrm>
          <a:prstGeom prst="rect">
            <a:avLst/>
          </a:prstGeom>
        </p:spPr>
      </p:pic>
      <p:pic>
        <p:nvPicPr>
          <p:cNvPr id="23" name="Изображение 32" descr="BACIS-FIGURES-34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78" y="1087906"/>
            <a:ext cx="179070" cy="20612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C76C-CF9A-B645-A5DE-487E37C771FE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5484" y="7022153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19" y="956448"/>
            <a:ext cx="9383138" cy="1229408"/>
          </a:xfrm>
        </p:spPr>
        <p:txBody>
          <a:bodyPr/>
          <a:lstStyle/>
          <a:p>
            <a:r>
              <a:rPr lang="ru-RU" sz="2800" dirty="0" smtClean="0"/>
              <a:t>Форсайт Флот - 2015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57419" y="1834870"/>
            <a:ext cx="9387520" cy="7083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2060"/>
                </a:solidFill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ru-RU" sz="2000" b="0" dirty="0" smtClean="0"/>
              <a:t>проработка проектов Национальной </a:t>
            </a:r>
            <a:r>
              <a:rPr lang="ru-RU" sz="2000" b="0" dirty="0"/>
              <a:t>технологической инициативы (НТИ</a:t>
            </a:r>
            <a:r>
              <a:rPr lang="ru-RU" sz="2000" b="0" dirty="0" smtClean="0"/>
              <a:t>) для доклада Президенту России</a:t>
            </a:r>
            <a:endParaRPr lang="ru-RU" sz="2000" b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57419" y="5488667"/>
            <a:ext cx="5701533" cy="187609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Формат: </a:t>
            </a:r>
            <a:r>
              <a:rPr lang="ru-RU" sz="1800" dirty="0" smtClean="0"/>
              <a:t>3 парохода </a:t>
            </a:r>
            <a:r>
              <a:rPr lang="ru-RU" sz="1800" dirty="0"/>
              <a:t>и 700 </a:t>
            </a:r>
            <a:r>
              <a:rPr lang="ru-RU" sz="1800" dirty="0" smtClean="0"/>
              <a:t>участников по маршруту Москва-Кострома-Москва 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Сроки: </a:t>
            </a:r>
            <a:r>
              <a:rPr lang="ru-RU" sz="1800" dirty="0" smtClean="0"/>
              <a:t>12-16 мая 2015г. </a:t>
            </a: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Твои ближайшие шаги</a:t>
            </a:r>
            <a:r>
              <a:rPr lang="ru-RU" sz="1800" b="1" dirty="0">
                <a:solidFill>
                  <a:srgbClr val="002060"/>
                </a:solidFill>
              </a:rPr>
              <a:t>: </a:t>
            </a:r>
            <a:r>
              <a:rPr lang="ru-RU" sz="1800" dirty="0" smtClean="0"/>
              <a:t>подать заявку </a:t>
            </a:r>
          </a:p>
          <a:p>
            <a:pPr>
              <a:lnSpc>
                <a:spcPct val="100000"/>
              </a:lnSpc>
            </a:pPr>
            <a:r>
              <a:rPr lang="ru-RU" sz="1800" dirty="0" smtClean="0"/>
              <a:t>до </a:t>
            </a:r>
            <a:r>
              <a:rPr lang="ru-RU" sz="1800" dirty="0"/>
              <a:t>20 апреля </a:t>
            </a:r>
            <a:r>
              <a:rPr lang="ru-RU" sz="1800" dirty="0" smtClean="0"/>
              <a:t>через сайт: </a:t>
            </a:r>
            <a:r>
              <a:rPr lang="ru-RU" sz="2000" dirty="0" smtClean="0">
                <a:hlinkClick r:id="rId2"/>
              </a:rPr>
              <a:t>www.asi.ru/nti</a:t>
            </a:r>
            <a:r>
              <a:rPr lang="ru-RU" sz="2000" dirty="0" smtClean="0"/>
              <a:t>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ru-RU" sz="1600" dirty="0" smtClean="0"/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ru-RU" sz="1600" dirty="0"/>
          </a:p>
        </p:txBody>
      </p:sp>
      <p:pic>
        <p:nvPicPr>
          <p:cNvPr id="9" name="Изображение 7" descr="BACIS-FIGURES-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939" y="5102237"/>
            <a:ext cx="179070" cy="206121"/>
          </a:xfrm>
          <a:prstGeom prst="rect">
            <a:avLst/>
          </a:prstGeom>
        </p:spPr>
      </p:pic>
      <p:pic>
        <p:nvPicPr>
          <p:cNvPr id="10" name="Изображение 11" descr="BACIS-FIGURES-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66" y="6884134"/>
            <a:ext cx="357758" cy="412241"/>
          </a:xfrm>
          <a:prstGeom prst="rect">
            <a:avLst/>
          </a:prstGeom>
        </p:spPr>
      </p:pic>
      <p:pic>
        <p:nvPicPr>
          <p:cNvPr id="11" name="Изображение 15" descr="BACIS-FIGURES-1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7311" y="1268200"/>
            <a:ext cx="492634" cy="492633"/>
          </a:xfrm>
          <a:prstGeom prst="rect">
            <a:avLst/>
          </a:prstGeom>
        </p:spPr>
      </p:pic>
      <p:pic>
        <p:nvPicPr>
          <p:cNvPr id="12" name="Изображение 20" descr="BACIS-FIGURES-1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172" y="4954789"/>
            <a:ext cx="262509" cy="501015"/>
          </a:xfrm>
          <a:prstGeom prst="rect">
            <a:avLst/>
          </a:prstGeom>
        </p:spPr>
      </p:pic>
      <p:pic>
        <p:nvPicPr>
          <p:cNvPr id="13" name="Изображение 23" descr="BACIS-FIGURES-2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12" y="2431358"/>
            <a:ext cx="262509" cy="501015"/>
          </a:xfrm>
          <a:prstGeom prst="rect">
            <a:avLst/>
          </a:prstGeom>
        </p:spPr>
      </p:pic>
      <p:pic>
        <p:nvPicPr>
          <p:cNvPr id="14" name="Изображение 24" descr="BACIS-FIGURES-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4361" y="4078134"/>
            <a:ext cx="187833" cy="162687"/>
          </a:xfrm>
          <a:prstGeom prst="rect">
            <a:avLst/>
          </a:prstGeom>
        </p:spPr>
      </p:pic>
      <p:pic>
        <p:nvPicPr>
          <p:cNvPr id="15" name="Изображение 30" descr="BACIS-FIGURES-2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831" y="679622"/>
            <a:ext cx="131064" cy="250698"/>
          </a:xfrm>
          <a:prstGeom prst="rect">
            <a:avLst/>
          </a:prstGeom>
        </p:spPr>
      </p:pic>
      <p:pic>
        <p:nvPicPr>
          <p:cNvPr id="4099" name="Picture 3" descr="R:\RVC\Public\Шаблоны и бланки\ClipArt for slides_2014\Illustration\04 tech\tech-7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72" y="5436073"/>
            <a:ext cx="4464210" cy="16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5"/>
          </p:nvPr>
        </p:nvSpPr>
        <p:spPr>
          <a:xfrm>
            <a:off x="657419" y="2571471"/>
            <a:ext cx="1565082" cy="26338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200" b="1" dirty="0">
                <a:solidFill>
                  <a:srgbClr val="002060"/>
                </a:solidFill>
              </a:rPr>
              <a:t>Рынки</a:t>
            </a:r>
            <a:r>
              <a:rPr lang="ru-RU" sz="1900" b="1" dirty="0">
                <a:solidFill>
                  <a:srgbClr val="002060"/>
                </a:solidFill>
              </a:rPr>
              <a:t>:</a:t>
            </a:r>
            <a:r>
              <a:rPr lang="ru-RU" sz="3000" b="1" dirty="0">
                <a:solidFill>
                  <a:srgbClr val="002060"/>
                </a:solidFill>
              </a:rPr>
              <a:t>             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EnergyNet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FoodNet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SafeNet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HealthNet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AirNet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MariNet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AutoNet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FinNet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700" dirty="0" smtClean="0"/>
              <a:t>NeuroNet</a:t>
            </a:r>
            <a:endParaRPr lang="ru-RU" sz="1700" dirty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03500" y="2628677"/>
            <a:ext cx="7868694" cy="280076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проектирование и моделирование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Аддитивные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Квантовыe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коммуникации и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компьютинг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Сенсорика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Мехабиотроника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Бионика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Геномика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синтетическая биология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Нейроинтерфейсы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BigData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Искусственный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интеллект и системы 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источники энергии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Элементная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база (в т.ч. процессоры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485" y="7022153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613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9" name="Изображение 7" descr="BACIS-FIGURES-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7041" y="6606265"/>
            <a:ext cx="179070" cy="206121"/>
          </a:xfrm>
          <a:prstGeom prst="rect">
            <a:avLst/>
          </a:prstGeom>
        </p:spPr>
      </p:pic>
      <p:pic>
        <p:nvPicPr>
          <p:cNvPr id="10" name="Изображение 11" descr="BACIS-FIGURES-1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558" y="3675634"/>
            <a:ext cx="357758" cy="412241"/>
          </a:xfrm>
          <a:prstGeom prst="rect">
            <a:avLst/>
          </a:prstGeom>
        </p:spPr>
      </p:pic>
      <p:pic>
        <p:nvPicPr>
          <p:cNvPr id="11" name="Изображение 15" descr="BACIS-FIGURES-1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6469" y="2342460"/>
            <a:ext cx="492634" cy="492633"/>
          </a:xfrm>
          <a:prstGeom prst="rect">
            <a:avLst/>
          </a:prstGeom>
        </p:spPr>
      </p:pic>
      <p:pic>
        <p:nvPicPr>
          <p:cNvPr id="12" name="Изображение 20" descr="BACIS-FIGURES-1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36" y="4074360"/>
            <a:ext cx="262509" cy="501015"/>
          </a:xfrm>
          <a:prstGeom prst="rect">
            <a:avLst/>
          </a:prstGeom>
        </p:spPr>
      </p:pic>
      <p:pic>
        <p:nvPicPr>
          <p:cNvPr id="13" name="Изображение 23" descr="BACIS-FIGURES-2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448" y="4020087"/>
            <a:ext cx="262509" cy="501015"/>
          </a:xfrm>
          <a:prstGeom prst="rect">
            <a:avLst/>
          </a:prstGeom>
        </p:spPr>
      </p:pic>
      <p:pic>
        <p:nvPicPr>
          <p:cNvPr id="14" name="Изображение 24" descr="BACIS-FIGURES-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637" y="4358415"/>
            <a:ext cx="187833" cy="162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9433" y="3724970"/>
            <a:ext cx="41615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Контакты: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Mardanov.SA@rusventure.ru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+7 926 364 95 38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Изображение 5" descr="BACIS-FIGURES-3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838" y="1759302"/>
            <a:ext cx="131064" cy="250698"/>
          </a:xfrm>
          <a:prstGeom prst="rect">
            <a:avLst/>
          </a:prstGeom>
        </p:spPr>
      </p:pic>
      <p:pic>
        <p:nvPicPr>
          <p:cNvPr id="18" name="Изображение 7" descr="BACIS-FIGURES-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52" y="1297003"/>
            <a:ext cx="179070" cy="206121"/>
          </a:xfrm>
          <a:prstGeom prst="rect">
            <a:avLst/>
          </a:prstGeom>
        </p:spPr>
      </p:pic>
      <p:pic>
        <p:nvPicPr>
          <p:cNvPr id="20" name="Изображение 17" descr="BACIS-FIGURES-3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90" y="6518842"/>
            <a:ext cx="357758" cy="357757"/>
          </a:xfrm>
          <a:prstGeom prst="rect">
            <a:avLst/>
          </a:prstGeom>
        </p:spPr>
      </p:pic>
      <p:pic>
        <p:nvPicPr>
          <p:cNvPr id="21" name="Изображение 19" descr="BACIS-FIGURES-06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890" y="2628973"/>
            <a:ext cx="357758" cy="412241"/>
          </a:xfrm>
          <a:prstGeom prst="rect">
            <a:avLst/>
          </a:prstGeom>
        </p:spPr>
      </p:pic>
      <p:pic>
        <p:nvPicPr>
          <p:cNvPr id="22" name="Изображение 24" descr="BACIS-FIGURES-2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432" y="6329321"/>
            <a:ext cx="187833" cy="162687"/>
          </a:xfrm>
          <a:prstGeom prst="rect">
            <a:avLst/>
          </a:prstGeom>
        </p:spPr>
      </p:pic>
      <p:pic>
        <p:nvPicPr>
          <p:cNvPr id="24" name="Изображение 32" descr="BACIS-FIGURES-3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40" y="1090882"/>
            <a:ext cx="179070" cy="206121"/>
          </a:xfrm>
          <a:prstGeom prst="rect">
            <a:avLst/>
          </a:prstGeom>
        </p:spPr>
      </p:pic>
      <p:pic>
        <p:nvPicPr>
          <p:cNvPr id="2050" name="Picture 2" descr="R:\RVC\Public\Шаблоны и бланки\ClipArt for slides_2014\Illustration\02 strongform\strongform-36.png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38" y="3350029"/>
            <a:ext cx="2979503" cy="28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7420" y="7012011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83" y="5088204"/>
            <a:ext cx="6072187" cy="233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будем говорить?</a:t>
            </a:r>
            <a:endParaRPr lang="ru-RU" dirty="0"/>
          </a:p>
        </p:txBody>
      </p:sp>
      <p:pic>
        <p:nvPicPr>
          <p:cNvPr id="15" name="Изображение 1" descr="BACIS-FIGURES-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745" y="5394378"/>
            <a:ext cx="187833" cy="162687"/>
          </a:xfrm>
          <a:prstGeom prst="rect">
            <a:avLst/>
          </a:prstGeom>
        </p:spPr>
      </p:pic>
      <p:pic>
        <p:nvPicPr>
          <p:cNvPr id="16" name="Изображение 5" descr="BACIS-FIGURES-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63" y="3546302"/>
            <a:ext cx="131064" cy="250698"/>
          </a:xfrm>
          <a:prstGeom prst="rect">
            <a:avLst/>
          </a:prstGeom>
        </p:spPr>
      </p:pic>
      <p:pic>
        <p:nvPicPr>
          <p:cNvPr id="17" name="Изображение 7" descr="BACIS-FIGURES-1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242" y="1567148"/>
            <a:ext cx="179070" cy="206121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997" y="6027526"/>
            <a:ext cx="492634" cy="492633"/>
          </a:xfrm>
          <a:prstGeom prst="rect">
            <a:avLst/>
          </a:prstGeom>
        </p:spPr>
      </p:pic>
      <p:pic>
        <p:nvPicPr>
          <p:cNvPr id="19" name="Изображение 20" descr="BACIS-FIGURES-1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837" y="6769114"/>
            <a:ext cx="262509" cy="501015"/>
          </a:xfrm>
          <a:prstGeom prst="rect">
            <a:avLst/>
          </a:prstGeom>
        </p:spPr>
      </p:pic>
      <p:pic>
        <p:nvPicPr>
          <p:cNvPr id="20" name="Изображение 24" descr="BACIS-FIGURES-2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430" y="1382092"/>
            <a:ext cx="187833" cy="162687"/>
          </a:xfrm>
          <a:prstGeom prst="rect">
            <a:avLst/>
          </a:prstGeom>
        </p:spPr>
      </p:pic>
      <p:pic>
        <p:nvPicPr>
          <p:cNvPr id="21" name="Изображение 26" descr="BACIS-FIGURES-1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649" y="6833067"/>
            <a:ext cx="187833" cy="162687"/>
          </a:xfrm>
          <a:prstGeom prst="rect">
            <a:avLst/>
          </a:prstGeom>
        </p:spPr>
      </p:pic>
      <p:pic>
        <p:nvPicPr>
          <p:cNvPr id="24" name="Picture 2" descr="R:\RVC\Public\Шаблоны и бланки\ClipArt for slides_2014\Illustration\01 office\office-4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78" y="2159728"/>
            <a:ext cx="2147887" cy="30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Текст 6"/>
          <p:cNvSpPr>
            <a:spLocks noGrp="1"/>
          </p:cNvSpPr>
          <p:nvPr>
            <p:ph type="body" sz="quarter" idx="16"/>
          </p:nvPr>
        </p:nvSpPr>
        <p:spPr>
          <a:xfrm>
            <a:off x="583324" y="2592232"/>
            <a:ext cx="6642975" cy="3198968"/>
          </a:xfrm>
        </p:spPr>
        <p:txBody>
          <a:bodyPr>
            <a:normAutofit/>
          </a:bodyPr>
          <a:lstStyle/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об РВК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en-US" sz="2800" dirty="0" smtClean="0">
                <a:solidFill>
                  <a:srgbClr val="002060"/>
                </a:solidFill>
              </a:rPr>
              <a:t>Generation S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международные стажировки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образовательные проекты 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«Форсайт-Флот 2015» 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6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 развития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583324" y="2097540"/>
            <a:ext cx="5768220" cy="5125308"/>
          </a:xfrm>
        </p:spPr>
        <p:txBody>
          <a:bodyPr>
            <a:normAutofit/>
          </a:bodyPr>
          <a:lstStyle/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создает на рынке предложение «умных денег»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выявляет «провалы» рынка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предлагает инструменты регулирования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популяризирует инновации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функционирует как центр компетенций в области венчурного инвестирования, технологического предпринимательства </a:t>
            </a:r>
            <a:br>
              <a:rPr lang="ru-RU" sz="2000" dirty="0"/>
            </a:br>
            <a:r>
              <a:rPr lang="ru-RU" sz="2000" dirty="0"/>
              <a:t>и международного сотрудничества</a:t>
            </a:r>
          </a:p>
          <a:p>
            <a:pPr marL="627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выстраивает связи между </a:t>
            </a:r>
            <a:r>
              <a:rPr lang="ru-RU" sz="2000" dirty="0"/>
              <a:t>государством и </a:t>
            </a:r>
            <a:r>
              <a:rPr lang="ru-RU" sz="2000" dirty="0" smtClean="0"/>
              <a:t>бизнесом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96" y="1731506"/>
            <a:ext cx="2506756" cy="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78" y="6317924"/>
            <a:ext cx="1552463" cy="103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POCHAHO Logo rus Landscape CMY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99" y="4578643"/>
            <a:ext cx="2831629" cy="8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Изображение 1" descr="BACIS-FIGURES-3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68" y="6445262"/>
            <a:ext cx="187833" cy="162687"/>
          </a:xfrm>
          <a:prstGeom prst="rect">
            <a:avLst/>
          </a:prstGeom>
        </p:spPr>
      </p:pic>
      <p:pic>
        <p:nvPicPr>
          <p:cNvPr id="16" name="Изображение 5" descr="BACIS-FIGURES-3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63" y="3509553"/>
            <a:ext cx="131064" cy="250698"/>
          </a:xfrm>
          <a:prstGeom prst="rect">
            <a:avLst/>
          </a:prstGeom>
        </p:spPr>
      </p:pic>
      <p:pic>
        <p:nvPicPr>
          <p:cNvPr id="17" name="Изображение 7" descr="BACIS-FIGURES-1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474" y="1731506"/>
            <a:ext cx="179070" cy="206121"/>
          </a:xfrm>
          <a:prstGeom prst="rect">
            <a:avLst/>
          </a:prstGeom>
        </p:spPr>
      </p:pic>
      <p:pic>
        <p:nvPicPr>
          <p:cNvPr id="18" name="Изображение 17" descr="BACIS-FIGURES-3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84" y="6526606"/>
            <a:ext cx="833968" cy="833966"/>
          </a:xfrm>
          <a:prstGeom prst="rect">
            <a:avLst/>
          </a:prstGeom>
        </p:spPr>
      </p:pic>
      <p:pic>
        <p:nvPicPr>
          <p:cNvPr id="19" name="Изображение 20" descr="BACIS-FIGURES-1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203" y="6642253"/>
            <a:ext cx="262509" cy="501015"/>
          </a:xfrm>
          <a:prstGeom prst="rect">
            <a:avLst/>
          </a:prstGeom>
        </p:spPr>
      </p:pic>
      <p:pic>
        <p:nvPicPr>
          <p:cNvPr id="20" name="Изображение 24" descr="BACIS-FIGURES-24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9062" y="1092679"/>
            <a:ext cx="187833" cy="162687"/>
          </a:xfrm>
          <a:prstGeom prst="rect">
            <a:avLst/>
          </a:prstGeom>
        </p:spPr>
      </p:pic>
      <p:pic>
        <p:nvPicPr>
          <p:cNvPr id="21" name="Изображение 26" descr="BACIS-FIGURES-12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886" y="4111146"/>
            <a:ext cx="187833" cy="162687"/>
          </a:xfrm>
          <a:prstGeom prst="rect">
            <a:avLst/>
          </a:prstGeom>
        </p:spPr>
      </p:pic>
      <p:pic>
        <p:nvPicPr>
          <p:cNvPr id="23" name="Picture 20" descr="фонд бортник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05" y="3634902"/>
            <a:ext cx="2772090" cy="95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veb.prognoz.ru/img/VEB_m_ru_pos-01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7354" r="8240" b="19924"/>
          <a:stretch/>
        </p:blipFill>
        <p:spPr bwMode="auto">
          <a:xfrm>
            <a:off x="6967602" y="5413457"/>
            <a:ext cx="2801859" cy="9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" name="Picture 2" descr="http://www.rftr.ru/bitrix/templates/Rftr/images/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91" y="2547876"/>
            <a:ext cx="4282005" cy="12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 фондов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891861"/>
            <a:ext cx="6441880" cy="18603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18 фондов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Доля </a:t>
            </a:r>
            <a:r>
              <a:rPr lang="ru-RU" sz="2000" dirty="0" smtClean="0"/>
              <a:t>РВК – </a:t>
            </a:r>
            <a:r>
              <a:rPr lang="ru-RU" sz="2000" b="1" dirty="0" smtClean="0">
                <a:solidFill>
                  <a:srgbClr val="002060"/>
                </a:solidFill>
              </a:rPr>
              <a:t>16,1 млрд рублей</a:t>
            </a:r>
          </a:p>
          <a:p>
            <a:pPr>
              <a:lnSpc>
                <a:spcPct val="100000"/>
              </a:lnSpc>
            </a:pPr>
            <a:endParaRPr lang="ru-RU" sz="2000" b="1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В портфеле </a:t>
            </a:r>
            <a:r>
              <a:rPr lang="ru-RU" sz="2000" b="1" dirty="0" smtClean="0">
                <a:solidFill>
                  <a:srgbClr val="002060"/>
                </a:solidFill>
              </a:rPr>
              <a:t>168 компаний 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(инвестиции - </a:t>
            </a:r>
            <a:r>
              <a:rPr lang="en-US" sz="2000" dirty="0"/>
              <a:t>1</a:t>
            </a:r>
            <a:r>
              <a:rPr lang="ru-RU" sz="2000" dirty="0"/>
              <a:t>5,2 млрд рублей)</a:t>
            </a:r>
          </a:p>
          <a:p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57419" y="4335517"/>
            <a:ext cx="7711013" cy="286932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Приоритетные </a:t>
            </a:r>
            <a:r>
              <a:rPr lang="ru-RU" sz="1800" b="1" dirty="0" smtClean="0">
                <a:solidFill>
                  <a:srgbClr val="002060"/>
                </a:solidFill>
              </a:rPr>
              <a:t>направления:</a:t>
            </a:r>
            <a:endParaRPr lang="ru-RU" sz="1800" b="1" dirty="0">
              <a:solidFill>
                <a:srgbClr val="002060"/>
              </a:solidFill>
            </a:endParaRP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endParaRPr lang="ru-RU" sz="1600" dirty="0" smtClean="0"/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безопасность и противодействие терроризму; </a:t>
            </a: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живые системы (понимаемые как биотехнологии, медицинские технологии и </a:t>
            </a:r>
            <a:r>
              <a:rPr lang="ru-RU" sz="1800" dirty="0" smtClean="0"/>
              <a:t>медицинское оборудование</a:t>
            </a:r>
            <a:r>
              <a:rPr lang="ru-RU" sz="1800" dirty="0"/>
              <a:t>); </a:t>
            </a: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 err="1" smtClean="0"/>
              <a:t>наносистемы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smtClean="0"/>
              <a:t>новые материалы; </a:t>
            </a:r>
            <a:endParaRPr lang="ru-RU" sz="1800" dirty="0"/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информационно-телекоммуникационные системы; </a:t>
            </a: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рациональное природопользование; </a:t>
            </a: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транспортные, авиационные и космические системы; </a:t>
            </a:r>
          </a:p>
          <a:p>
            <a:pPr marL="360000" indent="-360000">
              <a:lnSpc>
                <a:spcPct val="100000"/>
              </a:lnSpc>
              <a:buFont typeface="Wingdings" pitchFamily="2" charset="2"/>
              <a:buChar char="§"/>
            </a:pPr>
            <a:r>
              <a:rPr lang="ru-RU" sz="1800" dirty="0"/>
              <a:t>энергетика и энергосбережение</a:t>
            </a:r>
            <a:r>
              <a:rPr lang="ru-RU" sz="1800" dirty="0" smtClean="0"/>
              <a:t>.</a:t>
            </a:r>
          </a:p>
          <a:p>
            <a:endParaRPr lang="ru-RU" sz="1200" dirty="0"/>
          </a:p>
        </p:txBody>
      </p:sp>
      <p:pic>
        <p:nvPicPr>
          <p:cNvPr id="8" name="Изображение 5" descr="BACIS-FIGURES-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03" y="4084819"/>
            <a:ext cx="131064" cy="250698"/>
          </a:xfrm>
          <a:prstGeom prst="rect">
            <a:avLst/>
          </a:prstGeom>
        </p:spPr>
      </p:pic>
      <p:pic>
        <p:nvPicPr>
          <p:cNvPr id="9" name="Изображение 7" descr="BACIS-FIGURES-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52" y="1297003"/>
            <a:ext cx="179070" cy="206121"/>
          </a:xfrm>
          <a:prstGeom prst="rect">
            <a:avLst/>
          </a:prstGeom>
        </p:spPr>
      </p:pic>
      <p:pic>
        <p:nvPicPr>
          <p:cNvPr id="10" name="Изображение 15" descr="BACIS-FIGURES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603" y="1618419"/>
            <a:ext cx="492634" cy="492633"/>
          </a:xfrm>
          <a:prstGeom prst="rect">
            <a:avLst/>
          </a:prstGeom>
        </p:spPr>
      </p:pic>
      <p:pic>
        <p:nvPicPr>
          <p:cNvPr id="11" name="Изображение 17" descr="BACIS-FIGURES-3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688" y="6885565"/>
            <a:ext cx="492634" cy="492633"/>
          </a:xfrm>
          <a:prstGeom prst="rect">
            <a:avLst/>
          </a:prstGeom>
        </p:spPr>
      </p:pic>
      <p:pic>
        <p:nvPicPr>
          <p:cNvPr id="12" name="Изображение 19" descr="BACIS-FIGURES-0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3120" y="6082355"/>
            <a:ext cx="357758" cy="412241"/>
          </a:xfrm>
          <a:prstGeom prst="rect">
            <a:avLst/>
          </a:prstGeom>
        </p:spPr>
      </p:pic>
      <p:pic>
        <p:nvPicPr>
          <p:cNvPr id="13" name="Изображение 24" descr="BACIS-FIGURES-2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6265" y="6722878"/>
            <a:ext cx="187833" cy="162687"/>
          </a:xfrm>
          <a:prstGeom prst="rect">
            <a:avLst/>
          </a:prstGeom>
        </p:spPr>
      </p:pic>
      <p:pic>
        <p:nvPicPr>
          <p:cNvPr id="14" name="Изображение 30" descr="BACIS-FIGURES-2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670" y="3497638"/>
            <a:ext cx="131064" cy="250698"/>
          </a:xfrm>
          <a:prstGeom prst="rect">
            <a:avLst/>
          </a:prstGeom>
        </p:spPr>
      </p:pic>
      <p:pic>
        <p:nvPicPr>
          <p:cNvPr id="15" name="Изображение 32" descr="BACIS-FIGURES-3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40" y="1090882"/>
            <a:ext cx="179070" cy="206121"/>
          </a:xfrm>
          <a:prstGeom prst="rect">
            <a:avLst/>
          </a:prstGeom>
        </p:spPr>
      </p:pic>
      <p:pic>
        <p:nvPicPr>
          <p:cNvPr id="6146" name="Picture 2" descr="R:\RVC\Public\Шаблоны и бланки\ClipArt for slides_2014\Illustration\01 office\office-5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14" y="2314793"/>
            <a:ext cx="2943437" cy="2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31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S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1788686"/>
            <a:ext cx="9383138" cy="7946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Федеральный </a:t>
            </a:r>
            <a:r>
              <a:rPr lang="ru-RU" sz="2000" dirty="0"/>
              <a:t>конкурс технологических </a:t>
            </a:r>
            <a:r>
              <a:rPr lang="ru-RU" sz="2000" dirty="0" smtClean="0"/>
              <a:t>стартапов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35" y="2229888"/>
            <a:ext cx="5375206" cy="465942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6" y="2730224"/>
            <a:ext cx="4946974" cy="377975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 – запуск первого российского федерального акселератора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технологических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стартапов</a:t>
            </a:r>
          </a:p>
          <a:p>
            <a:endParaRPr lang="ru-RU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– отраслевые акселераторы </a:t>
            </a:r>
            <a:r>
              <a:rPr lang="ru-RU" sz="18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BiotechMed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Cleantech,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Industrial</a:t>
            </a:r>
            <a:r>
              <a:rPr lang="en-US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IT</a:t>
            </a:r>
            <a:endParaRPr lang="ru-RU" sz="18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</a:t>
            </a:r>
            <a:r>
              <a:rPr lang="ru-RU" sz="1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отраслевые акселераторы, ориентированный </a:t>
            </a:r>
            <a:r>
              <a:rPr lang="ru-RU" sz="1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спрос российских корпораций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5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трелка вверх 65"/>
          <p:cNvSpPr/>
          <p:nvPr/>
        </p:nvSpPr>
        <p:spPr>
          <a:xfrm>
            <a:off x="-69747" y="1297003"/>
            <a:ext cx="2303196" cy="5794684"/>
          </a:xfrm>
          <a:prstGeom prst="upArrow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29000">
                <a:srgbClr val="F8B049"/>
              </a:gs>
              <a:gs pos="58000">
                <a:srgbClr val="F8B049"/>
              </a:gs>
              <a:gs pos="100000">
                <a:srgbClr val="FEE7F2"/>
              </a:gs>
              <a:gs pos="100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12420" y="5053844"/>
            <a:ext cx="7943916" cy="858649"/>
          </a:xfrm>
          <a:prstGeom prst="roundRect">
            <a:avLst/>
          </a:prstGeom>
          <a:gradFill flip="none" rotWithShape="1">
            <a:gsLst>
              <a:gs pos="0">
                <a:srgbClr val="FFC000">
                  <a:lumMod val="57000"/>
                  <a:lumOff val="43000"/>
                </a:srgbClr>
              </a:gs>
              <a:gs pos="33000">
                <a:srgbClr val="92D050">
                  <a:lumMod val="68000"/>
                  <a:lumOff val="32000"/>
                </a:srgbClr>
              </a:gs>
              <a:gs pos="63000">
                <a:srgbClr val="00B0F0"/>
              </a:gs>
              <a:gs pos="87000">
                <a:srgbClr val="C805CD">
                  <a:lumMod val="53000"/>
                  <a:lumOff val="47000"/>
                </a:srgbClr>
              </a:gs>
            </a:gsLst>
            <a:lin ang="0" scaled="0"/>
            <a:tileRect/>
          </a:gra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ПРЕАКСЕЛЕРАТОР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420839" y="1849761"/>
            <a:ext cx="2624922" cy="747215"/>
            <a:chOff x="4133162" y="1249126"/>
            <a:chExt cx="1139144" cy="7652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33162" y="1249126"/>
              <a:ext cx="1139144" cy="765270"/>
            </a:xfrm>
            <a:prstGeom prst="roundRect">
              <a:avLst/>
            </a:prstGeom>
            <a:noFill/>
            <a:ln>
              <a:solidFill>
                <a:srgbClr val="F3A4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90285" y="1287612"/>
              <a:ext cx="474822" cy="630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F775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ru-RU" sz="2500" b="1" dirty="0" smtClean="0">
                <a:solidFill>
                  <a:srgbClr val="F775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F775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9884" y="1406769"/>
              <a:ext cx="479831" cy="40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775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Финал</a:t>
              </a:r>
              <a:endParaRPr lang="ru-RU" sz="900" b="1" dirty="0">
                <a:solidFill>
                  <a:srgbClr val="F775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912420" y="2807940"/>
            <a:ext cx="1289328" cy="1065924"/>
            <a:chOff x="50036" y="2743793"/>
            <a:chExt cx="1827172" cy="113984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036" y="2743793"/>
              <a:ext cx="1795853" cy="1130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125" b="69401" l="37848" r="617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00" t="23438" r="37941" b="29297"/>
            <a:stretch/>
          </p:blipFill>
          <p:spPr bwMode="auto">
            <a:xfrm>
              <a:off x="82535" y="2806844"/>
              <a:ext cx="792088" cy="78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908" y="3545085"/>
              <a:ext cx="1778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7420" y="2938950"/>
              <a:ext cx="121978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5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1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  <a:p>
              <a:pPr algn="ctr"/>
              <a:r>
                <a:rPr lang="ru-RU" sz="900" b="1" dirty="0" smtClean="0">
                  <a:solidFill>
                    <a:srgbClr val="F775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F775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178869" y="2807940"/>
            <a:ext cx="1307777" cy="1087247"/>
            <a:chOff x="1922245" y="2752716"/>
            <a:chExt cx="1840633" cy="112973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922245" y="2752716"/>
              <a:ext cx="1748014" cy="11211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313" b="76563" l="15447" r="524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20065" r="48368" b="22656"/>
            <a:stretch/>
          </p:blipFill>
          <p:spPr bwMode="auto">
            <a:xfrm>
              <a:off x="1922245" y="2832340"/>
              <a:ext cx="761904" cy="66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922245" y="3543901"/>
              <a:ext cx="17480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Oil&amp;Gas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57358" y="2938951"/>
              <a:ext cx="12055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5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00" b="1" dirty="0" smtClean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900" b="1" dirty="0" smtClean="0">
                  <a:solidFill>
                    <a:srgbClr val="15930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15930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440728" y="2805729"/>
            <a:ext cx="1308719" cy="1058995"/>
            <a:chOff x="3722445" y="2795208"/>
            <a:chExt cx="1837898" cy="1087247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722445" y="2795208"/>
              <a:ext cx="1800200" cy="10872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1771" b="90365" l="33309" r="764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5" t="30361" r="29332" b="14323"/>
            <a:stretch/>
          </p:blipFill>
          <p:spPr bwMode="auto">
            <a:xfrm>
              <a:off x="3762878" y="2858627"/>
              <a:ext cx="731915" cy="6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62878" y="3543901"/>
              <a:ext cx="1769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AeroSpace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01617" y="2960359"/>
              <a:ext cx="115872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5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00" b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9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696322" y="2805729"/>
            <a:ext cx="1450970" cy="1058995"/>
            <a:chOff x="5522645" y="2792597"/>
            <a:chExt cx="1951839" cy="108126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571695" y="2792597"/>
              <a:ext cx="1726830" cy="10812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805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589" b="93099" l="5637" r="674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1" t="25391" r="48368" b="17024"/>
            <a:stretch/>
          </p:blipFill>
          <p:spPr bwMode="auto">
            <a:xfrm>
              <a:off x="5639240" y="2844398"/>
              <a:ext cx="844202" cy="66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522645" y="3535310"/>
              <a:ext cx="180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Robotics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3327" y="2906496"/>
              <a:ext cx="12511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C805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500" b="1" dirty="0" smtClean="0">
                  <a:solidFill>
                    <a:srgbClr val="C805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ru-RU" sz="100" b="1" dirty="0" smtClean="0">
                  <a:solidFill>
                    <a:srgbClr val="C805C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sz="900" b="1" dirty="0" smtClean="0">
                  <a:solidFill>
                    <a:srgbClr val="8F04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8F049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10709" y="1020238"/>
            <a:ext cx="1096963" cy="69249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3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7016487" y="2805729"/>
            <a:ext cx="1509694" cy="1058995"/>
            <a:chOff x="7322845" y="2772793"/>
            <a:chExt cx="1837147" cy="1101072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7330740" y="2772793"/>
              <a:ext cx="1726830" cy="1101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22845" y="3535310"/>
              <a:ext cx="1808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Biotechmed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08835" y="2906497"/>
              <a:ext cx="125115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25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algn="ctr"/>
              <a:r>
                <a:rPr lang="ru-RU" sz="100" b="1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sz="900" b="1" dirty="0" smtClean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0313" b="76563" l="15447" r="52489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20065" r="48368" b="22656"/>
            <a:stretch/>
          </p:blipFill>
          <p:spPr bwMode="auto">
            <a:xfrm>
              <a:off x="7358468" y="2842590"/>
              <a:ext cx="761904" cy="66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4974" b="71354" l="62518" r="68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12" t="64649" r="32120" b="28432"/>
          <a:stretch/>
        </p:blipFill>
        <p:spPr bwMode="auto">
          <a:xfrm>
            <a:off x="5612642" y="5207786"/>
            <a:ext cx="658774" cy="50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160" b="42748" l="34884" r="406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60" t="29712" r="58601" b="55804"/>
          <a:stretch/>
        </p:blipFill>
        <p:spPr bwMode="auto">
          <a:xfrm>
            <a:off x="7717242" y="5191630"/>
            <a:ext cx="504744" cy="5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Объект 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8189" b="87372" l="12086" r="19400">
                        <a14:foregroundMark x1="14242" y1="82908" x2="14242" y2="82908"/>
                        <a14:foregroundMark x1="18014" y1="82908" x2="18014" y2="82908"/>
                        <a14:foregroundMark x1="15704" y1="82653" x2="15704" y2="82653"/>
                        <a14:foregroundMark x1="16474" y1="82653" x2="16474" y2="82653"/>
                        <a14:foregroundMark x1="13549" y1="84056" x2="13549" y2="84056"/>
                        <a14:foregroundMark x1="13549" y1="81505" x2="13549" y2="81505"/>
                        <a14:foregroundMark x1="18630" y1="82270" x2="18630" y2="82270"/>
                        <a14:foregroundMark x1="16936" y1="80357" x2="16936" y2="8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77149" r="79764" b="11426"/>
          <a:stretch/>
        </p:blipFill>
        <p:spPr>
          <a:xfrm>
            <a:off x="6903912" y="5114742"/>
            <a:ext cx="786857" cy="691779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1693" b="58073" l="67350" r="70498">
                        <a14:foregroundMark x1="68594" y1="55208" x2="68594" y2="55208"/>
                        <a14:backgroundMark x1="69546" y1="54948" x2="69546" y2="549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94" t="51815" r="29615" b="41210"/>
          <a:stretch/>
        </p:blipFill>
        <p:spPr bwMode="auto">
          <a:xfrm>
            <a:off x="6360653" y="5156457"/>
            <a:ext cx="467486" cy="5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846142" y="5175391"/>
            <a:ext cx="963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9495" y="4286977"/>
            <a:ext cx="963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 flipH="1">
            <a:off x="1935422" y="6085440"/>
            <a:ext cx="7920913" cy="1015664"/>
          </a:xfrm>
          <a:prstGeom prst="roundRect">
            <a:avLst/>
          </a:prstGeom>
          <a:gradFill flip="none" rotWithShape="1">
            <a:gsLst>
              <a:gs pos="0">
                <a:srgbClr val="FFC000">
                  <a:lumMod val="50000"/>
                  <a:lumOff val="50000"/>
                </a:srgbClr>
              </a:gs>
              <a:gs pos="33000">
                <a:srgbClr val="92D050">
                  <a:lumMod val="80000"/>
                  <a:lumOff val="20000"/>
                </a:srgbClr>
              </a:gs>
              <a:gs pos="63000">
                <a:srgbClr val="00B0F0"/>
              </a:gs>
              <a:gs pos="87000">
                <a:srgbClr val="C805CD">
                  <a:lumMod val="49000"/>
                  <a:lumOff val="51000"/>
                </a:srgbClr>
              </a:gs>
            </a:gsLst>
            <a:lin ang="0" scaled="0"/>
            <a:tileRect/>
          </a:gra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8693776" y="6225583"/>
            <a:ext cx="11161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4886" y="6085441"/>
            <a:ext cx="7296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РЕГИОНАЛЬНЫЙ ОТБОР ПРОЕКТОВ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стартап-школы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, региональные сессии 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практического консалтинга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, партнеров </a:t>
            </a:r>
            <a:r>
              <a:rPr lang="en-US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GenerationS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, кластеры, бизнес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инкубаторы, </a:t>
            </a:r>
            <a:r>
              <a:rPr lang="ru-RU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технопарки, университеты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 flipH="1">
            <a:off x="1935423" y="4093003"/>
            <a:ext cx="7964517" cy="883953"/>
          </a:xfrm>
          <a:prstGeom prst="roundRect">
            <a:avLst/>
          </a:prstGeom>
          <a:gradFill flip="none" rotWithShape="1">
            <a:gsLst>
              <a:gs pos="0">
                <a:srgbClr val="FFC000">
                  <a:lumMod val="50000"/>
                  <a:lumOff val="50000"/>
                </a:srgbClr>
              </a:gs>
              <a:gs pos="33000">
                <a:srgbClr val="92D050">
                  <a:lumMod val="80000"/>
                  <a:lumOff val="20000"/>
                </a:srgbClr>
              </a:gs>
              <a:gs pos="63000">
                <a:srgbClr val="00B0F0"/>
              </a:gs>
              <a:gs pos="87000">
                <a:srgbClr val="C805CD">
                  <a:lumMod val="49000"/>
                  <a:lumOff val="51000"/>
                </a:srgbClr>
              </a:gs>
            </a:gsLst>
            <a:lin ang="0" scaled="0"/>
            <a:tileRect/>
          </a:gra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8856522" y="4227202"/>
            <a:ext cx="9637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934200" y="4265613"/>
            <a:ext cx="620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ОЧНАЯ ЭКСПЕРТИЗА </a:t>
            </a:r>
            <a:r>
              <a:rPr lang="ru-RU" sz="2800" b="1" dirty="0" smtClean="0">
                <a:solidFill>
                  <a:schemeClr val="bg1"/>
                </a:solidFill>
              </a:rPr>
              <a:t>ПРОЕКТОВ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8431365" y="2807940"/>
            <a:ext cx="1468577" cy="1065923"/>
            <a:chOff x="9057570" y="2772793"/>
            <a:chExt cx="1575064" cy="110107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9097728" y="2772793"/>
              <a:ext cx="1534905" cy="1101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pic>
          <p:nvPicPr>
            <p:cNvPr id="42" name="Picture 4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0313" b="76563" l="15447" r="52489"/>
                      </a14:imgEffect>
                      <a14:imgEffect>
                        <a14:artisticTexturizer/>
                      </a14:imgEffect>
                      <a14:imgEffect>
                        <a14:colorTemperature colorTemp="6625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1" t="20065" r="48368" b="22656"/>
            <a:stretch/>
          </p:blipFill>
          <p:spPr bwMode="auto">
            <a:xfrm>
              <a:off x="9339008" y="2998078"/>
              <a:ext cx="528294" cy="462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sunset" dir="t"/>
            </a:scene3d>
            <a:sp3d extrusionH="304800" prstMaterial="flat">
              <a:extrusionClr>
                <a:srgbClr val="FFFF00"/>
              </a:extrusionClr>
            </a:sp3d>
            <a:extLst/>
          </p:spPr>
        </p:pic>
        <p:sp>
          <p:nvSpPr>
            <p:cNvPr id="46" name="TextBox 45"/>
            <p:cNvSpPr txBox="1"/>
            <p:nvPr/>
          </p:nvSpPr>
          <p:spPr>
            <a:xfrm>
              <a:off x="9867302" y="2960359"/>
              <a:ext cx="71856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D2CD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b="1" dirty="0" smtClean="0">
                  <a:solidFill>
                    <a:srgbClr val="D2CD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100" b="1" dirty="0" smtClean="0">
                  <a:solidFill>
                    <a:srgbClr val="D2CD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" b="1" dirty="0" smtClean="0">
                <a:solidFill>
                  <a:srgbClr val="D2CD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" b="1" dirty="0" smtClean="0">
                  <a:solidFill>
                    <a:srgbClr val="D2CD0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900" b="1" dirty="0" smtClean="0">
                  <a:solidFill>
                    <a:srgbClr val="D2CD0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RU" sz="900" b="1" dirty="0">
                <a:solidFill>
                  <a:srgbClr val="D2CD0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057570" y="3513144"/>
              <a:ext cx="1575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Power&amp;Energy</a:t>
              </a:r>
              <a:endPara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Изображение 5" descr="BACIS-FIGURES-33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828" y="1972669"/>
            <a:ext cx="131064" cy="250698"/>
          </a:xfrm>
          <a:prstGeom prst="rect">
            <a:avLst/>
          </a:prstGeom>
        </p:spPr>
      </p:pic>
      <p:pic>
        <p:nvPicPr>
          <p:cNvPr id="53" name="Изображение 7" descr="BACIS-FIGURES-10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752" y="1297003"/>
            <a:ext cx="179070" cy="206121"/>
          </a:xfrm>
          <a:prstGeom prst="rect">
            <a:avLst/>
          </a:prstGeom>
        </p:spPr>
      </p:pic>
      <p:pic>
        <p:nvPicPr>
          <p:cNvPr id="54" name="Изображение 15" descr="BACIS-FIGURES-19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" y="5477335"/>
            <a:ext cx="435159" cy="435158"/>
          </a:xfrm>
          <a:prstGeom prst="rect">
            <a:avLst/>
          </a:prstGeom>
        </p:spPr>
      </p:pic>
      <p:pic>
        <p:nvPicPr>
          <p:cNvPr id="55" name="Изображение 17" descr="BACIS-FIGURES-31.png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880" y="1669274"/>
            <a:ext cx="492634" cy="492633"/>
          </a:xfrm>
          <a:prstGeom prst="rect">
            <a:avLst/>
          </a:prstGeom>
        </p:spPr>
      </p:pic>
      <p:pic>
        <p:nvPicPr>
          <p:cNvPr id="56" name="Изображение 19" descr="BACIS-FIGURES-06.png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253" y="6894983"/>
            <a:ext cx="357758" cy="412241"/>
          </a:xfrm>
          <a:prstGeom prst="rect">
            <a:avLst/>
          </a:prstGeom>
        </p:spPr>
      </p:pic>
      <p:pic>
        <p:nvPicPr>
          <p:cNvPr id="57" name="Изображение 24" descr="BACIS-FIGURES-24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035" y="4497867"/>
            <a:ext cx="289952" cy="251135"/>
          </a:xfrm>
          <a:prstGeom prst="rect">
            <a:avLst/>
          </a:prstGeom>
        </p:spPr>
      </p:pic>
      <p:pic>
        <p:nvPicPr>
          <p:cNvPr id="58" name="Изображение 30" descr="BACIS-FIGURES-21.png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748" y="1493070"/>
            <a:ext cx="131064" cy="250698"/>
          </a:xfrm>
          <a:prstGeom prst="rect">
            <a:avLst/>
          </a:prstGeom>
        </p:spPr>
      </p:pic>
      <p:pic>
        <p:nvPicPr>
          <p:cNvPr id="59" name="Изображение 32" descr="BACIS-FIGURES-34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354" y="7208638"/>
            <a:ext cx="179070" cy="206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119" y="6218585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июля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0612" y="5045133"/>
            <a:ext cx="1329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5 июля по 15 августа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Заголовок 3"/>
          <p:cNvSpPr>
            <a:spLocks noGrp="1"/>
          </p:cNvSpPr>
          <p:nvPr>
            <p:ph type="title"/>
          </p:nvPr>
        </p:nvSpPr>
        <p:spPr>
          <a:xfrm>
            <a:off x="657420" y="930320"/>
            <a:ext cx="4553289" cy="469743"/>
          </a:xfrm>
        </p:spPr>
        <p:txBody>
          <a:bodyPr/>
          <a:lstStyle/>
          <a:p>
            <a:r>
              <a:rPr lang="en-US" dirty="0" smtClean="0"/>
              <a:t>Generation S’15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374440" y="1792574"/>
            <a:ext cx="138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ноября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9876" y="4212150"/>
            <a:ext cx="138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– 31 августа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160" y="3048513"/>
            <a:ext cx="1327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сентябрь</a:t>
            </a:r>
            <a:r>
              <a:rPr lang="en-US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ноябрь</a:t>
            </a:r>
            <a:endParaRPr lang="ru-RU" sz="1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7420" y="1846275"/>
            <a:ext cx="9383138" cy="1229408"/>
          </a:xfrm>
        </p:spPr>
        <p:txBody>
          <a:bodyPr/>
          <a:lstStyle/>
          <a:p>
            <a:r>
              <a:rPr lang="ru-RU" sz="3200" b="0" cap="none" dirty="0"/>
              <a:t>Более </a:t>
            </a:r>
            <a:r>
              <a:rPr lang="en-US" sz="3200" cap="none" dirty="0">
                <a:solidFill>
                  <a:srgbClr val="002060"/>
                </a:solidFill>
              </a:rPr>
              <a:t>6</a:t>
            </a:r>
            <a:r>
              <a:rPr lang="ru-RU" sz="3200" cap="none" dirty="0">
                <a:solidFill>
                  <a:srgbClr val="002060"/>
                </a:solidFill>
              </a:rPr>
              <a:t>0 млн. рублей </a:t>
            </a:r>
            <a:r>
              <a:rPr lang="ru-RU" sz="3200" b="0" cap="none" dirty="0"/>
              <a:t>в призовом </a:t>
            </a:r>
            <a:r>
              <a:rPr lang="ru-RU" sz="3200" b="0" cap="none" dirty="0" smtClean="0"/>
              <a:t>фонде</a:t>
            </a:r>
            <a:r>
              <a:rPr lang="en-US" sz="3200" b="0" cap="none" dirty="0" smtClean="0"/>
              <a:t> </a:t>
            </a:r>
            <a:r>
              <a:rPr lang="ru-RU" sz="3200" b="0" cap="none" dirty="0" smtClean="0"/>
              <a:t>и </a:t>
            </a:r>
            <a:r>
              <a:rPr lang="ru-RU" sz="3200" cap="none" dirty="0" smtClean="0">
                <a:solidFill>
                  <a:srgbClr val="002060"/>
                </a:solidFill>
              </a:rPr>
              <a:t>100 инвесторов</a:t>
            </a:r>
            <a:r>
              <a:rPr lang="ru-RU" sz="3200" cap="none" dirty="0">
                <a:solidFill>
                  <a:srgbClr val="002060"/>
                </a:solidFill>
              </a:rPr>
              <a:t> </a:t>
            </a:r>
            <a:r>
              <a:rPr lang="ru-RU" sz="3200" b="0" cap="none" dirty="0" smtClean="0"/>
              <a:t>в жюри</a:t>
            </a:r>
            <a:r>
              <a:rPr lang="ru-RU" sz="3200" b="0" cap="none" dirty="0">
                <a:solidFill>
                  <a:srgbClr val="002060"/>
                </a:solidFill>
              </a:rPr>
              <a:t/>
            </a:r>
            <a:br>
              <a:rPr lang="ru-RU" sz="3200" b="0" cap="none" dirty="0">
                <a:solidFill>
                  <a:srgbClr val="002060"/>
                </a:solidFill>
              </a:rPr>
            </a:br>
            <a:endParaRPr lang="ru-RU" sz="3200" b="0" cap="none" dirty="0">
              <a:solidFill>
                <a:srgbClr val="002060"/>
              </a:solidFill>
            </a:endParaRPr>
          </a:p>
        </p:txBody>
      </p:sp>
      <p:pic>
        <p:nvPicPr>
          <p:cNvPr id="9" name="Picture 9" descr="R:\Departments\PR\PR_new\PR_2014\Проекты\GenerationS\2015_партнеры\DSC_4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6576"/>
          <a:stretch/>
        </p:blipFill>
        <p:spPr bwMode="auto">
          <a:xfrm>
            <a:off x="5801711" y="3523651"/>
            <a:ext cx="4414344" cy="304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Nikonov.DA\Desktop\фото финал\Generation S 15.10.2014 FinalDay LR-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" r="2648"/>
          <a:stretch/>
        </p:blipFill>
        <p:spPr bwMode="auto">
          <a:xfrm>
            <a:off x="657420" y="3531477"/>
            <a:ext cx="4870824" cy="30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Изображение 1" descr="BACIS-FIGURES-3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243" y="4597030"/>
            <a:ext cx="187833" cy="162687"/>
          </a:xfrm>
          <a:prstGeom prst="rect">
            <a:avLst/>
          </a:prstGeom>
        </p:spPr>
      </p:pic>
      <p:pic>
        <p:nvPicPr>
          <p:cNvPr id="12" name="Изображение 6" descr="BACIS-FIGURES-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8275" y="7022974"/>
            <a:ext cx="187833" cy="162687"/>
          </a:xfrm>
          <a:prstGeom prst="rect">
            <a:avLst/>
          </a:prstGeom>
        </p:spPr>
      </p:pic>
      <p:pic>
        <p:nvPicPr>
          <p:cNvPr id="13" name="Изображение 7" descr="BACIS-FIGURES-1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411" y="1450112"/>
            <a:ext cx="179070" cy="206121"/>
          </a:xfrm>
          <a:prstGeom prst="rect">
            <a:avLst/>
          </a:prstGeom>
        </p:spPr>
      </p:pic>
      <p:pic>
        <p:nvPicPr>
          <p:cNvPr id="14" name="Изображение 15" descr="BACIS-FIGURES-1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870" y="270174"/>
            <a:ext cx="492634" cy="492633"/>
          </a:xfrm>
          <a:prstGeom prst="rect">
            <a:avLst/>
          </a:prstGeom>
        </p:spPr>
      </p:pic>
      <p:pic>
        <p:nvPicPr>
          <p:cNvPr id="15" name="Изображение 17" descr="BACIS-FIGURES-3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927" y="6858002"/>
            <a:ext cx="492634" cy="492633"/>
          </a:xfrm>
          <a:prstGeom prst="rect">
            <a:avLst/>
          </a:prstGeom>
        </p:spPr>
      </p:pic>
      <p:pic>
        <p:nvPicPr>
          <p:cNvPr id="16" name="Изображение 20" descr="BACIS-FIGURES-1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1315" y="3811044"/>
            <a:ext cx="262509" cy="501015"/>
          </a:xfrm>
          <a:prstGeom prst="rect">
            <a:avLst/>
          </a:prstGeom>
        </p:spPr>
      </p:pic>
      <p:pic>
        <p:nvPicPr>
          <p:cNvPr id="17" name="Изображение 23" descr="BACIS-FIGURES-2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312" y="2711800"/>
            <a:ext cx="262509" cy="501015"/>
          </a:xfrm>
          <a:prstGeom prst="rect">
            <a:avLst/>
          </a:prstGeom>
        </p:spPr>
      </p:pic>
      <p:pic>
        <p:nvPicPr>
          <p:cNvPr id="18" name="Изображение 24" descr="BACIS-FIGURES-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104" y="2953020"/>
            <a:ext cx="187833" cy="162687"/>
          </a:xfrm>
          <a:prstGeom prst="rect">
            <a:avLst/>
          </a:prstGeom>
        </p:spPr>
      </p:pic>
      <p:pic>
        <p:nvPicPr>
          <p:cNvPr id="19" name="Изображение 26" descr="BACIS-FIGURES-1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966" y="7050491"/>
            <a:ext cx="187833" cy="162687"/>
          </a:xfrm>
          <a:prstGeom prst="rect">
            <a:avLst/>
          </a:prstGeom>
        </p:spPr>
      </p:pic>
      <p:pic>
        <p:nvPicPr>
          <p:cNvPr id="20" name="Изображение 32" descr="BACIS-FIGURES-3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883" y="1243991"/>
            <a:ext cx="179070" cy="206121"/>
          </a:xfrm>
          <a:prstGeom prst="rect">
            <a:avLst/>
          </a:prstGeom>
        </p:spPr>
      </p:pic>
      <p:sp>
        <p:nvSpPr>
          <p:cNvPr id="22" name="Заголовок 3"/>
          <p:cNvSpPr txBox="1">
            <a:spLocks/>
          </p:cNvSpPr>
          <p:nvPr/>
        </p:nvSpPr>
        <p:spPr>
          <a:xfrm>
            <a:off x="652283" y="943748"/>
            <a:ext cx="9383138" cy="1229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indent="0" algn="l" defTabSz="497693" rtl="0" eaLnBrk="1" latinLnBrk="0" hangingPunct="1">
              <a:lnSpc>
                <a:spcPts val="3400"/>
              </a:lnSpc>
              <a:spcBef>
                <a:spcPts val="0"/>
              </a:spcBef>
              <a:buNone/>
              <a:defRPr sz="3300" b="1" i="0" kern="1200" cap="all" baseline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/>
              <a:t>Generation S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4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45204" y="4350731"/>
            <a:ext cx="283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1 июля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заполнить заявку на сайте</a:t>
            </a:r>
          </a:p>
          <a:p>
            <a:endParaRPr lang="ru-RU" sz="2000" b="1" cap="all" dirty="0">
              <a:solidFill>
                <a:srgbClr val="B141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0003" y="4346524"/>
            <a:ext cx="291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попасть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Преакселератор </a:t>
            </a:r>
          </a:p>
        </p:txBody>
      </p:sp>
      <p:pic>
        <p:nvPicPr>
          <p:cNvPr id="15" name="Изображение 20" descr="BACIS-FIGURES-1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166" y="4350731"/>
            <a:ext cx="262509" cy="501015"/>
          </a:xfrm>
          <a:prstGeom prst="rect">
            <a:avLst/>
          </a:prstGeom>
        </p:spPr>
      </p:pic>
      <p:pic>
        <p:nvPicPr>
          <p:cNvPr id="16" name="Изображение 23" descr="BACIS-FIGURES-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68" y="2090761"/>
            <a:ext cx="262509" cy="501015"/>
          </a:xfrm>
          <a:prstGeom prst="rect">
            <a:avLst/>
          </a:prstGeom>
        </p:spPr>
      </p:pic>
      <p:pic>
        <p:nvPicPr>
          <p:cNvPr id="17" name="Изображение 28" descr="BACIS-FIGURES-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97" y="6727666"/>
            <a:ext cx="187833" cy="162687"/>
          </a:xfrm>
          <a:prstGeom prst="rect">
            <a:avLst/>
          </a:prstGeom>
        </p:spPr>
      </p:pic>
      <p:pic>
        <p:nvPicPr>
          <p:cNvPr id="18" name="Изображение 31" descr="BACIS-FIGURES-0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3857" y="2341078"/>
            <a:ext cx="131064" cy="250698"/>
          </a:xfrm>
          <a:prstGeom prst="rect">
            <a:avLst/>
          </a:prstGeom>
        </p:spPr>
      </p:pic>
      <p:pic>
        <p:nvPicPr>
          <p:cNvPr id="19" name="Изображение 32" descr="BACIS-FIGURES-3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6351" y="1082460"/>
            <a:ext cx="179070" cy="206121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/>
        </p:nvSpPr>
        <p:spPr>
          <a:xfrm>
            <a:off x="1938210" y="2910808"/>
            <a:ext cx="1008112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38210" y="3036157"/>
            <a:ext cx="1008112" cy="936104"/>
          </a:xfrm>
          <a:prstGeom prst="ellipse">
            <a:avLst/>
          </a:prstGeom>
          <a:noFill/>
          <a:ln w="28575">
            <a:solidFill>
              <a:srgbClr val="AA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3" name="Номер слайда 5"/>
          <p:cNvSpPr txBox="1">
            <a:spLocks/>
          </p:cNvSpPr>
          <p:nvPr/>
        </p:nvSpPr>
        <p:spPr>
          <a:xfrm>
            <a:off x="5127544" y="2930653"/>
            <a:ext cx="1008112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27544" y="3036157"/>
            <a:ext cx="1008112" cy="936104"/>
          </a:xfrm>
          <a:prstGeom prst="ellipse">
            <a:avLst/>
          </a:prstGeom>
          <a:noFill/>
          <a:ln w="28575">
            <a:solidFill>
              <a:srgbClr val="AA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25" name="Заголовок 3"/>
          <p:cNvSpPr>
            <a:spLocks noGrp="1"/>
          </p:cNvSpPr>
          <p:nvPr>
            <p:ph type="title"/>
          </p:nvPr>
        </p:nvSpPr>
        <p:spPr>
          <a:xfrm>
            <a:off x="652283" y="943748"/>
            <a:ext cx="9383138" cy="674671"/>
          </a:xfrm>
        </p:spPr>
        <p:txBody>
          <a:bodyPr/>
          <a:lstStyle/>
          <a:p>
            <a:r>
              <a:rPr lang="en-US" dirty="0" smtClean="0"/>
              <a:t>Generation S</a:t>
            </a:r>
            <a:endParaRPr lang="ru-RU" dirty="0"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3"/>
          </p:nvPr>
        </p:nvSpPr>
        <p:spPr>
          <a:xfrm>
            <a:off x="657420" y="2080149"/>
            <a:ext cx="9383138" cy="79465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Твои ближайшие шаги: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7" name="Изображение 15" descr="BACIS-FIGURES-1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003" y="1618419"/>
            <a:ext cx="492634" cy="492633"/>
          </a:xfrm>
          <a:prstGeom prst="rect">
            <a:avLst/>
          </a:prstGeom>
        </p:spPr>
      </p:pic>
      <p:pic>
        <p:nvPicPr>
          <p:cNvPr id="28" name="Изображение 17" descr="BACIS-FIGURES-3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36" y="3554767"/>
            <a:ext cx="492634" cy="492633"/>
          </a:xfrm>
          <a:prstGeom prst="rect">
            <a:avLst/>
          </a:prstGeom>
        </p:spPr>
      </p:pic>
      <p:pic>
        <p:nvPicPr>
          <p:cNvPr id="29" name="Изображение 19" descr="BACIS-FIGURES-06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393" y="6679445"/>
            <a:ext cx="357758" cy="4122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79484" y="5836264"/>
            <a:ext cx="6904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www.generation-startup.ru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Номер слайда 5"/>
          <p:cNvSpPr txBox="1">
            <a:spLocks/>
          </p:cNvSpPr>
          <p:nvPr/>
        </p:nvSpPr>
        <p:spPr>
          <a:xfrm>
            <a:off x="8153472" y="2888237"/>
            <a:ext cx="1008112" cy="115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04283" y="3018820"/>
            <a:ext cx="1008112" cy="936104"/>
          </a:xfrm>
          <a:prstGeom prst="ellipse">
            <a:avLst/>
          </a:prstGeom>
          <a:noFill/>
          <a:ln w="28575">
            <a:solidFill>
              <a:srgbClr val="AA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3199" y="4346524"/>
            <a:ext cx="32368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апреле-июне пройти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первичный отбор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экспертизу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485" y="7022153"/>
            <a:ext cx="317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6" y="2760609"/>
            <a:ext cx="2081904" cy="208190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Международные Стажировки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60809" y="1752600"/>
            <a:ext cx="6562269" cy="4902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Формат: </a:t>
            </a:r>
            <a:r>
              <a:rPr lang="ru-RU" sz="2000" dirty="0" smtClean="0"/>
              <a:t>недельные ознакомительные стажировки в </a:t>
            </a:r>
            <a:r>
              <a:rPr lang="ru-RU" sz="2000" dirty="0"/>
              <a:t>ведущих международных научных центрах, университетах, инновационных кластерах </a:t>
            </a:r>
            <a:endParaRPr lang="ru-RU" sz="2000" dirty="0" smtClean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Участники: </a:t>
            </a:r>
            <a:r>
              <a:rPr lang="ru-RU" sz="2000" dirty="0"/>
              <a:t>представителей университетов, кластеров и научных организаций </a:t>
            </a:r>
            <a:endParaRPr lang="ru-RU" sz="2000" dirty="0" smtClean="0"/>
          </a:p>
          <a:p>
            <a:pPr>
              <a:lnSpc>
                <a:spcPct val="100000"/>
              </a:lnSpc>
            </a:pPr>
            <a:endParaRPr lang="ru-RU" sz="2000" dirty="0" smtClean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Планы на 2015 год: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000" dirty="0" smtClean="0"/>
              <a:t>Германия</a:t>
            </a:r>
            <a:r>
              <a:rPr lang="ru-RU" sz="2000" dirty="0"/>
              <a:t>, Голландия, </a:t>
            </a:r>
            <a:r>
              <a:rPr lang="ru-RU" sz="2000" dirty="0" smtClean="0"/>
              <a:t>США</a:t>
            </a:r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Твои ближайшие шаги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r>
              <a:rPr lang="ru-RU" sz="2000" dirty="0" smtClean="0"/>
              <a:t>связаться с менеджером проекта – Татьяной </a:t>
            </a:r>
            <a:r>
              <a:rPr lang="ru-RU" sz="2000" dirty="0" err="1" smtClean="0"/>
              <a:t>Хамановой</a:t>
            </a:r>
            <a:r>
              <a:rPr lang="ru-RU" sz="2000" dirty="0" smtClean="0"/>
              <a:t> </a:t>
            </a:r>
            <a:r>
              <a:rPr lang="en-US" sz="2000" dirty="0" smtClean="0">
                <a:hlinkClick r:id="rId3"/>
              </a:rPr>
              <a:t>Khamanova.TS@rusventure.ru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ru-RU" b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ru-RU" dirty="0"/>
          </a:p>
          <a:p>
            <a:pPr>
              <a:lnSpc>
                <a:spcPct val="100000"/>
              </a:lnSpc>
            </a:pPr>
            <a:endParaRPr lang="ru-RU" dirty="0" smtClean="0"/>
          </a:p>
        </p:txBody>
      </p:sp>
      <p:pic>
        <p:nvPicPr>
          <p:cNvPr id="10" name="Изображение 20" descr="BACIS-FIGURES-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011" y="2510101"/>
            <a:ext cx="262509" cy="501015"/>
          </a:xfrm>
          <a:prstGeom prst="rect">
            <a:avLst/>
          </a:prstGeom>
        </p:spPr>
      </p:pic>
      <p:pic>
        <p:nvPicPr>
          <p:cNvPr id="11" name="Изображение 23" descr="BACIS-FIGURES-2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195" y="5540691"/>
            <a:ext cx="262509" cy="501015"/>
          </a:xfrm>
          <a:prstGeom prst="rect">
            <a:avLst/>
          </a:prstGeom>
        </p:spPr>
      </p:pic>
      <p:pic>
        <p:nvPicPr>
          <p:cNvPr id="12" name="Изображение 28" descr="BACIS-FIGURES-2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407" y="6747702"/>
            <a:ext cx="187833" cy="162687"/>
          </a:xfrm>
          <a:prstGeom prst="rect">
            <a:avLst/>
          </a:prstGeom>
        </p:spPr>
      </p:pic>
      <p:pic>
        <p:nvPicPr>
          <p:cNvPr id="13" name="Изображение 31" descr="BACIS-FIGURES-09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14" y="6041180"/>
            <a:ext cx="131064" cy="250698"/>
          </a:xfrm>
          <a:prstGeom prst="rect">
            <a:avLst/>
          </a:prstGeom>
        </p:spPr>
      </p:pic>
      <p:pic>
        <p:nvPicPr>
          <p:cNvPr id="14" name="Изображение 32" descr="BACIS-FIGURES-3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248" y="740663"/>
            <a:ext cx="179070" cy="2061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5485" y="7022153"/>
            <a:ext cx="469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8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RVC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RVC_2014</Template>
  <TotalTime>750</TotalTime>
  <Words>811</Words>
  <Application>Microsoft Office PowerPoint</Application>
  <PresentationFormat>Произвольный</PresentationFormat>
  <Paragraphs>193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Template RVC_2014</vt:lpstr>
      <vt:lpstr>Инструменты РВК  для молодых ученых</vt:lpstr>
      <vt:lpstr>О чем будем говорить?</vt:lpstr>
      <vt:lpstr>Институт развития</vt:lpstr>
      <vt:lpstr>фонд фондов</vt:lpstr>
      <vt:lpstr>Generation S</vt:lpstr>
      <vt:lpstr>Generation S’15</vt:lpstr>
      <vt:lpstr>Более 60 млн. рублей в призовом фонде и 100 инвесторов в жюри </vt:lpstr>
      <vt:lpstr>Generation S</vt:lpstr>
      <vt:lpstr>Международные Стажировки  </vt:lpstr>
      <vt:lpstr>Образовательные программы </vt:lpstr>
      <vt:lpstr>Кафедра РВК в МФТИ</vt:lpstr>
      <vt:lpstr>Школа академических брокеров для молодых ученых </vt:lpstr>
      <vt:lpstr>Курс Юджина Фитцджеральда (MIT)</vt:lpstr>
      <vt:lpstr>Форсайт Флот - 2015 </vt:lpstr>
      <vt:lpstr>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S. Khamanova</dc:creator>
  <cp:lastModifiedBy>Sergey A. Mardanov</cp:lastModifiedBy>
  <cp:revision>59</cp:revision>
  <dcterms:created xsi:type="dcterms:W3CDTF">2015-01-28T14:03:37Z</dcterms:created>
  <dcterms:modified xsi:type="dcterms:W3CDTF">2015-03-23T09:13:13Z</dcterms:modified>
</cp:coreProperties>
</file>