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421" r:id="rId2"/>
    <p:sldId id="430" r:id="rId3"/>
    <p:sldId id="404" r:id="rId4"/>
    <p:sldId id="441" r:id="rId5"/>
    <p:sldId id="422" r:id="rId6"/>
    <p:sldId id="431" r:id="rId7"/>
    <p:sldId id="427" r:id="rId8"/>
    <p:sldId id="434" r:id="rId9"/>
    <p:sldId id="433" r:id="rId10"/>
    <p:sldId id="440" r:id="rId11"/>
    <p:sldId id="416" r:id="rId12"/>
    <p:sldId id="442" r:id="rId13"/>
    <p:sldId id="443" r:id="rId14"/>
    <p:sldId id="438" r:id="rId15"/>
    <p:sldId id="414" r:id="rId16"/>
  </p:sldIdLst>
  <p:sldSz cx="9144000" cy="6858000" type="screen4x3"/>
  <p:notesSz cx="7099300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B2FF"/>
    <a:srgbClr val="89C4FF"/>
    <a:srgbClr val="99CCFF"/>
    <a:srgbClr val="336699"/>
    <a:srgbClr val="E7EDF5"/>
    <a:srgbClr val="3795AF"/>
    <a:srgbClr val="DA9896"/>
    <a:srgbClr val="A50021"/>
    <a:srgbClr val="85AED7"/>
    <a:srgbClr val="F183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72" autoAdjust="0"/>
    <p:restoredTop sz="94237" autoAdjust="0"/>
  </p:normalViewPr>
  <p:slideViewPr>
    <p:cSldViewPr>
      <p:cViewPr varScale="1">
        <p:scale>
          <a:sx n="80" d="100"/>
          <a:sy n="80" d="100"/>
        </p:scale>
        <p:origin x="1498" y="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3937178276487766E-2"/>
          <c:y val="6.466874051031371E-2"/>
          <c:w val="0.91355208217605011"/>
          <c:h val="0.5367704514313226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ЖКХ</c:v>
                </c:pt>
              </c:strCache>
            </c:strRef>
          </c:tx>
          <c:spPr>
            <a:ln w="53975"/>
          </c:spPr>
          <c:marker>
            <c:symbol val="circle"/>
            <c:size val="7"/>
            <c:spPr>
              <a:solidFill>
                <a:schemeClr val="bg1"/>
              </a:solidFill>
              <a:ln w="19050"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3487205125356524E-3"/>
                  <c:y val="-3.5273858460171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2046161537606992E-2"/>
                  <c:y val="-7.05477169203424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3516021367995927E-2"/>
                  <c:y val="-8.23056697403992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3.8213346665185242E-2"/>
                  <c:y val="2.35159056401142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7854021583215907E-2"/>
                  <c:y val="5.8789764100285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tx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100</c:v>
                </c:pt>
                <c:pt idx="1">
                  <c:v>96</c:v>
                </c:pt>
                <c:pt idx="2">
                  <c:v>98</c:v>
                </c:pt>
                <c:pt idx="3">
                  <c:v>97</c:v>
                </c:pt>
                <c:pt idx="4">
                  <c:v>96</c:v>
                </c:pt>
                <c:pt idx="5">
                  <c:v>97</c:v>
                </c:pt>
                <c:pt idx="6">
                  <c:v>95</c:v>
                </c:pt>
                <c:pt idx="7">
                  <c:v>93</c:v>
                </c:pt>
                <c:pt idx="8">
                  <c:v>90</c:v>
                </c:pt>
                <c:pt idx="9">
                  <c:v>88</c:v>
                </c:pt>
                <c:pt idx="10">
                  <c:v>85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Промышленность</c:v>
                </c:pt>
              </c:strCache>
            </c:strRef>
          </c:tx>
          <c:spPr>
            <a:ln w="60325"/>
          </c:spPr>
          <c:marker>
            <c:symbol val="circle"/>
            <c:size val="7"/>
            <c:spPr>
              <a:solidFill>
                <a:schemeClr val="bg1"/>
              </a:solidFill>
              <a:ln w="19050"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7636929230085543E-2"/>
                  <c:y val="5.2910787690256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0288208717549902E-2"/>
                  <c:y val="-2.9394882050142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4.4092323075215524E-3"/>
                  <c:y val="-5.2910787690256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7636929230085481E-2"/>
                  <c:y val="-5.87897641002851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3227696922564052E-2"/>
                  <c:y val="-5.2910787690256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100</c:v>
                </c:pt>
                <c:pt idx="1">
                  <c:v>99</c:v>
                </c:pt>
                <c:pt idx="2">
                  <c:v>97</c:v>
                </c:pt>
                <c:pt idx="3">
                  <c:v>95</c:v>
                </c:pt>
                <c:pt idx="4">
                  <c:v>90</c:v>
                </c:pt>
                <c:pt idx="5">
                  <c:v>93</c:v>
                </c:pt>
                <c:pt idx="6">
                  <c:v>90</c:v>
                </c:pt>
                <c:pt idx="7">
                  <c:v>89</c:v>
                </c:pt>
                <c:pt idx="8">
                  <c:v>90</c:v>
                </c:pt>
                <c:pt idx="9">
                  <c:v>89</c:v>
                </c:pt>
                <c:pt idx="10">
                  <c:v>87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РЖД</c:v>
                </c:pt>
              </c:strCache>
            </c:strRef>
          </c:tx>
          <c:spPr>
            <a:ln w="57150"/>
          </c:spPr>
          <c:marker>
            <c:symbol val="circle"/>
            <c:size val="7"/>
            <c:spPr>
              <a:solidFill>
                <a:schemeClr val="bg1"/>
              </a:solidFill>
              <a:ln w="19050"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4697441025071258E-2"/>
                  <c:y val="-4.70318112802281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2046161537606992E-2"/>
                  <c:y val="6.4668740510313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9106673332592843E-2"/>
                  <c:y val="-7.05477169203424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7636929230085481E-2"/>
                  <c:y val="-5.2910787690256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620334465337659E-2"/>
                  <c:y val="4.70318112802281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 i="0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cat>
          <c:val>
            <c:numRef>
              <c:f>Лист1!$D$2:$D$12</c:f>
              <c:numCache>
                <c:formatCode>General</c:formatCode>
                <c:ptCount val="11"/>
                <c:pt idx="0">
                  <c:v>100</c:v>
                </c:pt>
                <c:pt idx="1">
                  <c:v>99</c:v>
                </c:pt>
                <c:pt idx="2">
                  <c:v>98</c:v>
                </c:pt>
                <c:pt idx="3">
                  <c:v>95</c:v>
                </c:pt>
                <c:pt idx="4">
                  <c:v>91</c:v>
                </c:pt>
                <c:pt idx="5">
                  <c:v>88.2</c:v>
                </c:pt>
                <c:pt idx="6">
                  <c:v>89</c:v>
                </c:pt>
                <c:pt idx="7">
                  <c:v>82.8</c:v>
                </c:pt>
                <c:pt idx="8">
                  <c:v>81</c:v>
                </c:pt>
                <c:pt idx="9">
                  <c:v>80</c:v>
                </c:pt>
                <c:pt idx="10">
                  <c:v>78.5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ВВП России</c:v>
                </c:pt>
              </c:strCache>
            </c:strRef>
          </c:tx>
          <c:spPr>
            <a:ln w="60325"/>
          </c:spPr>
          <c:marker>
            <c:symbol val="circle"/>
            <c:size val="7"/>
            <c:spPr>
              <a:solidFill>
                <a:schemeClr val="bg1"/>
              </a:solidFill>
              <a:ln w="19050"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7636929230085543E-2"/>
                  <c:y val="7.05477169203424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3804114357663992E-2"/>
                  <c:y val="4.11528348701996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7925137947635556E-2"/>
                  <c:y val="6.46687405103137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7925137947635396E-2"/>
                  <c:y val="5.2910787690256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3.4220208034497157E-2"/>
                  <c:y val="3.52738584601714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4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cat>
          <c:val>
            <c:numRef>
              <c:f>Лист1!$E$2:$E$12</c:f>
              <c:numCache>
                <c:formatCode>General</c:formatCode>
                <c:ptCount val="11"/>
                <c:pt idx="0">
                  <c:v>100</c:v>
                </c:pt>
                <c:pt idx="1">
                  <c:v>94.4</c:v>
                </c:pt>
                <c:pt idx="2">
                  <c:v>90</c:v>
                </c:pt>
                <c:pt idx="3">
                  <c:v>86.7</c:v>
                </c:pt>
                <c:pt idx="4">
                  <c:v>80</c:v>
                </c:pt>
                <c:pt idx="5">
                  <c:v>75</c:v>
                </c:pt>
                <c:pt idx="6">
                  <c:v>78.400000000000006</c:v>
                </c:pt>
                <c:pt idx="7">
                  <c:v>80</c:v>
                </c:pt>
                <c:pt idx="8">
                  <c:v>78.400000000000006</c:v>
                </c:pt>
                <c:pt idx="9">
                  <c:v>75</c:v>
                </c:pt>
                <c:pt idx="10">
                  <c:v>72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9242432"/>
        <c:axId val="279243608"/>
      </c:lineChart>
      <c:dateAx>
        <c:axId val="279242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9050"/>
        </c:spPr>
        <c:txPr>
          <a:bodyPr/>
          <a:lstStyle/>
          <a:p>
            <a:pPr>
              <a:defRPr sz="10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pPr>
            <a:endParaRPr lang="ru-RU"/>
          </a:p>
        </c:txPr>
        <c:crossAx val="279243608"/>
        <c:crosses val="autoZero"/>
        <c:auto val="0"/>
        <c:lblOffset val="100"/>
        <c:baseTimeUnit val="days"/>
      </c:dateAx>
      <c:valAx>
        <c:axId val="279243608"/>
        <c:scaling>
          <c:orientation val="minMax"/>
          <c:max val="100"/>
          <c:min val="7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9050"/>
        </c:spPr>
        <c:txPr>
          <a:bodyPr/>
          <a:lstStyle/>
          <a:p>
            <a:pPr>
              <a:defRPr sz="10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pPr>
            <a:endParaRPr lang="ru-RU"/>
          </a:p>
        </c:txPr>
        <c:crossAx val="279242432"/>
        <c:crosses val="autoZero"/>
        <c:crossBetween val="midCat"/>
        <c:majorUnit val="10"/>
      </c:valAx>
    </c:plotArea>
    <c:legend>
      <c:legendPos val="b"/>
      <c:layout>
        <c:manualLayout>
          <c:xMode val="edge"/>
          <c:yMode val="edge"/>
          <c:x val="0.21942133744398903"/>
          <c:y val="0.75146094878346847"/>
          <c:w val="0.55821783690701032"/>
          <c:h val="0.11332259378587563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8452F8-18E8-4288-9B84-2973EFF237DB}" type="doc">
      <dgm:prSet loTypeId="urn:microsoft.com/office/officeart/2005/8/layout/vList3#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C2B3B32C-1326-467A-A400-42933D8DB77A}">
      <dgm:prSet custT="1"/>
      <dgm:spPr/>
      <dgm:t>
        <a:bodyPr lIns="180000" rIns="180000"/>
        <a:lstStyle/>
        <a:p>
          <a:r>
            <a:rPr lang="ru-RU" sz="1200" dirty="0" smtClean="0"/>
            <a:t>Патентная стратегия ОАО «РЖД» на период до 2030 года</a:t>
          </a:r>
          <a:endParaRPr lang="ru-RU" sz="1200" dirty="0"/>
        </a:p>
      </dgm:t>
    </dgm:pt>
    <dgm:pt modelId="{B1E18778-8FE7-4DA0-96FF-850DF9730FB4}" type="parTrans" cxnId="{EF3E805B-4222-4D31-B4E5-6D6850DABBAF}">
      <dgm:prSet/>
      <dgm:spPr/>
      <dgm:t>
        <a:bodyPr/>
        <a:lstStyle/>
        <a:p>
          <a:endParaRPr lang="ru-RU" sz="2000"/>
        </a:p>
      </dgm:t>
    </dgm:pt>
    <dgm:pt modelId="{91F2E0BA-0F2D-4BC7-B142-1C8064340AE0}" type="sibTrans" cxnId="{EF3E805B-4222-4D31-B4E5-6D6850DABBAF}">
      <dgm:prSet/>
      <dgm:spPr/>
      <dgm:t>
        <a:bodyPr/>
        <a:lstStyle/>
        <a:p>
          <a:endParaRPr lang="ru-RU" sz="2000"/>
        </a:p>
      </dgm:t>
    </dgm:pt>
    <dgm:pt modelId="{AB9CC748-6762-4D57-A37F-74FC29AA816E}">
      <dgm:prSet phldrT="[Текст]" custT="1"/>
      <dgm:spPr/>
      <dgm:t>
        <a:bodyPr/>
        <a:lstStyle/>
        <a:p>
          <a:r>
            <a:rPr lang="ru-RU" sz="1200" dirty="0" smtClean="0"/>
            <a:t>Требования к инновационным проектам в области железнодорожного транспорта</a:t>
          </a:r>
          <a:endParaRPr lang="ru-RU" sz="1200" dirty="0"/>
        </a:p>
      </dgm:t>
    </dgm:pt>
    <dgm:pt modelId="{FECF8F0A-46A6-4CDC-9A1B-3781F19BB678}" type="parTrans" cxnId="{6E7D13F5-043A-4CFA-8925-90FDD8FA486B}">
      <dgm:prSet/>
      <dgm:spPr/>
      <dgm:t>
        <a:bodyPr/>
        <a:lstStyle/>
        <a:p>
          <a:endParaRPr lang="ru-RU" sz="2000"/>
        </a:p>
      </dgm:t>
    </dgm:pt>
    <dgm:pt modelId="{EBAB327C-55E6-40BE-94CC-1EBDF9D6B113}" type="sibTrans" cxnId="{6E7D13F5-043A-4CFA-8925-90FDD8FA486B}">
      <dgm:prSet/>
      <dgm:spPr/>
      <dgm:t>
        <a:bodyPr/>
        <a:lstStyle/>
        <a:p>
          <a:endParaRPr lang="ru-RU" sz="2000"/>
        </a:p>
      </dgm:t>
    </dgm:pt>
    <dgm:pt modelId="{5AEB8E2A-36AD-48E6-9B51-836526A63978}">
      <dgm:prSet custT="1"/>
      <dgm:spPr/>
      <dgm:t>
        <a:bodyPr lIns="180000" rIns="180000"/>
        <a:lstStyle/>
        <a:p>
          <a:pPr rtl="0"/>
          <a:r>
            <a:rPr lang="ru-RU" sz="1150" dirty="0" smtClean="0"/>
            <a:t>Методические рекомендации по исследованию технического уровня, тенденций развития и конкурентоспособности создаваемых разработок в сфере железнодорожной техники на основе патентной информации </a:t>
          </a:r>
          <a:endParaRPr lang="ru-RU" sz="1150" dirty="0"/>
        </a:p>
      </dgm:t>
    </dgm:pt>
    <dgm:pt modelId="{BCEEEE95-D5F2-438B-9A73-39F999E043D6}" type="parTrans" cxnId="{3E42B079-116D-4E22-8F45-E69F78194BFA}">
      <dgm:prSet/>
      <dgm:spPr/>
      <dgm:t>
        <a:bodyPr/>
        <a:lstStyle/>
        <a:p>
          <a:endParaRPr lang="ru-RU" sz="2000"/>
        </a:p>
      </dgm:t>
    </dgm:pt>
    <dgm:pt modelId="{5584CB06-FA35-4211-BAF6-732C7C8B83C7}" type="sibTrans" cxnId="{3E42B079-116D-4E22-8F45-E69F78194BFA}">
      <dgm:prSet/>
      <dgm:spPr/>
      <dgm:t>
        <a:bodyPr/>
        <a:lstStyle/>
        <a:p>
          <a:endParaRPr lang="ru-RU" sz="2000"/>
        </a:p>
      </dgm:t>
    </dgm:pt>
    <dgm:pt modelId="{3A487CF3-3049-4D0B-B2E3-A9B3AB650565}">
      <dgm:prSet custT="1"/>
      <dgm:spPr/>
      <dgm:t>
        <a:bodyPr lIns="180000" rIns="180000"/>
        <a:lstStyle/>
        <a:p>
          <a:pPr rtl="0"/>
          <a:r>
            <a:rPr lang="ru-RU" sz="1050" dirty="0" smtClean="0"/>
            <a:t>Положение о распределении прав на результаты интеллектуальной деятельности между ОАО «РЖД» и его дочерними и зависимыми обществами, а также третьими лицами в ходе реализации совместных инновационных проектов </a:t>
          </a:r>
          <a:endParaRPr lang="ru-RU" sz="1050" dirty="0"/>
        </a:p>
      </dgm:t>
    </dgm:pt>
    <dgm:pt modelId="{D3905747-6B94-433D-B1A2-61F5F4FFA25D}" type="parTrans" cxnId="{DA35DCA4-129B-4A66-8638-1C503163EAEB}">
      <dgm:prSet/>
      <dgm:spPr/>
      <dgm:t>
        <a:bodyPr/>
        <a:lstStyle/>
        <a:p>
          <a:endParaRPr lang="ru-RU" sz="2000"/>
        </a:p>
      </dgm:t>
    </dgm:pt>
    <dgm:pt modelId="{A6F525D1-7FE3-401A-A959-08EB0B8364BE}" type="sibTrans" cxnId="{DA35DCA4-129B-4A66-8638-1C503163EAEB}">
      <dgm:prSet/>
      <dgm:spPr/>
      <dgm:t>
        <a:bodyPr/>
        <a:lstStyle/>
        <a:p>
          <a:endParaRPr lang="ru-RU" sz="2000"/>
        </a:p>
      </dgm:t>
    </dgm:pt>
    <dgm:pt modelId="{D6C45E9E-467C-4BEB-ACF2-E41114E9C343}">
      <dgm:prSet custT="1"/>
      <dgm:spPr/>
      <dgm:t>
        <a:bodyPr lIns="180000" rIns="180000"/>
        <a:lstStyle/>
        <a:p>
          <a:pPr rtl="0"/>
          <a:r>
            <a:rPr lang="ru-RU" sz="1200" dirty="0" smtClean="0"/>
            <a:t>Регламент беспатентной формы охраны созданных разработок в режиме коммерческой тайны</a:t>
          </a:r>
          <a:endParaRPr lang="ru-RU" sz="1200" dirty="0"/>
        </a:p>
      </dgm:t>
    </dgm:pt>
    <dgm:pt modelId="{B705EEDF-34C1-4A61-BC2C-22F592B9800D}" type="parTrans" cxnId="{4CAACDBD-A8BE-46BF-9AC5-2526F55AB0F9}">
      <dgm:prSet/>
      <dgm:spPr/>
      <dgm:t>
        <a:bodyPr/>
        <a:lstStyle/>
        <a:p>
          <a:endParaRPr lang="ru-RU" sz="2000"/>
        </a:p>
      </dgm:t>
    </dgm:pt>
    <dgm:pt modelId="{F3F5DC5B-3645-437F-A197-C13CD325B878}" type="sibTrans" cxnId="{4CAACDBD-A8BE-46BF-9AC5-2526F55AB0F9}">
      <dgm:prSet/>
      <dgm:spPr/>
      <dgm:t>
        <a:bodyPr/>
        <a:lstStyle/>
        <a:p>
          <a:endParaRPr lang="ru-RU" sz="2000"/>
        </a:p>
      </dgm:t>
    </dgm:pt>
    <dgm:pt modelId="{9F19EE51-D756-4D97-8B9E-05997050FF70}">
      <dgm:prSet custT="1"/>
      <dgm:spPr/>
      <dgm:t>
        <a:bodyPr lIns="180000" rIns="180000"/>
        <a:lstStyle/>
        <a:p>
          <a:pPr rtl="0"/>
          <a:r>
            <a:rPr lang="ru-RU" sz="1200" dirty="0" smtClean="0"/>
            <a:t>Порядок представления информации для формирования и ведения базы данных инновационных проектов в сфере железнодорожного транспорта</a:t>
          </a:r>
          <a:endParaRPr lang="ru-RU" sz="1200" dirty="0"/>
        </a:p>
      </dgm:t>
    </dgm:pt>
    <dgm:pt modelId="{5EFCDC1C-FBAD-4795-8323-A60A0FF2E0D4}" type="parTrans" cxnId="{2185073A-1A93-4DCF-82DB-FD680C672D24}">
      <dgm:prSet/>
      <dgm:spPr/>
      <dgm:t>
        <a:bodyPr/>
        <a:lstStyle/>
        <a:p>
          <a:endParaRPr lang="ru-RU" sz="2000"/>
        </a:p>
      </dgm:t>
    </dgm:pt>
    <dgm:pt modelId="{C243EF66-25EB-4461-984E-DE3428ED3217}" type="sibTrans" cxnId="{2185073A-1A93-4DCF-82DB-FD680C672D24}">
      <dgm:prSet/>
      <dgm:spPr/>
      <dgm:t>
        <a:bodyPr/>
        <a:lstStyle/>
        <a:p>
          <a:endParaRPr lang="ru-RU" sz="2000"/>
        </a:p>
      </dgm:t>
    </dgm:pt>
    <dgm:pt modelId="{F1C9BE4C-CD7A-491F-B3EF-F7F10FD1E498}">
      <dgm:prSet custT="1"/>
      <dgm:spPr/>
      <dgm:t>
        <a:bodyPr/>
        <a:lstStyle/>
        <a:p>
          <a:pPr rtl="0"/>
          <a:r>
            <a:rPr lang="ru-RU" sz="1200" dirty="0" smtClean="0"/>
            <a:t>Порядок правовой охраны и передачи секретов производства ОАО «РЖД» при осуществлении научно-технического сотрудничества в области железнодорожного транспорта со странами </a:t>
          </a:r>
          <a:r>
            <a:rPr lang="ru-RU" sz="1200" dirty="0" err="1" smtClean="0"/>
            <a:t>ЕврАзЭС</a:t>
          </a:r>
          <a:r>
            <a:rPr lang="ru-RU" sz="1200" dirty="0" smtClean="0"/>
            <a:t> </a:t>
          </a:r>
          <a:endParaRPr lang="ru-RU" sz="1200" dirty="0"/>
        </a:p>
      </dgm:t>
    </dgm:pt>
    <dgm:pt modelId="{B261F0ED-A50F-4D95-8FCA-BFBCEEBFF574}" type="parTrans" cxnId="{074D831C-C861-45B6-9E75-8D19FB5CA889}">
      <dgm:prSet/>
      <dgm:spPr/>
      <dgm:t>
        <a:bodyPr/>
        <a:lstStyle/>
        <a:p>
          <a:endParaRPr lang="ru-RU" sz="2000"/>
        </a:p>
      </dgm:t>
    </dgm:pt>
    <dgm:pt modelId="{8EB8ED2E-89C6-4699-8D36-6A12CCA0D25F}" type="sibTrans" cxnId="{074D831C-C861-45B6-9E75-8D19FB5CA889}">
      <dgm:prSet/>
      <dgm:spPr/>
      <dgm:t>
        <a:bodyPr/>
        <a:lstStyle/>
        <a:p>
          <a:endParaRPr lang="ru-RU" sz="2000"/>
        </a:p>
      </dgm:t>
    </dgm:pt>
    <dgm:pt modelId="{AE78D52E-6FEA-412D-857D-D0F1A2D9215F}" type="pres">
      <dgm:prSet presAssocID="{DD8452F8-18E8-4288-9B84-2973EFF237D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8AE851-233E-4A3F-98BE-A1528CE9ACEB}" type="pres">
      <dgm:prSet presAssocID="{C2B3B32C-1326-467A-A400-42933D8DB77A}" presName="composite" presStyleCnt="0"/>
      <dgm:spPr/>
      <dgm:t>
        <a:bodyPr/>
        <a:lstStyle/>
        <a:p>
          <a:endParaRPr lang="ru-RU"/>
        </a:p>
      </dgm:t>
    </dgm:pt>
    <dgm:pt modelId="{691780BE-354F-452D-96D4-ED2EB633E533}" type="pres">
      <dgm:prSet presAssocID="{C2B3B32C-1326-467A-A400-42933D8DB77A}" presName="imgShp" presStyleLbl="fgImgPlace1" presStyleIdx="0" presStyleCnt="7"/>
      <dgm:spPr/>
      <dgm:t>
        <a:bodyPr/>
        <a:lstStyle/>
        <a:p>
          <a:endParaRPr lang="ru-RU"/>
        </a:p>
      </dgm:t>
    </dgm:pt>
    <dgm:pt modelId="{1F7FA03A-1E80-4395-8135-FE30B8C39D05}" type="pres">
      <dgm:prSet presAssocID="{C2B3B32C-1326-467A-A400-42933D8DB77A}" presName="txShp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EDF6B3-C8AF-42EA-8080-863AA583E663}" type="pres">
      <dgm:prSet presAssocID="{91F2E0BA-0F2D-4BC7-B142-1C8064340AE0}" presName="spacing" presStyleCnt="0"/>
      <dgm:spPr/>
      <dgm:t>
        <a:bodyPr/>
        <a:lstStyle/>
        <a:p>
          <a:endParaRPr lang="ru-RU"/>
        </a:p>
      </dgm:t>
    </dgm:pt>
    <dgm:pt modelId="{5FF317D1-1641-44FF-8E30-352A3B476300}" type="pres">
      <dgm:prSet presAssocID="{AB9CC748-6762-4D57-A37F-74FC29AA816E}" presName="composite" presStyleCnt="0"/>
      <dgm:spPr/>
      <dgm:t>
        <a:bodyPr/>
        <a:lstStyle/>
        <a:p>
          <a:endParaRPr lang="ru-RU"/>
        </a:p>
      </dgm:t>
    </dgm:pt>
    <dgm:pt modelId="{20E01CEB-25BF-475C-A0D6-93311A2C7CEA}" type="pres">
      <dgm:prSet presAssocID="{AB9CC748-6762-4D57-A37F-74FC29AA816E}" presName="imgShp" presStyleLbl="fgImgPlace1" presStyleIdx="1" presStyleCnt="7"/>
      <dgm:spPr/>
      <dgm:t>
        <a:bodyPr/>
        <a:lstStyle/>
        <a:p>
          <a:endParaRPr lang="ru-RU"/>
        </a:p>
      </dgm:t>
    </dgm:pt>
    <dgm:pt modelId="{AF2CBF7B-70FA-477D-83BE-8FE40EF2E426}" type="pres">
      <dgm:prSet presAssocID="{AB9CC748-6762-4D57-A37F-74FC29AA816E}" presName="txShp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64F1C1-AF9A-4410-8513-A157C17D5A21}" type="pres">
      <dgm:prSet presAssocID="{EBAB327C-55E6-40BE-94CC-1EBDF9D6B113}" presName="spacing" presStyleCnt="0"/>
      <dgm:spPr/>
      <dgm:t>
        <a:bodyPr/>
        <a:lstStyle/>
        <a:p>
          <a:endParaRPr lang="ru-RU"/>
        </a:p>
      </dgm:t>
    </dgm:pt>
    <dgm:pt modelId="{F72650BC-8D38-4CDE-A4E1-9E14140D936C}" type="pres">
      <dgm:prSet presAssocID="{5AEB8E2A-36AD-48E6-9B51-836526A63978}" presName="composite" presStyleCnt="0"/>
      <dgm:spPr/>
      <dgm:t>
        <a:bodyPr/>
        <a:lstStyle/>
        <a:p>
          <a:endParaRPr lang="ru-RU"/>
        </a:p>
      </dgm:t>
    </dgm:pt>
    <dgm:pt modelId="{8D024B14-F7ED-4A9B-AB00-0174F4A2CDAB}" type="pres">
      <dgm:prSet presAssocID="{5AEB8E2A-36AD-48E6-9B51-836526A63978}" presName="imgShp" presStyleLbl="fgImgPlace1" presStyleIdx="2" presStyleCnt="7"/>
      <dgm:spPr/>
      <dgm:t>
        <a:bodyPr/>
        <a:lstStyle/>
        <a:p>
          <a:endParaRPr lang="ru-RU"/>
        </a:p>
      </dgm:t>
    </dgm:pt>
    <dgm:pt modelId="{84A03C1B-315D-40A4-ABBF-6AD728F1F282}" type="pres">
      <dgm:prSet presAssocID="{5AEB8E2A-36AD-48E6-9B51-836526A63978}" presName="txShp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6FF34B-DD32-4F70-91A0-98EEF76AA018}" type="pres">
      <dgm:prSet presAssocID="{5584CB06-FA35-4211-BAF6-732C7C8B83C7}" presName="spacing" presStyleCnt="0"/>
      <dgm:spPr/>
      <dgm:t>
        <a:bodyPr/>
        <a:lstStyle/>
        <a:p>
          <a:endParaRPr lang="ru-RU"/>
        </a:p>
      </dgm:t>
    </dgm:pt>
    <dgm:pt modelId="{DFD26000-189E-4899-9A94-BF73CB32AC8F}" type="pres">
      <dgm:prSet presAssocID="{3A487CF3-3049-4D0B-B2E3-A9B3AB650565}" presName="composite" presStyleCnt="0"/>
      <dgm:spPr/>
      <dgm:t>
        <a:bodyPr/>
        <a:lstStyle/>
        <a:p>
          <a:endParaRPr lang="ru-RU"/>
        </a:p>
      </dgm:t>
    </dgm:pt>
    <dgm:pt modelId="{5B235C41-C0A9-4226-9725-A419E576BE91}" type="pres">
      <dgm:prSet presAssocID="{3A487CF3-3049-4D0B-B2E3-A9B3AB650565}" presName="imgShp" presStyleLbl="fgImgPlace1" presStyleIdx="3" presStyleCnt="7"/>
      <dgm:spPr/>
      <dgm:t>
        <a:bodyPr/>
        <a:lstStyle/>
        <a:p>
          <a:endParaRPr lang="ru-RU"/>
        </a:p>
      </dgm:t>
    </dgm:pt>
    <dgm:pt modelId="{B79E214A-213F-427E-82AC-FF6B8278801B}" type="pres">
      <dgm:prSet presAssocID="{3A487CF3-3049-4D0B-B2E3-A9B3AB650565}" presName="txShp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5F4E24-150B-4FE8-A3AE-F48E959D13C0}" type="pres">
      <dgm:prSet presAssocID="{A6F525D1-7FE3-401A-A959-08EB0B8364BE}" presName="spacing" presStyleCnt="0"/>
      <dgm:spPr/>
      <dgm:t>
        <a:bodyPr/>
        <a:lstStyle/>
        <a:p>
          <a:endParaRPr lang="ru-RU"/>
        </a:p>
      </dgm:t>
    </dgm:pt>
    <dgm:pt modelId="{311703D0-F75D-43E7-9044-13E141EFF009}" type="pres">
      <dgm:prSet presAssocID="{D6C45E9E-467C-4BEB-ACF2-E41114E9C343}" presName="composite" presStyleCnt="0"/>
      <dgm:spPr/>
      <dgm:t>
        <a:bodyPr/>
        <a:lstStyle/>
        <a:p>
          <a:endParaRPr lang="ru-RU"/>
        </a:p>
      </dgm:t>
    </dgm:pt>
    <dgm:pt modelId="{39F0762B-203B-4DEB-BCED-F384F9D93AB0}" type="pres">
      <dgm:prSet presAssocID="{D6C45E9E-467C-4BEB-ACF2-E41114E9C343}" presName="imgShp" presStyleLbl="fgImgPlace1" presStyleIdx="4" presStyleCnt="7"/>
      <dgm:spPr/>
      <dgm:t>
        <a:bodyPr/>
        <a:lstStyle/>
        <a:p>
          <a:endParaRPr lang="ru-RU"/>
        </a:p>
      </dgm:t>
    </dgm:pt>
    <dgm:pt modelId="{BF74A182-F21E-4F75-B8F7-93B1120E2317}" type="pres">
      <dgm:prSet presAssocID="{D6C45E9E-467C-4BEB-ACF2-E41114E9C343}" presName="txShp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A27888-2092-4899-9140-70253FAEF419}" type="pres">
      <dgm:prSet presAssocID="{F3F5DC5B-3645-437F-A197-C13CD325B878}" presName="spacing" presStyleCnt="0"/>
      <dgm:spPr/>
      <dgm:t>
        <a:bodyPr/>
        <a:lstStyle/>
        <a:p>
          <a:endParaRPr lang="ru-RU"/>
        </a:p>
      </dgm:t>
    </dgm:pt>
    <dgm:pt modelId="{C9F770F3-4BA0-423E-AA5A-E220A7569E33}" type="pres">
      <dgm:prSet presAssocID="{9F19EE51-D756-4D97-8B9E-05997050FF70}" presName="composite" presStyleCnt="0"/>
      <dgm:spPr/>
      <dgm:t>
        <a:bodyPr/>
        <a:lstStyle/>
        <a:p>
          <a:endParaRPr lang="ru-RU"/>
        </a:p>
      </dgm:t>
    </dgm:pt>
    <dgm:pt modelId="{6E5C7B31-41C2-4319-AD78-704471F01B60}" type="pres">
      <dgm:prSet presAssocID="{9F19EE51-D756-4D97-8B9E-05997050FF70}" presName="imgShp" presStyleLbl="fgImgPlace1" presStyleIdx="5" presStyleCnt="7"/>
      <dgm:spPr/>
      <dgm:t>
        <a:bodyPr/>
        <a:lstStyle/>
        <a:p>
          <a:endParaRPr lang="ru-RU"/>
        </a:p>
      </dgm:t>
    </dgm:pt>
    <dgm:pt modelId="{1F901CD8-AD55-48F2-90EA-6C0C2AF62442}" type="pres">
      <dgm:prSet presAssocID="{9F19EE51-D756-4D97-8B9E-05997050FF70}" presName="txShp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B68A62-A1E8-4E19-ABE1-3BEB14ABD79D}" type="pres">
      <dgm:prSet presAssocID="{C243EF66-25EB-4461-984E-DE3428ED3217}" presName="spacing" presStyleCnt="0"/>
      <dgm:spPr/>
      <dgm:t>
        <a:bodyPr/>
        <a:lstStyle/>
        <a:p>
          <a:endParaRPr lang="ru-RU"/>
        </a:p>
      </dgm:t>
    </dgm:pt>
    <dgm:pt modelId="{617B52EA-58BC-42AE-B293-6D80EF0C44D9}" type="pres">
      <dgm:prSet presAssocID="{F1C9BE4C-CD7A-491F-B3EF-F7F10FD1E498}" presName="composite" presStyleCnt="0"/>
      <dgm:spPr/>
      <dgm:t>
        <a:bodyPr/>
        <a:lstStyle/>
        <a:p>
          <a:endParaRPr lang="ru-RU"/>
        </a:p>
      </dgm:t>
    </dgm:pt>
    <dgm:pt modelId="{806D18FF-4611-4135-858A-D825076C3AAD}" type="pres">
      <dgm:prSet presAssocID="{F1C9BE4C-CD7A-491F-B3EF-F7F10FD1E498}" presName="imgShp" presStyleLbl="fgImgPlace1" presStyleIdx="6" presStyleCnt="7"/>
      <dgm:spPr/>
      <dgm:t>
        <a:bodyPr/>
        <a:lstStyle/>
        <a:p>
          <a:endParaRPr lang="ru-RU"/>
        </a:p>
      </dgm:t>
    </dgm:pt>
    <dgm:pt modelId="{0003D806-67B9-4828-B427-C05942031636}" type="pres">
      <dgm:prSet presAssocID="{F1C9BE4C-CD7A-491F-B3EF-F7F10FD1E498}" presName="txShp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3787DD-A4F9-454A-893F-D69BA73BA214}" type="presOf" srcId="{C2B3B32C-1326-467A-A400-42933D8DB77A}" destId="{1F7FA03A-1E80-4395-8135-FE30B8C39D05}" srcOrd="0" destOrd="0" presId="urn:microsoft.com/office/officeart/2005/8/layout/vList3#1"/>
    <dgm:cxn modelId="{4CAACDBD-A8BE-46BF-9AC5-2526F55AB0F9}" srcId="{DD8452F8-18E8-4288-9B84-2973EFF237DB}" destId="{D6C45E9E-467C-4BEB-ACF2-E41114E9C343}" srcOrd="4" destOrd="0" parTransId="{B705EEDF-34C1-4A61-BC2C-22F592B9800D}" sibTransId="{F3F5DC5B-3645-437F-A197-C13CD325B878}"/>
    <dgm:cxn modelId="{6E7D13F5-043A-4CFA-8925-90FDD8FA486B}" srcId="{DD8452F8-18E8-4288-9B84-2973EFF237DB}" destId="{AB9CC748-6762-4D57-A37F-74FC29AA816E}" srcOrd="1" destOrd="0" parTransId="{FECF8F0A-46A6-4CDC-9A1B-3781F19BB678}" sibTransId="{EBAB327C-55E6-40BE-94CC-1EBDF9D6B113}"/>
    <dgm:cxn modelId="{98D2BF1F-6ED2-4791-8629-AE3D012AB902}" type="presOf" srcId="{5AEB8E2A-36AD-48E6-9B51-836526A63978}" destId="{84A03C1B-315D-40A4-ABBF-6AD728F1F282}" srcOrd="0" destOrd="0" presId="urn:microsoft.com/office/officeart/2005/8/layout/vList3#1"/>
    <dgm:cxn modelId="{8E0E21FE-16B5-4FA6-AB0A-B94215239F06}" type="presOf" srcId="{DD8452F8-18E8-4288-9B84-2973EFF237DB}" destId="{AE78D52E-6FEA-412D-857D-D0F1A2D9215F}" srcOrd="0" destOrd="0" presId="urn:microsoft.com/office/officeart/2005/8/layout/vList3#1"/>
    <dgm:cxn modelId="{67E0727B-BA36-4591-92AD-A1127EBBE37A}" type="presOf" srcId="{3A487CF3-3049-4D0B-B2E3-A9B3AB650565}" destId="{B79E214A-213F-427E-82AC-FF6B8278801B}" srcOrd="0" destOrd="0" presId="urn:microsoft.com/office/officeart/2005/8/layout/vList3#1"/>
    <dgm:cxn modelId="{1A1641CD-73F3-42F5-B718-A40DB5F0FAEC}" type="presOf" srcId="{D6C45E9E-467C-4BEB-ACF2-E41114E9C343}" destId="{BF74A182-F21E-4F75-B8F7-93B1120E2317}" srcOrd="0" destOrd="0" presId="urn:microsoft.com/office/officeart/2005/8/layout/vList3#1"/>
    <dgm:cxn modelId="{3D6C2268-66CB-4EA8-8852-30F4B0511835}" type="presOf" srcId="{9F19EE51-D756-4D97-8B9E-05997050FF70}" destId="{1F901CD8-AD55-48F2-90EA-6C0C2AF62442}" srcOrd="0" destOrd="0" presId="urn:microsoft.com/office/officeart/2005/8/layout/vList3#1"/>
    <dgm:cxn modelId="{7F91DEE2-1BCF-4E6A-AAAC-DC3A80A8DBE5}" type="presOf" srcId="{AB9CC748-6762-4D57-A37F-74FC29AA816E}" destId="{AF2CBF7B-70FA-477D-83BE-8FE40EF2E426}" srcOrd="0" destOrd="0" presId="urn:microsoft.com/office/officeart/2005/8/layout/vList3#1"/>
    <dgm:cxn modelId="{2185073A-1A93-4DCF-82DB-FD680C672D24}" srcId="{DD8452F8-18E8-4288-9B84-2973EFF237DB}" destId="{9F19EE51-D756-4D97-8B9E-05997050FF70}" srcOrd="5" destOrd="0" parTransId="{5EFCDC1C-FBAD-4795-8323-A60A0FF2E0D4}" sibTransId="{C243EF66-25EB-4461-984E-DE3428ED3217}"/>
    <dgm:cxn modelId="{EF3E805B-4222-4D31-B4E5-6D6850DABBAF}" srcId="{DD8452F8-18E8-4288-9B84-2973EFF237DB}" destId="{C2B3B32C-1326-467A-A400-42933D8DB77A}" srcOrd="0" destOrd="0" parTransId="{B1E18778-8FE7-4DA0-96FF-850DF9730FB4}" sibTransId="{91F2E0BA-0F2D-4BC7-B142-1C8064340AE0}"/>
    <dgm:cxn modelId="{074D831C-C861-45B6-9E75-8D19FB5CA889}" srcId="{DD8452F8-18E8-4288-9B84-2973EFF237DB}" destId="{F1C9BE4C-CD7A-491F-B3EF-F7F10FD1E498}" srcOrd="6" destOrd="0" parTransId="{B261F0ED-A50F-4D95-8FCA-BFBCEEBFF574}" sibTransId="{8EB8ED2E-89C6-4699-8D36-6A12CCA0D25F}"/>
    <dgm:cxn modelId="{3E42B079-116D-4E22-8F45-E69F78194BFA}" srcId="{DD8452F8-18E8-4288-9B84-2973EFF237DB}" destId="{5AEB8E2A-36AD-48E6-9B51-836526A63978}" srcOrd="2" destOrd="0" parTransId="{BCEEEE95-D5F2-438B-9A73-39F999E043D6}" sibTransId="{5584CB06-FA35-4211-BAF6-732C7C8B83C7}"/>
    <dgm:cxn modelId="{7A89C283-0104-49E5-9DD2-0C832F50DAB9}" type="presOf" srcId="{F1C9BE4C-CD7A-491F-B3EF-F7F10FD1E498}" destId="{0003D806-67B9-4828-B427-C05942031636}" srcOrd="0" destOrd="0" presId="urn:microsoft.com/office/officeart/2005/8/layout/vList3#1"/>
    <dgm:cxn modelId="{DA35DCA4-129B-4A66-8638-1C503163EAEB}" srcId="{DD8452F8-18E8-4288-9B84-2973EFF237DB}" destId="{3A487CF3-3049-4D0B-B2E3-A9B3AB650565}" srcOrd="3" destOrd="0" parTransId="{D3905747-6B94-433D-B1A2-61F5F4FFA25D}" sibTransId="{A6F525D1-7FE3-401A-A959-08EB0B8364BE}"/>
    <dgm:cxn modelId="{5ED43A3B-405F-4EAF-A230-CC7F9E4AD961}" type="presParOf" srcId="{AE78D52E-6FEA-412D-857D-D0F1A2D9215F}" destId="{458AE851-233E-4A3F-98BE-A1528CE9ACEB}" srcOrd="0" destOrd="0" presId="urn:microsoft.com/office/officeart/2005/8/layout/vList3#1"/>
    <dgm:cxn modelId="{8F7D2477-5414-446D-95C9-78D63BFF8CCE}" type="presParOf" srcId="{458AE851-233E-4A3F-98BE-A1528CE9ACEB}" destId="{691780BE-354F-452D-96D4-ED2EB633E533}" srcOrd="0" destOrd="0" presId="urn:microsoft.com/office/officeart/2005/8/layout/vList3#1"/>
    <dgm:cxn modelId="{3ED1D64D-0013-499B-A44D-D032D129F307}" type="presParOf" srcId="{458AE851-233E-4A3F-98BE-A1528CE9ACEB}" destId="{1F7FA03A-1E80-4395-8135-FE30B8C39D05}" srcOrd="1" destOrd="0" presId="urn:microsoft.com/office/officeart/2005/8/layout/vList3#1"/>
    <dgm:cxn modelId="{AFCB417C-89C5-41E9-B078-96970C72E0DF}" type="presParOf" srcId="{AE78D52E-6FEA-412D-857D-D0F1A2D9215F}" destId="{C8EDF6B3-C8AF-42EA-8080-863AA583E663}" srcOrd="1" destOrd="0" presId="urn:microsoft.com/office/officeart/2005/8/layout/vList3#1"/>
    <dgm:cxn modelId="{3626004C-1268-4549-9667-24B4A3F90204}" type="presParOf" srcId="{AE78D52E-6FEA-412D-857D-D0F1A2D9215F}" destId="{5FF317D1-1641-44FF-8E30-352A3B476300}" srcOrd="2" destOrd="0" presId="urn:microsoft.com/office/officeart/2005/8/layout/vList3#1"/>
    <dgm:cxn modelId="{C56795CE-8FC1-4FF1-9AF3-11442DFE8699}" type="presParOf" srcId="{5FF317D1-1641-44FF-8E30-352A3B476300}" destId="{20E01CEB-25BF-475C-A0D6-93311A2C7CEA}" srcOrd="0" destOrd="0" presId="urn:microsoft.com/office/officeart/2005/8/layout/vList3#1"/>
    <dgm:cxn modelId="{80613B47-B034-4792-8410-148EE4BF6E69}" type="presParOf" srcId="{5FF317D1-1641-44FF-8E30-352A3B476300}" destId="{AF2CBF7B-70FA-477D-83BE-8FE40EF2E426}" srcOrd="1" destOrd="0" presId="urn:microsoft.com/office/officeart/2005/8/layout/vList3#1"/>
    <dgm:cxn modelId="{2A1785A6-5B2F-4B74-B63E-C9FBFB2D2928}" type="presParOf" srcId="{AE78D52E-6FEA-412D-857D-D0F1A2D9215F}" destId="{AD64F1C1-AF9A-4410-8513-A157C17D5A21}" srcOrd="3" destOrd="0" presId="urn:microsoft.com/office/officeart/2005/8/layout/vList3#1"/>
    <dgm:cxn modelId="{0643B3B9-7AB9-439A-BCFA-0B2BA8151384}" type="presParOf" srcId="{AE78D52E-6FEA-412D-857D-D0F1A2D9215F}" destId="{F72650BC-8D38-4CDE-A4E1-9E14140D936C}" srcOrd="4" destOrd="0" presId="urn:microsoft.com/office/officeart/2005/8/layout/vList3#1"/>
    <dgm:cxn modelId="{2A23BFE3-0A50-4132-A22C-14D30263361D}" type="presParOf" srcId="{F72650BC-8D38-4CDE-A4E1-9E14140D936C}" destId="{8D024B14-F7ED-4A9B-AB00-0174F4A2CDAB}" srcOrd="0" destOrd="0" presId="urn:microsoft.com/office/officeart/2005/8/layout/vList3#1"/>
    <dgm:cxn modelId="{0C9538A8-1269-48E0-8A65-B7BA831AD8D4}" type="presParOf" srcId="{F72650BC-8D38-4CDE-A4E1-9E14140D936C}" destId="{84A03C1B-315D-40A4-ABBF-6AD728F1F282}" srcOrd="1" destOrd="0" presId="urn:microsoft.com/office/officeart/2005/8/layout/vList3#1"/>
    <dgm:cxn modelId="{0A1A1EF7-D572-4D78-B970-A71F7E927059}" type="presParOf" srcId="{AE78D52E-6FEA-412D-857D-D0F1A2D9215F}" destId="{FC6FF34B-DD32-4F70-91A0-98EEF76AA018}" srcOrd="5" destOrd="0" presId="urn:microsoft.com/office/officeart/2005/8/layout/vList3#1"/>
    <dgm:cxn modelId="{9B8F6BB2-4B96-4B9C-B32D-2DF52BB3707F}" type="presParOf" srcId="{AE78D52E-6FEA-412D-857D-D0F1A2D9215F}" destId="{DFD26000-189E-4899-9A94-BF73CB32AC8F}" srcOrd="6" destOrd="0" presId="urn:microsoft.com/office/officeart/2005/8/layout/vList3#1"/>
    <dgm:cxn modelId="{416D27E8-1612-48F5-8F6E-E49D4A7B8268}" type="presParOf" srcId="{DFD26000-189E-4899-9A94-BF73CB32AC8F}" destId="{5B235C41-C0A9-4226-9725-A419E576BE91}" srcOrd="0" destOrd="0" presId="urn:microsoft.com/office/officeart/2005/8/layout/vList3#1"/>
    <dgm:cxn modelId="{5D953D2B-00F5-4FF9-B77E-090FFE0ACDF2}" type="presParOf" srcId="{DFD26000-189E-4899-9A94-BF73CB32AC8F}" destId="{B79E214A-213F-427E-82AC-FF6B8278801B}" srcOrd="1" destOrd="0" presId="urn:microsoft.com/office/officeart/2005/8/layout/vList3#1"/>
    <dgm:cxn modelId="{D7BBC8A7-8D8E-4221-B26F-CCA49B32134A}" type="presParOf" srcId="{AE78D52E-6FEA-412D-857D-D0F1A2D9215F}" destId="{BD5F4E24-150B-4FE8-A3AE-F48E959D13C0}" srcOrd="7" destOrd="0" presId="urn:microsoft.com/office/officeart/2005/8/layout/vList3#1"/>
    <dgm:cxn modelId="{E8B96381-83B2-458D-B572-825FE1D52FF6}" type="presParOf" srcId="{AE78D52E-6FEA-412D-857D-D0F1A2D9215F}" destId="{311703D0-F75D-43E7-9044-13E141EFF009}" srcOrd="8" destOrd="0" presId="urn:microsoft.com/office/officeart/2005/8/layout/vList3#1"/>
    <dgm:cxn modelId="{7076444F-8D16-4322-AE5C-CFFE1425D23D}" type="presParOf" srcId="{311703D0-F75D-43E7-9044-13E141EFF009}" destId="{39F0762B-203B-4DEB-BCED-F384F9D93AB0}" srcOrd="0" destOrd="0" presId="urn:microsoft.com/office/officeart/2005/8/layout/vList3#1"/>
    <dgm:cxn modelId="{65AD8E16-F87F-4849-B2FA-A668C5D373D3}" type="presParOf" srcId="{311703D0-F75D-43E7-9044-13E141EFF009}" destId="{BF74A182-F21E-4F75-B8F7-93B1120E2317}" srcOrd="1" destOrd="0" presId="urn:microsoft.com/office/officeart/2005/8/layout/vList3#1"/>
    <dgm:cxn modelId="{BBA5323B-6045-4AAD-9A28-AECED25813CE}" type="presParOf" srcId="{AE78D52E-6FEA-412D-857D-D0F1A2D9215F}" destId="{EEA27888-2092-4899-9140-70253FAEF419}" srcOrd="9" destOrd="0" presId="urn:microsoft.com/office/officeart/2005/8/layout/vList3#1"/>
    <dgm:cxn modelId="{CAF853A2-298F-484C-AFD1-D414CFDABEB6}" type="presParOf" srcId="{AE78D52E-6FEA-412D-857D-D0F1A2D9215F}" destId="{C9F770F3-4BA0-423E-AA5A-E220A7569E33}" srcOrd="10" destOrd="0" presId="urn:microsoft.com/office/officeart/2005/8/layout/vList3#1"/>
    <dgm:cxn modelId="{E2D4B6EB-6C85-4846-9337-8B17C7A29374}" type="presParOf" srcId="{C9F770F3-4BA0-423E-AA5A-E220A7569E33}" destId="{6E5C7B31-41C2-4319-AD78-704471F01B60}" srcOrd="0" destOrd="0" presId="urn:microsoft.com/office/officeart/2005/8/layout/vList3#1"/>
    <dgm:cxn modelId="{2FD02CBB-2B9F-490A-8A4C-717F3DD1E283}" type="presParOf" srcId="{C9F770F3-4BA0-423E-AA5A-E220A7569E33}" destId="{1F901CD8-AD55-48F2-90EA-6C0C2AF62442}" srcOrd="1" destOrd="0" presId="urn:microsoft.com/office/officeart/2005/8/layout/vList3#1"/>
    <dgm:cxn modelId="{84B17546-D026-43E6-8939-A244834818DC}" type="presParOf" srcId="{AE78D52E-6FEA-412D-857D-D0F1A2D9215F}" destId="{94B68A62-A1E8-4E19-ABE1-3BEB14ABD79D}" srcOrd="11" destOrd="0" presId="urn:microsoft.com/office/officeart/2005/8/layout/vList3#1"/>
    <dgm:cxn modelId="{0327136D-1069-4CD3-820A-0971DE8462AB}" type="presParOf" srcId="{AE78D52E-6FEA-412D-857D-D0F1A2D9215F}" destId="{617B52EA-58BC-42AE-B293-6D80EF0C44D9}" srcOrd="12" destOrd="0" presId="urn:microsoft.com/office/officeart/2005/8/layout/vList3#1"/>
    <dgm:cxn modelId="{F2FF8030-91D3-4C8A-BBCA-FBB38768ED68}" type="presParOf" srcId="{617B52EA-58BC-42AE-B293-6D80EF0C44D9}" destId="{806D18FF-4611-4135-858A-D825076C3AAD}" srcOrd="0" destOrd="0" presId="urn:microsoft.com/office/officeart/2005/8/layout/vList3#1"/>
    <dgm:cxn modelId="{EE85E6BB-1C90-4F85-94C3-93085D5A87CF}" type="presParOf" srcId="{617B52EA-58BC-42AE-B293-6D80EF0C44D9}" destId="{0003D806-67B9-4828-B427-C05942031636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7FA03A-1E80-4395-8135-FE30B8C39D05}">
      <dsp:nvSpPr>
        <dsp:cNvPr id="0" name=""/>
        <dsp:cNvSpPr/>
      </dsp:nvSpPr>
      <dsp:spPr>
        <a:xfrm rot="10800000">
          <a:off x="1515865" y="2005"/>
          <a:ext cx="5395183" cy="62771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000" tIns="45720" rIns="18000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Патентная стратегия ОАО «РЖД» на период до 2030 года</a:t>
          </a:r>
          <a:endParaRPr lang="ru-RU" sz="1200" kern="1200" dirty="0"/>
        </a:p>
      </dsp:txBody>
      <dsp:txXfrm rot="10800000">
        <a:off x="1672793" y="2005"/>
        <a:ext cx="5238255" cy="627712"/>
      </dsp:txXfrm>
    </dsp:sp>
    <dsp:sp modelId="{691780BE-354F-452D-96D4-ED2EB633E533}">
      <dsp:nvSpPr>
        <dsp:cNvPr id="0" name=""/>
        <dsp:cNvSpPr/>
      </dsp:nvSpPr>
      <dsp:spPr>
        <a:xfrm>
          <a:off x="1202009" y="2005"/>
          <a:ext cx="627712" cy="62771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2CBF7B-70FA-477D-83BE-8FE40EF2E426}">
      <dsp:nvSpPr>
        <dsp:cNvPr id="0" name=""/>
        <dsp:cNvSpPr/>
      </dsp:nvSpPr>
      <dsp:spPr>
        <a:xfrm rot="10800000">
          <a:off x="1515865" y="817094"/>
          <a:ext cx="5395183" cy="62771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6804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Требования к инновационным проектам в области железнодорожного транспорта</a:t>
          </a:r>
          <a:endParaRPr lang="ru-RU" sz="1200" kern="1200" dirty="0"/>
        </a:p>
      </dsp:txBody>
      <dsp:txXfrm rot="10800000">
        <a:off x="1672793" y="817094"/>
        <a:ext cx="5238255" cy="627712"/>
      </dsp:txXfrm>
    </dsp:sp>
    <dsp:sp modelId="{20E01CEB-25BF-475C-A0D6-93311A2C7CEA}">
      <dsp:nvSpPr>
        <dsp:cNvPr id="0" name=""/>
        <dsp:cNvSpPr/>
      </dsp:nvSpPr>
      <dsp:spPr>
        <a:xfrm>
          <a:off x="1202009" y="817094"/>
          <a:ext cx="627712" cy="62771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A03C1B-315D-40A4-ABBF-6AD728F1F282}">
      <dsp:nvSpPr>
        <dsp:cNvPr id="0" name=""/>
        <dsp:cNvSpPr/>
      </dsp:nvSpPr>
      <dsp:spPr>
        <a:xfrm rot="10800000">
          <a:off x="1515865" y="1632183"/>
          <a:ext cx="5395183" cy="62771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000" tIns="45720" rIns="180000" bIns="45720" numCol="1" spcCol="1270" anchor="ctr" anchorCtr="0">
          <a:noAutofit/>
        </a:bodyPr>
        <a:lstStyle/>
        <a:p>
          <a:pPr lvl="0" algn="ctr" defTabSz="51117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50" kern="1200" dirty="0" smtClean="0"/>
            <a:t>Методические рекомендации по исследованию технического уровня, тенденций развития и конкурентоспособности создаваемых разработок в сфере железнодорожной техники на основе патентной информации </a:t>
          </a:r>
          <a:endParaRPr lang="ru-RU" sz="1150" kern="1200" dirty="0"/>
        </a:p>
      </dsp:txBody>
      <dsp:txXfrm rot="10800000">
        <a:off x="1672793" y="1632183"/>
        <a:ext cx="5238255" cy="627712"/>
      </dsp:txXfrm>
    </dsp:sp>
    <dsp:sp modelId="{8D024B14-F7ED-4A9B-AB00-0174F4A2CDAB}">
      <dsp:nvSpPr>
        <dsp:cNvPr id="0" name=""/>
        <dsp:cNvSpPr/>
      </dsp:nvSpPr>
      <dsp:spPr>
        <a:xfrm>
          <a:off x="1202009" y="1632183"/>
          <a:ext cx="627712" cy="62771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9E214A-213F-427E-82AC-FF6B8278801B}">
      <dsp:nvSpPr>
        <dsp:cNvPr id="0" name=""/>
        <dsp:cNvSpPr/>
      </dsp:nvSpPr>
      <dsp:spPr>
        <a:xfrm rot="10800000">
          <a:off x="1515865" y="2447272"/>
          <a:ext cx="5395183" cy="62771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000" tIns="41910" rIns="180000" bIns="4191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Положение о распределении прав на результаты интеллектуальной деятельности между ОАО «РЖД» и его дочерними и зависимыми обществами, а также третьими лицами в ходе реализации совместных инновационных проектов </a:t>
          </a:r>
          <a:endParaRPr lang="ru-RU" sz="1050" kern="1200" dirty="0"/>
        </a:p>
      </dsp:txBody>
      <dsp:txXfrm rot="10800000">
        <a:off x="1672793" y="2447272"/>
        <a:ext cx="5238255" cy="627712"/>
      </dsp:txXfrm>
    </dsp:sp>
    <dsp:sp modelId="{5B235C41-C0A9-4226-9725-A419E576BE91}">
      <dsp:nvSpPr>
        <dsp:cNvPr id="0" name=""/>
        <dsp:cNvSpPr/>
      </dsp:nvSpPr>
      <dsp:spPr>
        <a:xfrm>
          <a:off x="1202009" y="2447272"/>
          <a:ext cx="627712" cy="62771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4A182-F21E-4F75-B8F7-93B1120E2317}">
      <dsp:nvSpPr>
        <dsp:cNvPr id="0" name=""/>
        <dsp:cNvSpPr/>
      </dsp:nvSpPr>
      <dsp:spPr>
        <a:xfrm rot="10800000">
          <a:off x="1515865" y="3262361"/>
          <a:ext cx="5395183" cy="62771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000" tIns="45720" rIns="18000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Регламент беспатентной формы охраны созданных разработок в режиме коммерческой тайны</a:t>
          </a:r>
          <a:endParaRPr lang="ru-RU" sz="1200" kern="1200" dirty="0"/>
        </a:p>
      </dsp:txBody>
      <dsp:txXfrm rot="10800000">
        <a:off x="1672793" y="3262361"/>
        <a:ext cx="5238255" cy="627712"/>
      </dsp:txXfrm>
    </dsp:sp>
    <dsp:sp modelId="{39F0762B-203B-4DEB-BCED-F384F9D93AB0}">
      <dsp:nvSpPr>
        <dsp:cNvPr id="0" name=""/>
        <dsp:cNvSpPr/>
      </dsp:nvSpPr>
      <dsp:spPr>
        <a:xfrm>
          <a:off x="1202009" y="3262361"/>
          <a:ext cx="627712" cy="62771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901CD8-AD55-48F2-90EA-6C0C2AF62442}">
      <dsp:nvSpPr>
        <dsp:cNvPr id="0" name=""/>
        <dsp:cNvSpPr/>
      </dsp:nvSpPr>
      <dsp:spPr>
        <a:xfrm rot="10800000">
          <a:off x="1515865" y="4077450"/>
          <a:ext cx="5395183" cy="62771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000" tIns="45720" rIns="18000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Порядок представления информации для формирования и ведения базы данных инновационных проектов в сфере железнодорожного транспорта</a:t>
          </a:r>
          <a:endParaRPr lang="ru-RU" sz="1200" kern="1200" dirty="0"/>
        </a:p>
      </dsp:txBody>
      <dsp:txXfrm rot="10800000">
        <a:off x="1672793" y="4077450"/>
        <a:ext cx="5238255" cy="627712"/>
      </dsp:txXfrm>
    </dsp:sp>
    <dsp:sp modelId="{6E5C7B31-41C2-4319-AD78-704471F01B60}">
      <dsp:nvSpPr>
        <dsp:cNvPr id="0" name=""/>
        <dsp:cNvSpPr/>
      </dsp:nvSpPr>
      <dsp:spPr>
        <a:xfrm>
          <a:off x="1202009" y="4077450"/>
          <a:ext cx="627712" cy="62771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03D806-67B9-4828-B427-C05942031636}">
      <dsp:nvSpPr>
        <dsp:cNvPr id="0" name=""/>
        <dsp:cNvSpPr/>
      </dsp:nvSpPr>
      <dsp:spPr>
        <a:xfrm rot="10800000">
          <a:off x="1515865" y="4892539"/>
          <a:ext cx="5395183" cy="62771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6804" tIns="45720" rIns="85344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Порядок правовой охраны и передачи секретов производства ОАО «РЖД» при осуществлении научно-технического сотрудничества в области железнодорожного транспорта со странами </a:t>
          </a:r>
          <a:r>
            <a:rPr lang="ru-RU" sz="1200" kern="1200" dirty="0" err="1" smtClean="0"/>
            <a:t>ЕврАзЭС</a:t>
          </a:r>
          <a:r>
            <a:rPr lang="ru-RU" sz="1200" kern="1200" dirty="0" smtClean="0"/>
            <a:t> </a:t>
          </a:r>
          <a:endParaRPr lang="ru-RU" sz="1200" kern="1200" dirty="0"/>
        </a:p>
      </dsp:txBody>
      <dsp:txXfrm rot="10800000">
        <a:off x="1672793" y="4892539"/>
        <a:ext cx="5238255" cy="627712"/>
      </dsp:txXfrm>
    </dsp:sp>
    <dsp:sp modelId="{806D18FF-4611-4135-858A-D825076C3AAD}">
      <dsp:nvSpPr>
        <dsp:cNvPr id="0" name=""/>
        <dsp:cNvSpPr/>
      </dsp:nvSpPr>
      <dsp:spPr>
        <a:xfrm>
          <a:off x="1202009" y="4892539"/>
          <a:ext cx="627712" cy="62771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137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1" tIns="47376" rIns="94751" bIns="4737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0507" y="0"/>
            <a:ext cx="3077137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1" tIns="47376" rIns="94751" bIns="4737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00" y="4862016"/>
            <a:ext cx="5680103" cy="460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1" tIns="47376" rIns="94751" bIns="473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755"/>
            <a:ext cx="3077137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1" tIns="47376" rIns="94751" bIns="4737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0507" y="9720755"/>
            <a:ext cx="3077137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1" tIns="47376" rIns="94751" bIns="4737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5B27D121-8AEF-49F0-8A8B-D35BC8787D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3491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FE110E-3838-49A9-B636-AEDC6EFDB5AD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2396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9013" y="763588"/>
            <a:ext cx="5121275" cy="3841750"/>
          </a:xfrm>
          <a:ln/>
        </p:spPr>
      </p:sp>
      <p:sp>
        <p:nvSpPr>
          <p:cNvPr id="239619" name="Заметки 2"/>
          <p:cNvSpPr>
            <a:spLocks noGrp="1"/>
          </p:cNvSpPr>
          <p:nvPr>
            <p:ph type="body" idx="1"/>
          </p:nvPr>
        </p:nvSpPr>
        <p:spPr>
          <a:xfrm>
            <a:off x="709601" y="4862015"/>
            <a:ext cx="5680103" cy="4606721"/>
          </a:xfrm>
          <a:noFill/>
          <a:ln/>
        </p:spPr>
        <p:txBody>
          <a:bodyPr lIns="94722" tIns="47362" rIns="94722" bIns="47362"/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Arial" charset="0"/>
            </a:endParaRPr>
          </a:p>
        </p:txBody>
      </p:sp>
      <p:sp>
        <p:nvSpPr>
          <p:cNvPr id="239620" name="Номер слайда 3"/>
          <p:cNvSpPr txBox="1">
            <a:spLocks noGrp="1"/>
          </p:cNvSpPr>
          <p:nvPr/>
        </p:nvSpPr>
        <p:spPr bwMode="auto">
          <a:xfrm>
            <a:off x="4020508" y="9720755"/>
            <a:ext cx="3077137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722" tIns="47362" rIns="94722" bIns="47362" anchor="b"/>
          <a:lstStyle/>
          <a:p>
            <a:pPr algn="r" defTabSz="914526"/>
            <a:fld id="{936B6675-47B0-4BDA-844D-FAB2F7471142}" type="slidenum">
              <a:rPr lang="ru-RU" sz="1200">
                <a:solidFill>
                  <a:prstClr val="black"/>
                </a:solidFill>
              </a:rPr>
              <a:pPr algn="r" defTabSz="914526"/>
              <a:t>2</a:t>
            </a:fld>
            <a:endParaRPr lang="ru-RU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8123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FE110E-3838-49A9-B636-AEDC6EFDB5AD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2396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9013" y="763588"/>
            <a:ext cx="5121275" cy="3841750"/>
          </a:xfrm>
          <a:ln/>
        </p:spPr>
      </p:sp>
      <p:sp>
        <p:nvSpPr>
          <p:cNvPr id="239619" name="Заметки 2"/>
          <p:cNvSpPr>
            <a:spLocks noGrp="1"/>
          </p:cNvSpPr>
          <p:nvPr>
            <p:ph type="body" idx="1"/>
          </p:nvPr>
        </p:nvSpPr>
        <p:spPr>
          <a:xfrm>
            <a:off x="709601" y="4862014"/>
            <a:ext cx="5680102" cy="4606721"/>
          </a:xfrm>
          <a:noFill/>
          <a:ln/>
        </p:spPr>
        <p:txBody>
          <a:bodyPr lIns="90629" tIns="45316" rIns="90629" bIns="45316"/>
          <a:lstStyle/>
          <a:p>
            <a:pPr eaLnBrk="1" hangingPunct="1">
              <a:spcBef>
                <a:spcPct val="0"/>
              </a:spcBef>
            </a:pPr>
            <a:endParaRPr lang="ru-RU" dirty="0" smtClean="0">
              <a:latin typeface="Arial" charset="0"/>
            </a:endParaRPr>
          </a:p>
        </p:txBody>
      </p:sp>
      <p:sp>
        <p:nvSpPr>
          <p:cNvPr id="239620" name="Номер слайда 3"/>
          <p:cNvSpPr txBox="1">
            <a:spLocks noGrp="1"/>
          </p:cNvSpPr>
          <p:nvPr/>
        </p:nvSpPr>
        <p:spPr bwMode="auto">
          <a:xfrm>
            <a:off x="4020509" y="9720755"/>
            <a:ext cx="3077137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29" tIns="45316" rIns="90629" bIns="45316" anchor="b"/>
          <a:lstStyle/>
          <a:p>
            <a:pPr algn="r" defTabSz="875014"/>
            <a:fld id="{936B6675-47B0-4BDA-844D-FAB2F7471142}" type="slidenum">
              <a:rPr lang="ru-RU" sz="1100">
                <a:solidFill>
                  <a:prstClr val="black"/>
                </a:solidFill>
              </a:rPr>
              <a:pPr algn="r" defTabSz="875014"/>
              <a:t>14</a:t>
            </a:fld>
            <a:endParaRPr lang="ru-RU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7938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3775" y="769938"/>
            <a:ext cx="5111750" cy="38338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>
              <a:latin typeface="Arial" charset="0"/>
            </a:endParaRPr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ABF0C73-7FD2-40AB-9D16-4050FAF1D8DB}" type="slidenum">
              <a:rPr lang="ru-RU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394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FE110E-3838-49A9-B636-AEDC6EFDB5AD}" type="slidenum">
              <a:rPr lang="ru-RU" smtClean="0">
                <a:latin typeface="Arial" charset="0"/>
              </a:rPr>
              <a:pPr/>
              <a:t>3</a:t>
            </a:fld>
            <a:endParaRPr lang="ru-RU" smtClean="0">
              <a:latin typeface="Arial" charset="0"/>
            </a:endParaRPr>
          </a:p>
        </p:txBody>
      </p:sp>
      <p:sp>
        <p:nvSpPr>
          <p:cNvPr id="2396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9013" y="763588"/>
            <a:ext cx="5121275" cy="3841750"/>
          </a:xfrm>
          <a:ln/>
        </p:spPr>
      </p:sp>
      <p:sp>
        <p:nvSpPr>
          <p:cNvPr id="239619" name="Заметки 2"/>
          <p:cNvSpPr>
            <a:spLocks noGrp="1"/>
          </p:cNvSpPr>
          <p:nvPr>
            <p:ph type="body" idx="1"/>
          </p:nvPr>
        </p:nvSpPr>
        <p:spPr>
          <a:xfrm>
            <a:off x="709600" y="4862014"/>
            <a:ext cx="5680103" cy="4606721"/>
          </a:xfrm>
          <a:noFill/>
          <a:ln/>
        </p:spPr>
        <p:txBody>
          <a:bodyPr lIns="94731" tIns="47366" rIns="94731" bIns="47366"/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Arial" charset="0"/>
            </a:endParaRPr>
          </a:p>
        </p:txBody>
      </p:sp>
      <p:sp>
        <p:nvSpPr>
          <p:cNvPr id="239620" name="Номер слайда 3"/>
          <p:cNvSpPr txBox="1">
            <a:spLocks noGrp="1"/>
          </p:cNvSpPr>
          <p:nvPr/>
        </p:nvSpPr>
        <p:spPr bwMode="auto">
          <a:xfrm>
            <a:off x="4020507" y="9720755"/>
            <a:ext cx="3077137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731" tIns="47366" rIns="94731" bIns="47366" anchor="b"/>
          <a:lstStyle/>
          <a:p>
            <a:pPr algn="r" defTabSz="914616"/>
            <a:fld id="{936B6675-47B0-4BDA-844D-FAB2F7471142}" type="slidenum">
              <a:rPr lang="ru-RU" sz="1200">
                <a:latin typeface="Calibri" pitchFamily="34" charset="0"/>
              </a:rPr>
              <a:pPr algn="r" defTabSz="914616"/>
              <a:t>3</a:t>
            </a:fld>
            <a:endParaRPr lang="ru-RU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953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6633" y="764242"/>
            <a:ext cx="5186037" cy="383920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27D121-8AEF-49F0-8A8B-D35BC8787D3F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046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9461"/>
            <a:fld id="{12233BAD-60CC-4BC2-800B-A35ACD75A95D}" type="slidenum">
              <a:rPr lang="ru-RU" smtClean="0">
                <a:solidFill>
                  <a:srgbClr val="000000"/>
                </a:solidFill>
                <a:latin typeface="Arial" charset="0"/>
              </a:rPr>
              <a:pPr defTabSz="919461"/>
              <a:t>6</a:t>
            </a:fld>
            <a:endParaRPr lang="ru-RU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387" name="Rectangle 7"/>
          <p:cNvSpPr txBox="1">
            <a:spLocks noGrp="1" noChangeArrowheads="1"/>
          </p:cNvSpPr>
          <p:nvPr/>
        </p:nvSpPr>
        <p:spPr bwMode="auto">
          <a:xfrm>
            <a:off x="4020508" y="9722393"/>
            <a:ext cx="3077137" cy="51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52" tIns="47873" rIns="95752" bIns="47873" anchor="b"/>
          <a:lstStyle/>
          <a:p>
            <a:pPr algn="r" defTabSz="952358"/>
            <a:fld id="{5EFB44EA-A64A-45FE-AEF1-2A4EC9B4F226}" type="slidenum">
              <a:rPr lang="ru-RU" sz="1300">
                <a:solidFill>
                  <a:srgbClr val="000000"/>
                </a:solidFill>
              </a:rPr>
              <a:pPr algn="r" defTabSz="952358"/>
              <a:t>6</a:t>
            </a:fld>
            <a:endParaRPr lang="ru-RU" sz="1300" dirty="0">
              <a:solidFill>
                <a:srgbClr val="000000"/>
              </a:solidFill>
            </a:endParaRPr>
          </a:p>
        </p:txBody>
      </p:sp>
      <p:sp>
        <p:nvSpPr>
          <p:cNvPr id="16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5363" y="769938"/>
            <a:ext cx="5110162" cy="38338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6676" tIns="48339" rIns="96676" bIns="48339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645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9551"/>
            <a:fld id="{12233BAD-60CC-4BC2-800B-A35ACD75A95D}" type="slidenum">
              <a:rPr lang="ru-RU" smtClean="0">
                <a:solidFill>
                  <a:srgbClr val="000000"/>
                </a:solidFill>
                <a:latin typeface="Arial" charset="0"/>
              </a:rPr>
              <a:pPr defTabSz="919551"/>
              <a:t>7</a:t>
            </a:fld>
            <a:endParaRPr lang="ru-RU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387" name="Rectangle 7"/>
          <p:cNvSpPr txBox="1">
            <a:spLocks noGrp="1" noChangeArrowheads="1"/>
          </p:cNvSpPr>
          <p:nvPr/>
        </p:nvSpPr>
        <p:spPr bwMode="auto">
          <a:xfrm>
            <a:off x="4020507" y="9722393"/>
            <a:ext cx="3077137" cy="51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61" tIns="47878" rIns="95761" bIns="47878" anchor="b"/>
          <a:lstStyle/>
          <a:p>
            <a:pPr algn="r" defTabSz="952452"/>
            <a:fld id="{5EFB44EA-A64A-45FE-AEF1-2A4EC9B4F226}" type="slidenum">
              <a:rPr lang="ru-RU" sz="1300">
                <a:solidFill>
                  <a:srgbClr val="000000"/>
                </a:solidFill>
              </a:rPr>
              <a:pPr algn="r" defTabSz="952452"/>
              <a:t>7</a:t>
            </a:fld>
            <a:endParaRPr lang="ru-RU" sz="1300" dirty="0">
              <a:solidFill>
                <a:srgbClr val="000000"/>
              </a:solidFill>
            </a:endParaRPr>
          </a:p>
        </p:txBody>
      </p:sp>
      <p:sp>
        <p:nvSpPr>
          <p:cNvPr id="16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3775" y="769938"/>
            <a:ext cx="5113338" cy="38338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6685" tIns="48344" rIns="96685" bIns="48344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045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FE110E-3838-49A9-B636-AEDC6EFDB5AD}" type="slidenum">
              <a:rPr lang="ru-RU" smtClean="0">
                <a:latin typeface="Arial" charset="0"/>
              </a:rPr>
              <a:pPr/>
              <a:t>8</a:t>
            </a:fld>
            <a:endParaRPr lang="ru-RU" smtClean="0">
              <a:latin typeface="Arial" charset="0"/>
            </a:endParaRPr>
          </a:p>
        </p:txBody>
      </p:sp>
      <p:sp>
        <p:nvSpPr>
          <p:cNvPr id="2396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9013" y="763588"/>
            <a:ext cx="5121275" cy="3841750"/>
          </a:xfrm>
          <a:ln/>
        </p:spPr>
      </p:sp>
      <p:sp>
        <p:nvSpPr>
          <p:cNvPr id="239619" name="Заметки 2"/>
          <p:cNvSpPr>
            <a:spLocks noGrp="1"/>
          </p:cNvSpPr>
          <p:nvPr>
            <p:ph type="body" idx="1"/>
          </p:nvPr>
        </p:nvSpPr>
        <p:spPr>
          <a:xfrm>
            <a:off x="709601" y="4862015"/>
            <a:ext cx="5680103" cy="4606721"/>
          </a:xfrm>
          <a:noFill/>
          <a:ln/>
        </p:spPr>
        <p:txBody>
          <a:bodyPr lIns="94722" tIns="47362" rIns="94722" bIns="47362"/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Arial" charset="0"/>
            </a:endParaRPr>
          </a:p>
        </p:txBody>
      </p:sp>
      <p:sp>
        <p:nvSpPr>
          <p:cNvPr id="239620" name="Номер слайда 3"/>
          <p:cNvSpPr txBox="1">
            <a:spLocks noGrp="1"/>
          </p:cNvSpPr>
          <p:nvPr/>
        </p:nvSpPr>
        <p:spPr bwMode="auto">
          <a:xfrm>
            <a:off x="4020508" y="9720755"/>
            <a:ext cx="3077137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722" tIns="47362" rIns="94722" bIns="47362" anchor="b"/>
          <a:lstStyle/>
          <a:p>
            <a:pPr algn="r" defTabSz="914526"/>
            <a:fld id="{936B6675-47B0-4BDA-844D-FAB2F7471142}" type="slidenum">
              <a:rPr lang="ru-RU" sz="1200">
                <a:latin typeface="Calibri" pitchFamily="34" charset="0"/>
              </a:rPr>
              <a:pPr algn="r" defTabSz="914526"/>
              <a:t>8</a:t>
            </a:fld>
            <a:endParaRPr lang="ru-RU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1859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 txBox="1">
            <a:spLocks noGrp="1" noChangeArrowheads="1"/>
          </p:cNvSpPr>
          <p:nvPr/>
        </p:nvSpPr>
        <p:spPr bwMode="auto">
          <a:xfrm>
            <a:off x="4021140" y="9721852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729" tIns="47363" rIns="94729" bIns="47363" anchor="b"/>
          <a:lstStyle/>
          <a:p>
            <a:pPr algn="r"/>
            <a:fld id="{E0088E2A-1571-44A9-A469-D7C92BA84AFE}" type="slidenum">
              <a:rPr lang="ru-RU" sz="1200"/>
              <a:pPr algn="r"/>
              <a:t>9</a:t>
            </a:fld>
            <a:endParaRPr lang="ru-RU" sz="1200" dirty="0"/>
          </a:p>
        </p:txBody>
      </p:sp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6632" y="765878"/>
            <a:ext cx="5186037" cy="3839207"/>
          </a:xfrm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xfrm>
            <a:off x="709613" y="4862513"/>
            <a:ext cx="5680075" cy="4606925"/>
          </a:xfrm>
          <a:noFill/>
          <a:ln/>
        </p:spPr>
        <p:txBody>
          <a:bodyPr lIns="94708" tIns="47355" rIns="94708" bIns="47355"/>
          <a:lstStyle/>
          <a:p>
            <a:pPr>
              <a:spcBef>
                <a:spcPct val="0"/>
              </a:spcBef>
            </a:pPr>
            <a:endParaRPr lang="ru-RU" smtClean="0">
              <a:latin typeface="Arial" charset="0"/>
            </a:endParaRPr>
          </a:p>
        </p:txBody>
      </p:sp>
      <p:sp>
        <p:nvSpPr>
          <p:cNvPr id="33796" name="Номер слайда 3"/>
          <p:cNvSpPr txBox="1">
            <a:spLocks noGrp="1"/>
          </p:cNvSpPr>
          <p:nvPr/>
        </p:nvSpPr>
        <p:spPr bwMode="auto">
          <a:xfrm>
            <a:off x="4021140" y="9721852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708" tIns="47355" rIns="94708" bIns="47355" anchor="b"/>
          <a:lstStyle/>
          <a:p>
            <a:pPr algn="r"/>
            <a:fld id="{12AD0E94-84D5-4231-9D10-F10B337364CD}" type="slidenum">
              <a:rPr lang="ru-RU" sz="1200">
                <a:latin typeface="Calibri" pitchFamily="34" charset="0"/>
              </a:rPr>
              <a:pPr algn="r"/>
              <a:t>9</a:t>
            </a:fld>
            <a:endParaRPr lang="ru-RU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410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70221F-3931-4304-A163-996C4563BC0C}" type="slidenum">
              <a:rPr lang="ru-RU" smtClean="0">
                <a:latin typeface="Arial" charset="0"/>
              </a:rPr>
              <a:pPr>
                <a:defRPr/>
              </a:pPr>
              <a:t>10</a:t>
            </a:fld>
            <a:endParaRPr lang="ru-RU" smtClean="0">
              <a:latin typeface="Arial" charset="0"/>
            </a:endParaRPr>
          </a:p>
        </p:txBody>
      </p:sp>
      <p:sp>
        <p:nvSpPr>
          <p:cNvPr id="2457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9013" y="765175"/>
            <a:ext cx="5121275" cy="3840163"/>
          </a:xfrm>
          <a:ln/>
        </p:spPr>
      </p:sp>
      <p:sp>
        <p:nvSpPr>
          <p:cNvPr id="24580" name="Заметки 2"/>
          <p:cNvSpPr>
            <a:spLocks noGrp="1"/>
          </p:cNvSpPr>
          <p:nvPr>
            <p:ph type="body" idx="1"/>
          </p:nvPr>
        </p:nvSpPr>
        <p:spPr>
          <a:xfrm>
            <a:off x="709613" y="4862513"/>
            <a:ext cx="5680075" cy="4606925"/>
          </a:xfrm>
          <a:noFill/>
          <a:ln/>
        </p:spPr>
        <p:txBody>
          <a:bodyPr lIns="94732" tIns="47365" rIns="94732" bIns="47365"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1" name="Номер слайда 3"/>
          <p:cNvSpPr txBox="1">
            <a:spLocks noGrp="1"/>
          </p:cNvSpPr>
          <p:nvPr/>
        </p:nvSpPr>
        <p:spPr bwMode="auto">
          <a:xfrm>
            <a:off x="4021139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732" tIns="47365" rIns="94732" bIns="47365" anchor="b"/>
          <a:lstStyle/>
          <a:p>
            <a:pPr algn="r"/>
            <a:fld id="{704EF82C-3764-4747-8F60-3A31AFA42220}" type="slidenum">
              <a:rPr lang="ru-RU" sz="1200">
                <a:latin typeface="Calibri" pitchFamily="34" charset="0"/>
              </a:rPr>
              <a:pPr algn="r"/>
              <a:t>10</a:t>
            </a:fld>
            <a:endParaRPr lang="ru-RU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543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3775" y="769938"/>
            <a:ext cx="5111750" cy="38338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>
              <a:latin typeface="Arial" charset="0"/>
            </a:endParaRPr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ABF0C73-7FD2-40AB-9D16-4050FAF1D8DB}" type="slidenum">
              <a:rPr lang="ru-RU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568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ржд 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C7E8F-E998-49A0-BC64-D08D71F10B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ржд 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AF2E0-6071-407B-BE2E-8E4963A3A4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ржд 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34CC6-49ED-4993-976A-94C7D984CA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ржд 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34A46-99A9-478B-A5FD-9D291FB000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8320" y="3463020"/>
            <a:ext cx="5514509" cy="752539"/>
          </a:xfrm>
        </p:spPr>
        <p:txBody>
          <a:bodyPr/>
          <a:lstStyle>
            <a:lvl1pPr marL="0" marR="0" indent="0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8320" y="4583175"/>
            <a:ext cx="5514509" cy="1131641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902400" y="6028267"/>
            <a:ext cx="4193157" cy="508528"/>
          </a:xfrm>
        </p:spPr>
        <p:txBody>
          <a:bodyPr anchor="b">
            <a:normAutofit/>
          </a:bodyPr>
          <a:lstStyle>
            <a:lvl1pPr>
              <a:buNone/>
              <a:defRPr sz="1000" baseline="0"/>
            </a:lvl1pPr>
          </a:lstStyle>
          <a:p>
            <a:pPr lvl="0"/>
            <a:r>
              <a:rPr lang="ru-RU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ржд 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7A469-EEB7-4F04-82FF-CADFC9D4EE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ржд 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BDE68-E8EF-4E37-BF0A-0588F36CCA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ржд 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7E80C-07A5-4C55-904F-E490FD7653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ржд </a:t>
            </a: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8834B-81C5-4869-8D98-13A124C6F2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ржд 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6DFC0-4E3F-4903-A88D-31628FFDE5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14313"/>
            <a:ext cx="796925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ржд 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BCC50-4042-4EEB-A66D-7B3E0B474E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ржд 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2DE30-AB54-4DF7-B63F-1EB3153839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 smtClean="0"/>
              <a:t>ржд </a:t>
            </a: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79A4937B-0A0F-45BE-822B-225FB9B141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60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КлефортовДБ\Documents\Рабочие документы\2013\88. Доклад Якунина\ГТ1 на мосту_1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t="28400" r="2307" b="34521"/>
          <a:stretch>
            <a:fillRect/>
          </a:stretch>
        </p:blipFill>
        <p:spPr bwMode="auto">
          <a:xfrm>
            <a:off x="0" y="0"/>
            <a:ext cx="9144000" cy="533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4" descr="cover_2.png"/>
          <p:cNvPicPr>
            <a:picLocks noChangeAspect="1"/>
          </p:cNvPicPr>
          <p:nvPr/>
        </p:nvPicPr>
        <p:blipFill>
          <a:blip r:embed="rId3" cstate="print"/>
          <a:srcRect t="48518"/>
          <a:stretch>
            <a:fillRect/>
          </a:stretch>
        </p:blipFill>
        <p:spPr bwMode="auto">
          <a:xfrm>
            <a:off x="0" y="3327400"/>
            <a:ext cx="9144000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755650" y="3338513"/>
            <a:ext cx="6072188" cy="10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39700" dist="12700" dir="7200000" algn="ctr" rotWithShape="0">
              <a:srgbClr val="000000">
                <a:alpha val="31000"/>
              </a:srgbClr>
            </a:outerShdw>
          </a:effectLst>
        </p:spPr>
        <p:txBody>
          <a:bodyPr lIns="108000" tIns="72000" rIns="108000" bIns="72000"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Инновационное развитие 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ОАО «Российские железные дороги»</a:t>
            </a:r>
          </a:p>
        </p:txBody>
      </p:sp>
      <p:sp>
        <p:nvSpPr>
          <p:cNvPr id="6150" name="Text Placeholder 7"/>
          <p:cNvSpPr txBox="1">
            <a:spLocks/>
          </p:cNvSpPr>
          <p:nvPr/>
        </p:nvSpPr>
        <p:spPr bwMode="auto">
          <a:xfrm>
            <a:off x="1779588" y="4611325"/>
            <a:ext cx="5168676" cy="112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1600" dirty="0" smtClean="0"/>
              <a:t>Заместитель начальника Отдела методологического обеспечения Центра инновационного развития – филиала ОАО «РЖД»  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1600" dirty="0" smtClean="0"/>
              <a:t>Д.Б. Клефортов </a:t>
            </a:r>
            <a:endParaRPr lang="ru-RU" sz="1600" dirty="0"/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365125" y="5524500"/>
            <a:ext cx="6946900" cy="744538"/>
          </a:xfrm>
          <a:prstGeom prst="rect">
            <a:avLst/>
          </a:prstGeom>
        </p:spPr>
        <p:txBody>
          <a:bodyPr>
            <a:normAutofit/>
          </a:bodyPr>
          <a:lstStyle/>
          <a:p>
            <a:pPr indent="15875" algn="ctr" defTabSz="914400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1400" dirty="0">
              <a:solidFill>
                <a:srgbClr val="FF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152" name="Прямоугольник 8"/>
          <p:cNvSpPr>
            <a:spLocks noChangeArrowheads="1"/>
          </p:cNvSpPr>
          <p:nvPr/>
        </p:nvSpPr>
        <p:spPr bwMode="auto">
          <a:xfrm>
            <a:off x="2466975" y="6577013"/>
            <a:ext cx="113506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/>
              <a:t>©  ОАО «РЖД»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/>
          <p:cNvSpPr/>
          <p:nvPr/>
        </p:nvSpPr>
        <p:spPr>
          <a:xfrm>
            <a:off x="6156504" y="873352"/>
            <a:ext cx="2952000" cy="5724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3127535" y="873352"/>
            <a:ext cx="2952000" cy="5724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07832" y="879580"/>
            <a:ext cx="2952000" cy="5724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7"/>
          <p:cNvSpPr>
            <a:spLocks noChangeArrowheads="1"/>
          </p:cNvSpPr>
          <p:nvPr/>
        </p:nvSpPr>
        <p:spPr bwMode="auto">
          <a:xfrm>
            <a:off x="2466975" y="6577013"/>
            <a:ext cx="113506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 dirty="0"/>
              <a:t>©  ОАО «РЖД»</a:t>
            </a:r>
          </a:p>
        </p:txBody>
      </p:sp>
      <p:sp>
        <p:nvSpPr>
          <p:cNvPr id="23" name="Rectangle 6"/>
          <p:cNvSpPr txBox="1">
            <a:spLocks noChangeArrowheads="1"/>
          </p:cNvSpPr>
          <p:nvPr/>
        </p:nvSpPr>
        <p:spPr>
          <a:xfrm>
            <a:off x="179389" y="6597352"/>
            <a:ext cx="504180" cy="288032"/>
          </a:xfrm>
          <a:prstGeom prst="rect">
            <a:avLst/>
          </a:prstGeom>
          <a:noFill/>
          <a:ln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F163105-6529-4BAA-8117-11BAA64927D8}" type="slidenum">
              <a:rPr lang="ru-RU" sz="1000"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ru-RU" sz="1000" dirty="0">
              <a:cs typeface="+mn-cs"/>
            </a:endParaRP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169858" y="423072"/>
            <a:ext cx="8821737" cy="3416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7A997A"/>
            </a:prstShdw>
          </a:effec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b="1" dirty="0" smtClean="0">
                <a:solidFill>
                  <a:srgbClr val="336699"/>
                </a:solidFill>
                <a:latin typeface="Tahoma" pitchFamily="34" charset="0"/>
                <a:cs typeface="Tahoma" pitchFamily="34" charset="0"/>
              </a:rPr>
              <a:t>ЛОКОМОТИВЫ НОВОГО ПОКОЛЕНИЯ </a:t>
            </a:r>
            <a:endParaRPr lang="ru-RU" b="1" dirty="0">
              <a:solidFill>
                <a:srgbClr val="336699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11511" y="908720"/>
            <a:ext cx="27000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7A997A"/>
            </a:prstShdw>
          </a:effectLst>
        </p:spPr>
        <p:txBody>
          <a:bodyPr wrap="square">
            <a:spAutoFit/>
          </a:bodyPr>
          <a:lstStyle/>
          <a:p>
            <a:pPr algn="ctr">
              <a:buClr>
                <a:srgbClr val="A50021"/>
              </a:buClr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2013" algn="l"/>
                <a:tab pos="2559050" algn="l"/>
                <a:tab pos="2986088" algn="l"/>
                <a:tab pos="3413125" algn="l"/>
                <a:tab pos="3838575" algn="l"/>
                <a:tab pos="4265613" algn="l"/>
                <a:tab pos="4692650" algn="l"/>
                <a:tab pos="5119688" algn="l"/>
                <a:tab pos="5546725" algn="l"/>
                <a:tab pos="5973763" algn="l"/>
                <a:tab pos="6400800" algn="l"/>
                <a:tab pos="6827838" algn="l"/>
                <a:tab pos="7253288" algn="l"/>
                <a:tab pos="7680325" algn="l"/>
                <a:tab pos="8107363" algn="l"/>
                <a:tab pos="8534400" algn="l"/>
              </a:tabLst>
            </a:pPr>
            <a:r>
              <a:rPr lang="ru-RU" sz="1050" b="1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Магистральный </a:t>
            </a:r>
          </a:p>
          <a:p>
            <a:pPr algn="ctr">
              <a:buClr>
                <a:srgbClr val="A50021"/>
              </a:buClr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2013" algn="l"/>
                <a:tab pos="2559050" algn="l"/>
                <a:tab pos="2986088" algn="l"/>
                <a:tab pos="3413125" algn="l"/>
                <a:tab pos="3838575" algn="l"/>
                <a:tab pos="4265613" algn="l"/>
                <a:tab pos="4692650" algn="l"/>
                <a:tab pos="5119688" algn="l"/>
                <a:tab pos="5546725" algn="l"/>
                <a:tab pos="5973763" algn="l"/>
                <a:tab pos="6400800" algn="l"/>
                <a:tab pos="6827838" algn="l"/>
                <a:tab pos="7253288" algn="l"/>
                <a:tab pos="7680325" algn="l"/>
                <a:tab pos="8107363" algn="l"/>
                <a:tab pos="8534400" algn="l"/>
              </a:tabLst>
            </a:pPr>
            <a:r>
              <a:rPr lang="ru-RU" sz="1050" b="1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грузовой электровоз 2ЭС5</a:t>
            </a:r>
            <a:endParaRPr lang="ru-RU" sz="1050" b="1" dirty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 descr="2ЭС5-002.jpg"/>
          <p:cNvPicPr>
            <a:picLocks noChangeAspect="1"/>
          </p:cNvPicPr>
          <p:nvPr/>
        </p:nvPicPr>
        <p:blipFill>
          <a:blip r:embed="rId3" cstate="print"/>
          <a:srcRect t="7959"/>
          <a:stretch>
            <a:fillRect/>
          </a:stretch>
        </p:blipFill>
        <p:spPr>
          <a:xfrm>
            <a:off x="246118" y="1322173"/>
            <a:ext cx="2700000" cy="1565605"/>
          </a:xfrm>
          <a:prstGeom prst="rect">
            <a:avLst/>
          </a:prstGeom>
        </p:spPr>
      </p:pic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234102" y="3040433"/>
          <a:ext cx="2700000" cy="1799290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1966053"/>
                <a:gridCol w="733947"/>
              </a:tblGrid>
              <a:tr h="175745"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5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Осевая формула</a:t>
                      </a:r>
                      <a:endParaRPr kumimoji="0" lang="ru-RU" altLang="ru-RU" sz="9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41229" marR="41229" marT="0" marB="0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5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en-US" altLang="ru-RU" sz="95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kumimoji="0" lang="ru-RU" altLang="ru-RU" sz="95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en-US" altLang="ru-RU" sz="95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kumimoji="0" lang="ru-RU" altLang="ru-RU" sz="95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–2</a:t>
                      </a:r>
                      <a:r>
                        <a:rPr kumimoji="0" lang="en-US" altLang="ru-RU" sz="95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o)</a:t>
                      </a:r>
                      <a:endParaRPr kumimoji="0" lang="ru-RU" altLang="ru-RU" sz="9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41229" marR="4122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75745"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5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Скорость конструкционная, км/ч</a:t>
                      </a:r>
                      <a:endParaRPr kumimoji="0" lang="ru-RU" altLang="ru-RU" sz="9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41229" marR="41229" marT="0" marB="0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5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120</a:t>
                      </a:r>
                      <a:endParaRPr kumimoji="0" lang="ru-RU" altLang="ru-RU" sz="9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41229" marR="4122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75745"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5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Нагрузка на ось, тс</a:t>
                      </a:r>
                      <a:endParaRPr kumimoji="0" lang="ru-RU" altLang="ru-RU" sz="9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41229" marR="41229" marT="0" marB="0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5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kumimoji="0" lang="ru-RU" altLang="ru-RU" sz="9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41229" marR="4122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10933"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5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Мощность в продолжительном режиме на валах тяговых двигателях, кВт</a:t>
                      </a:r>
                      <a:endParaRPr kumimoji="0" lang="ru-RU" altLang="ru-RU" sz="9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41229" marR="41229" marT="0" marB="0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5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8400</a:t>
                      </a:r>
                      <a:endParaRPr kumimoji="0" lang="ru-RU" altLang="ru-RU" sz="9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1229" marR="4122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3953"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5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Скорость в продолжительном режиме, км/ч</a:t>
                      </a:r>
                      <a:endParaRPr kumimoji="0" lang="ru-RU" altLang="ru-RU" sz="9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41229" marR="41229" marT="0" marB="0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5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  <a:endParaRPr kumimoji="0" lang="ru-RU" altLang="ru-RU" sz="9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41229" marR="4122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71359"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5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Сила тяги в продолжительном режиме, кН</a:t>
                      </a:r>
                      <a:endParaRPr kumimoji="0" lang="ru-RU" altLang="ru-RU" sz="9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41229" marR="41229" marT="0" marB="0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5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539</a:t>
                      </a:r>
                      <a:endParaRPr kumimoji="0" lang="ru-RU" altLang="ru-RU" sz="9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41229" marR="4122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75207" y="4888612"/>
            <a:ext cx="2700000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95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Улучшены тяговые свойства за счет применения современных алгоритмов управления тяговым приводом. </a:t>
            </a:r>
          </a:p>
          <a:p>
            <a:pPr>
              <a:spcAft>
                <a:spcPts val="600"/>
              </a:spcAft>
            </a:pPr>
            <a:r>
              <a:rPr lang="ru-RU" sz="95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Возможность работы в условиях недостаточного энергоснабжения. </a:t>
            </a:r>
          </a:p>
          <a:p>
            <a:pPr>
              <a:spcAft>
                <a:spcPts val="600"/>
              </a:spcAft>
            </a:pPr>
            <a:r>
              <a:rPr lang="ru-RU" sz="95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Возможность управления электровозом в одно лицо. </a:t>
            </a:r>
          </a:p>
          <a:p>
            <a:pPr>
              <a:spcAft>
                <a:spcPts val="600"/>
              </a:spcAft>
            </a:pPr>
            <a:r>
              <a:rPr lang="ru-RU" sz="95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Увеличенные межремонтные пробеги. </a:t>
            </a:r>
            <a:endParaRPr lang="ru-RU" sz="95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3253535" y="908720"/>
            <a:ext cx="27000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7A997A"/>
            </a:prstShdw>
          </a:effectLst>
        </p:spPr>
        <p:txBody>
          <a:bodyPr wrap="square">
            <a:spAutoFit/>
          </a:bodyPr>
          <a:lstStyle/>
          <a:p>
            <a:pPr algn="ctr">
              <a:buClr>
                <a:srgbClr val="A50021"/>
              </a:buClr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2013" algn="l"/>
                <a:tab pos="2559050" algn="l"/>
                <a:tab pos="2986088" algn="l"/>
                <a:tab pos="3413125" algn="l"/>
                <a:tab pos="3838575" algn="l"/>
                <a:tab pos="4265613" algn="l"/>
                <a:tab pos="4692650" algn="l"/>
                <a:tab pos="5119688" algn="l"/>
                <a:tab pos="5546725" algn="l"/>
                <a:tab pos="5973763" algn="l"/>
                <a:tab pos="6400800" algn="l"/>
                <a:tab pos="6827838" algn="l"/>
                <a:tab pos="7253288" algn="l"/>
                <a:tab pos="7680325" algn="l"/>
                <a:tab pos="8107363" algn="l"/>
                <a:tab pos="8534400" algn="l"/>
              </a:tabLst>
            </a:pPr>
            <a:r>
              <a:rPr lang="ru-RU" sz="1050" b="1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Магистральный </a:t>
            </a:r>
          </a:p>
          <a:p>
            <a:pPr algn="ctr">
              <a:buClr>
                <a:srgbClr val="A50021"/>
              </a:buClr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2013" algn="l"/>
                <a:tab pos="2559050" algn="l"/>
                <a:tab pos="2986088" algn="l"/>
                <a:tab pos="3413125" algn="l"/>
                <a:tab pos="3838575" algn="l"/>
                <a:tab pos="4265613" algn="l"/>
                <a:tab pos="4692650" algn="l"/>
                <a:tab pos="5119688" algn="l"/>
                <a:tab pos="5546725" algn="l"/>
                <a:tab pos="5973763" algn="l"/>
                <a:tab pos="6400800" algn="l"/>
                <a:tab pos="6827838" algn="l"/>
                <a:tab pos="7253288" algn="l"/>
                <a:tab pos="7680325" algn="l"/>
                <a:tab pos="8107363" algn="l"/>
                <a:tab pos="8534400" algn="l"/>
              </a:tabLst>
            </a:pPr>
            <a:r>
              <a:rPr lang="ru-RU" sz="1050" b="1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грузовой электровоз 4ЭС5К</a:t>
            </a:r>
            <a:endParaRPr lang="ru-RU" sz="1050" b="1" dirty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3253535" y="3248991"/>
          <a:ext cx="2700000" cy="1799290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1960664"/>
                <a:gridCol w="739336"/>
              </a:tblGrid>
              <a:tr h="175745"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5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Осевая формула</a:t>
                      </a:r>
                      <a:endParaRPr kumimoji="0" lang="ru-RU" altLang="ru-RU" sz="9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41229" marR="41229" marT="0" marB="0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5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kumimoji="0" lang="en-US" altLang="ru-RU" sz="95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kumimoji="0" lang="ru-RU" altLang="ru-RU" sz="95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en-US" altLang="ru-RU" sz="95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kumimoji="0" lang="ru-RU" altLang="ru-RU" sz="95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–2</a:t>
                      </a:r>
                      <a:r>
                        <a:rPr kumimoji="0" lang="en-US" altLang="ru-RU" sz="95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o)</a:t>
                      </a:r>
                      <a:endParaRPr kumimoji="0" lang="ru-RU" altLang="ru-RU" sz="9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41229" marR="4122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75745"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5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Скорость конструкционная, км/ч</a:t>
                      </a:r>
                      <a:endParaRPr kumimoji="0" lang="ru-RU" altLang="ru-RU" sz="9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41229" marR="41229" marT="0" marB="0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5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110</a:t>
                      </a:r>
                      <a:endParaRPr kumimoji="0" lang="ru-RU" altLang="ru-RU" sz="9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41229" marR="4122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75745"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5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Нагрузка на ось, тс</a:t>
                      </a:r>
                      <a:endParaRPr kumimoji="0" lang="ru-RU" altLang="ru-RU" sz="9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41229" marR="41229" marT="0" marB="0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5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kumimoji="0" lang="ru-RU" altLang="ru-RU" sz="9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41229" marR="4122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10933"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5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Мощность в продолжительном режиме на валах тяговых двигателях, кВт</a:t>
                      </a:r>
                      <a:endParaRPr kumimoji="0" lang="ru-RU" altLang="ru-RU" sz="9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41229" marR="41229" marT="0" marB="0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5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12240</a:t>
                      </a:r>
                      <a:endParaRPr kumimoji="0" lang="ru-RU" altLang="ru-RU" sz="9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1229" marR="4122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3953"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5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Скорость в продолжительном режиме, км/ч</a:t>
                      </a:r>
                      <a:endParaRPr kumimoji="0" lang="ru-RU" altLang="ru-RU" sz="9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41229" marR="41229" marT="0" marB="0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5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51</a:t>
                      </a:r>
                      <a:endParaRPr kumimoji="0" lang="ru-RU" altLang="ru-RU" sz="9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41229" marR="4122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71359"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5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Сила тяги в продолжительном режиме, кН</a:t>
                      </a:r>
                      <a:endParaRPr kumimoji="0" lang="ru-RU" altLang="ru-RU" sz="9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41229" marR="41229" marT="0" marB="0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845</a:t>
                      </a:r>
                    </a:p>
                  </a:txBody>
                  <a:tcPr marL="41229" marR="4122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20" name="Picture 2" descr="C:\Users\КлефортовДБ\Documents\Рабочие документы\2015\44. Доклад Ц в Праге\4ec5k.jpg"/>
          <p:cNvPicPr>
            <a:picLocks noChangeArrowheads="1"/>
          </p:cNvPicPr>
          <p:nvPr/>
        </p:nvPicPr>
        <p:blipFill>
          <a:blip r:embed="rId4" cstate="print"/>
          <a:srcRect t="3153" r="4836" b="11381"/>
          <a:stretch>
            <a:fillRect/>
          </a:stretch>
        </p:blipFill>
        <p:spPr bwMode="auto">
          <a:xfrm>
            <a:off x="3253535" y="1332799"/>
            <a:ext cx="2700000" cy="180000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3253535" y="5085184"/>
            <a:ext cx="27000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ru-RU" sz="9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Новый электровоз не имеет равных по мощности и силе тяги и является самым мощным электровозом в мире.</a:t>
            </a:r>
          </a:p>
          <a:p>
            <a:pPr>
              <a:spcAft>
                <a:spcPts val="300"/>
              </a:spcAft>
            </a:pPr>
            <a:r>
              <a:rPr lang="ru-RU" sz="9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Обеспечено поосное регулирование силы тяги.  </a:t>
            </a:r>
          </a:p>
          <a:p>
            <a:pPr>
              <a:spcAft>
                <a:spcPts val="300"/>
              </a:spcAft>
            </a:pPr>
            <a:r>
              <a:rPr lang="ru-RU" sz="9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Электровоз оборудован спутниковой системой позиционирования и передачи диагностических данных в диспетчерский центр и на сервер заказчика.   </a:t>
            </a:r>
            <a:endParaRPr lang="ru-RU" sz="9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6247375" y="908720"/>
            <a:ext cx="27000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7A997A"/>
            </a:prstShdw>
          </a:effectLst>
        </p:spPr>
        <p:txBody>
          <a:bodyPr wrap="square">
            <a:spAutoFit/>
          </a:bodyPr>
          <a:lstStyle/>
          <a:p>
            <a:pPr algn="ctr">
              <a:buClr>
                <a:srgbClr val="A50021"/>
              </a:buClr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2013" algn="l"/>
                <a:tab pos="2559050" algn="l"/>
                <a:tab pos="2986088" algn="l"/>
                <a:tab pos="3413125" algn="l"/>
                <a:tab pos="3838575" algn="l"/>
                <a:tab pos="4265613" algn="l"/>
                <a:tab pos="4692650" algn="l"/>
                <a:tab pos="5119688" algn="l"/>
                <a:tab pos="5546725" algn="l"/>
                <a:tab pos="5973763" algn="l"/>
                <a:tab pos="6400800" algn="l"/>
                <a:tab pos="6827838" algn="l"/>
                <a:tab pos="7253288" algn="l"/>
                <a:tab pos="7680325" algn="l"/>
                <a:tab pos="8107363" algn="l"/>
                <a:tab pos="8534400" algn="l"/>
              </a:tabLst>
            </a:pPr>
            <a:r>
              <a:rPr lang="ru-RU" sz="1050" b="1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Магистральный </a:t>
            </a:r>
          </a:p>
          <a:p>
            <a:pPr algn="ctr">
              <a:buClr>
                <a:srgbClr val="A50021"/>
              </a:buClr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2013" algn="l"/>
                <a:tab pos="2559050" algn="l"/>
                <a:tab pos="2986088" algn="l"/>
                <a:tab pos="3413125" algn="l"/>
                <a:tab pos="3838575" algn="l"/>
                <a:tab pos="4265613" algn="l"/>
                <a:tab pos="4692650" algn="l"/>
                <a:tab pos="5119688" algn="l"/>
                <a:tab pos="5546725" algn="l"/>
                <a:tab pos="5973763" algn="l"/>
                <a:tab pos="6400800" algn="l"/>
                <a:tab pos="6827838" algn="l"/>
                <a:tab pos="7253288" algn="l"/>
                <a:tab pos="7680325" algn="l"/>
                <a:tab pos="8107363" algn="l"/>
                <a:tab pos="8534400" algn="l"/>
              </a:tabLst>
            </a:pPr>
            <a:r>
              <a:rPr lang="ru-RU" sz="1050" b="1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грузовой электровоз 2ЭС7</a:t>
            </a:r>
            <a:endParaRPr lang="ru-RU" sz="1050" b="1" dirty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/>
        </p:nvGraphicFramePr>
        <p:xfrm>
          <a:off x="6240395" y="3239230"/>
          <a:ext cx="2700000" cy="1799290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1978084"/>
                <a:gridCol w="721916"/>
              </a:tblGrid>
              <a:tr h="175745"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5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Осевая формула</a:t>
                      </a:r>
                      <a:endParaRPr kumimoji="0" lang="ru-RU" altLang="ru-RU" sz="9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41229" marR="41229" marT="0" marB="0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5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kumimoji="0" lang="en-US" altLang="ru-RU" sz="95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kumimoji="0" lang="ru-RU" altLang="ru-RU" sz="95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en-US" altLang="ru-RU" sz="95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kumimoji="0" lang="ru-RU" altLang="ru-RU" sz="95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–2</a:t>
                      </a:r>
                      <a:r>
                        <a:rPr kumimoji="0" lang="en-US" altLang="ru-RU" sz="95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o)</a:t>
                      </a:r>
                      <a:endParaRPr kumimoji="0" lang="ru-RU" altLang="ru-RU" sz="9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41229" marR="4122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75745"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5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Скорость конструкционная, км/ч</a:t>
                      </a:r>
                      <a:endParaRPr kumimoji="0" lang="ru-RU" altLang="ru-RU" sz="9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41229" marR="41229" marT="0" marB="0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5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120</a:t>
                      </a:r>
                      <a:endParaRPr kumimoji="0" lang="ru-RU" altLang="ru-RU" sz="9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41229" marR="4122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75745"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5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Нагрузка на ось, тс</a:t>
                      </a:r>
                      <a:endParaRPr kumimoji="0" lang="ru-RU" altLang="ru-RU" sz="9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41229" marR="41229" marT="0" marB="0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5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kumimoji="0" lang="ru-RU" altLang="ru-RU" sz="9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41229" marR="4122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10933"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5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Мощность в продолжительном режиме на валах тяговых двигателях, кВт</a:t>
                      </a:r>
                      <a:endParaRPr kumimoji="0" lang="ru-RU" altLang="ru-RU" sz="9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41229" marR="41229" marT="0" marB="0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8400</a:t>
                      </a:r>
                    </a:p>
                  </a:txBody>
                  <a:tcPr marL="41229" marR="4122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3953"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5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Скорость в продолжительном режиме, км/ч</a:t>
                      </a:r>
                      <a:endParaRPr kumimoji="0" lang="ru-RU" altLang="ru-RU" sz="9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41229" marR="41229" marT="0" marB="0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5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  <a:endParaRPr kumimoji="0" lang="ru-RU" altLang="ru-RU" sz="9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41229" marR="4122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71359"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5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Сила тяги в продолжительном режиме, кН</a:t>
                      </a:r>
                      <a:endParaRPr kumimoji="0" lang="ru-RU" altLang="ru-RU" sz="9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41229" marR="41229" marT="0" marB="0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538</a:t>
                      </a:r>
                    </a:p>
                  </a:txBody>
                  <a:tcPr marL="41229" marR="4122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31" name="Picture 3" descr="C:\Users\КлефортовДБ\Documents\Рабочие документы\2015\44. Доклад Ц в Праге\109415.jp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64488" y="1332738"/>
            <a:ext cx="2700000" cy="1800000"/>
          </a:xfrm>
          <a:prstGeom prst="rect">
            <a:avLst/>
          </a:prstGeom>
          <a:noFill/>
        </p:spPr>
      </p:pic>
      <p:sp>
        <p:nvSpPr>
          <p:cNvPr id="37" name="TextBox 36"/>
          <p:cNvSpPr txBox="1"/>
          <p:nvPr/>
        </p:nvSpPr>
        <p:spPr>
          <a:xfrm>
            <a:off x="6247836" y="5085184"/>
            <a:ext cx="27000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9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Динамические характеристики повышены за счет применения асинхронных тяговых электродвигателей с </a:t>
            </a:r>
            <a:r>
              <a:rPr lang="ru-RU" sz="900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поосным</a:t>
            </a:r>
            <a:r>
              <a:rPr lang="ru-RU" sz="9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регулированием силы тяги. </a:t>
            </a:r>
          </a:p>
          <a:p>
            <a:pPr>
              <a:spcAft>
                <a:spcPts val="600"/>
              </a:spcAft>
            </a:pPr>
            <a:r>
              <a:rPr lang="ru-RU" sz="9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Электровоз оборудован спутниковой системой позиционирования и передачи диагностических данных в диспетчерский центр и на сервер заказчика.   </a:t>
            </a:r>
            <a:endParaRPr lang="ru-RU" sz="9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 Box 55"/>
          <p:cNvSpPr txBox="1">
            <a:spLocks noChangeArrowheads="1"/>
          </p:cNvSpPr>
          <p:nvPr/>
        </p:nvSpPr>
        <p:spPr bwMode="auto">
          <a:xfrm>
            <a:off x="3071802" y="1240377"/>
            <a:ext cx="2279933" cy="1072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dirty="0">
              <a:solidFill>
                <a:srgbClr val="FF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22" name="Text Box 55"/>
          <p:cNvSpPr txBox="1">
            <a:spLocks noChangeArrowheads="1"/>
          </p:cNvSpPr>
          <p:nvPr/>
        </p:nvSpPr>
        <p:spPr bwMode="auto">
          <a:xfrm>
            <a:off x="7092280" y="1240377"/>
            <a:ext cx="187220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endParaRPr lang="ru-RU" sz="900" dirty="0">
              <a:solidFill>
                <a:srgbClr val="003366"/>
              </a:solidFill>
              <a:cs typeface="Times New Roman" pitchFamily="18" charset="0"/>
            </a:endParaRPr>
          </a:p>
        </p:txBody>
      </p:sp>
      <p:sp>
        <p:nvSpPr>
          <p:cNvPr id="56" name="Rectangle 227"/>
          <p:cNvSpPr>
            <a:spLocks noChangeArrowheads="1"/>
          </p:cNvSpPr>
          <p:nvPr/>
        </p:nvSpPr>
        <p:spPr bwMode="auto">
          <a:xfrm>
            <a:off x="719572" y="2759390"/>
            <a:ext cx="7704856" cy="296556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 bIns="46800">
            <a:spAutoFit/>
          </a:bodyPr>
          <a:lstStyle/>
          <a:p>
            <a:pPr indent="-92075" algn="ctr">
              <a:lnSpc>
                <a:spcPct val="110000"/>
              </a:lnSpc>
              <a:buClr>
                <a:srgbClr val="336699"/>
              </a:buClr>
              <a:buSzPct val="130000"/>
              <a:tabLst>
                <a:tab pos="92075" algn="l"/>
              </a:tabLst>
              <a:defRPr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Сравнение характеристик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газотурбовоза ГТ1</a:t>
            </a:r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-002 с используемыми ОАО «РЖД» локомотивами 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 Box 4"/>
          <p:cNvSpPr txBox="1">
            <a:spLocks noChangeArrowheads="1"/>
          </p:cNvSpPr>
          <p:nvPr/>
        </p:nvSpPr>
        <p:spPr bwMode="auto">
          <a:xfrm>
            <a:off x="0" y="540097"/>
            <a:ext cx="9144000" cy="728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7A997A"/>
            </a:prstShdw>
          </a:effectLst>
        </p:spPr>
        <p:txBody>
          <a:bodyPr anchor="ctr"/>
          <a:lstStyle/>
          <a:p>
            <a:pPr algn="ctr">
              <a:lnSpc>
                <a:spcPts val="2200"/>
              </a:lnSpc>
            </a:pPr>
            <a:r>
              <a:rPr lang="ru-RU" b="1" dirty="0" smtClean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ЛОКОМОТИВЫ, ИСПОЛЬЗУЮЩИЕ СЖИЖЕННЫЙ ПРИРОДНЫЙ ГАЗ В КАЧЕСТВЕ МОТОРНОГО ТОПЛИВА</a:t>
            </a:r>
            <a:endParaRPr lang="ru-RU" b="1" dirty="0">
              <a:solidFill>
                <a:srgbClr val="376092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75" name="Group 10"/>
          <p:cNvGraphicFramePr>
            <a:graphicFrameLocks noGrp="1"/>
          </p:cNvGraphicFramePr>
          <p:nvPr/>
        </p:nvGraphicFramePr>
        <p:xfrm>
          <a:off x="539552" y="3068960"/>
          <a:ext cx="7920880" cy="117678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031640"/>
                <a:gridCol w="977848"/>
                <a:gridCol w="977848"/>
                <a:gridCol w="977848"/>
                <a:gridCol w="977848"/>
                <a:gridCol w="977848"/>
              </a:tblGrid>
              <a:tr h="2349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Тип локомотива</a:t>
                      </a:r>
                      <a:endParaRPr kumimoji="0" lang="ru-RU" sz="9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kern="1200" cap="none" normalizeH="0" baseline="0" dirty="0" err="1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2ТЭ116</a:t>
                      </a:r>
                      <a:endParaRPr kumimoji="0" lang="ru-RU" sz="9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2ТЭ25А</a:t>
                      </a: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2ЭС5</a:t>
                      </a: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4ЭС5К</a:t>
                      </a: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ГТ1</a:t>
                      </a:r>
                      <a:r>
                        <a:rPr kumimoji="0" lang="en-US" sz="9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-002</a:t>
                      </a:r>
                      <a:endParaRPr kumimoji="0" lang="ru-RU" sz="9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3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Мощность силовой установки, кВт </a:t>
                      </a:r>
                      <a:endParaRPr kumimoji="0" lang="ru-RU" sz="1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2×2206</a:t>
                      </a:r>
                      <a:endParaRPr kumimoji="0" lang="ru-RU" sz="1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2×2500</a:t>
                      </a:r>
                      <a:endParaRPr kumimoji="0" lang="ru-RU" sz="1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8400</a:t>
                      </a: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12240</a:t>
                      </a: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8500</a:t>
                      </a:r>
                      <a:endParaRPr kumimoji="0" lang="ru-RU" sz="1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23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Сила тяги длительного режима, кН</a:t>
                      </a:r>
                      <a:endParaRPr kumimoji="0" lang="ru-RU" sz="1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2×245</a:t>
                      </a:r>
                      <a:endParaRPr kumimoji="0" lang="ru-RU" sz="1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2×390</a:t>
                      </a:r>
                      <a:endParaRPr kumimoji="0" lang="ru-RU" sz="1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539</a:t>
                      </a: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845</a:t>
                      </a: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700</a:t>
                      </a: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23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Служебная масса, т</a:t>
                      </a: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r>
                        <a:rPr kumimoji="0" lang="ru-RU" sz="1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×138</a:t>
                      </a:r>
                      <a:endParaRPr kumimoji="0" lang="ru-RU" sz="1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r>
                        <a:rPr kumimoji="0" lang="ru-RU" sz="1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×144</a:t>
                      </a:r>
                      <a:endParaRPr kumimoji="0" lang="ru-RU" sz="1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200</a:t>
                      </a: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392</a:t>
                      </a: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368</a:t>
                      </a: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6" name="TextBox 75"/>
          <p:cNvSpPr txBox="1"/>
          <p:nvPr/>
        </p:nvSpPr>
        <p:spPr>
          <a:xfrm>
            <a:off x="467544" y="6381328"/>
            <a:ext cx="8136904" cy="2462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rIns="36000" anchor="ctr">
            <a:spAutoFit/>
          </a:bodyPr>
          <a:lstStyle/>
          <a:p>
            <a:pPr algn="ctr">
              <a:defRPr/>
            </a:pPr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Локомотивы находятся в подконтрольной эксплуатации. По её итогам будет принято решение относительно объемов закупки </a:t>
            </a:r>
            <a:endParaRPr lang="ru-RU" sz="1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Прямоугольник 13"/>
          <p:cNvSpPr>
            <a:spLocks noChangeArrowheads="1"/>
          </p:cNvSpPr>
          <p:nvPr/>
        </p:nvSpPr>
        <p:spPr bwMode="auto">
          <a:xfrm>
            <a:off x="2466975" y="6577013"/>
            <a:ext cx="113506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/>
              <a:t>©  ОАО «РЖД»</a:t>
            </a:r>
          </a:p>
        </p:txBody>
      </p:sp>
      <p:pic>
        <p:nvPicPr>
          <p:cNvPr id="79" name="Рисунок 7"/>
          <p:cNvPicPr>
            <a:picLocks/>
          </p:cNvPicPr>
          <p:nvPr/>
        </p:nvPicPr>
        <p:blipFill>
          <a:blip r:embed="rId3" cstate="print"/>
          <a:srcRect l="11436" t="41861" r="883" b="41527"/>
          <a:stretch>
            <a:fillRect/>
          </a:stretch>
        </p:blipFill>
        <p:spPr bwMode="auto">
          <a:xfrm>
            <a:off x="647700" y="1556792"/>
            <a:ext cx="7848600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" name="TextBox 12"/>
          <p:cNvSpPr txBox="1">
            <a:spLocks noChangeArrowheads="1"/>
          </p:cNvSpPr>
          <p:nvPr/>
        </p:nvSpPr>
        <p:spPr bwMode="auto">
          <a:xfrm>
            <a:off x="2843808" y="4375098"/>
            <a:ext cx="3347864" cy="25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1200" b="1" dirty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Маневровый </a:t>
            </a:r>
            <a:r>
              <a:rPr lang="ru-RU" sz="1200" b="1" dirty="0" smtClean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газотепловоз ТЭМ19 </a:t>
            </a:r>
            <a:endParaRPr lang="ru-RU" sz="1200" b="1" dirty="0">
              <a:solidFill>
                <a:srgbClr val="37609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1" name="TextBox 12"/>
          <p:cNvSpPr txBox="1">
            <a:spLocks noChangeArrowheads="1"/>
          </p:cNvSpPr>
          <p:nvPr/>
        </p:nvSpPr>
        <p:spPr bwMode="auto">
          <a:xfrm>
            <a:off x="-44450" y="1285503"/>
            <a:ext cx="9188450" cy="25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1200" b="1" dirty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Магистральный газотурбовоз ГТ1</a:t>
            </a:r>
            <a:r>
              <a:rPr lang="en-US" sz="1200" b="1" dirty="0" smtClean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h</a:t>
            </a:r>
            <a:r>
              <a:rPr lang="ru-RU" sz="1200" b="1" dirty="0" smtClean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-002</a:t>
            </a:r>
            <a:endParaRPr lang="ru-RU" sz="1200" b="1" dirty="0">
              <a:solidFill>
                <a:srgbClr val="376092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82" name="Таблица 81"/>
          <p:cNvGraphicFramePr>
            <a:graphicFrameLocks noGrp="1"/>
          </p:cNvGraphicFramePr>
          <p:nvPr/>
        </p:nvGraphicFramePr>
        <p:xfrm>
          <a:off x="1259632" y="4705639"/>
          <a:ext cx="3408515" cy="14401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416624"/>
                <a:gridCol w="991891"/>
              </a:tblGrid>
              <a:tr h="2852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Параметры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8594" marR="38594" marT="0" marB="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Значения параметров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8594" marR="38594" marT="0" marB="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72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Мощность по двигателю, кВт (л.с.)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8594" marR="38594" marT="0" marB="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1000 (1360)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8594" marR="38594" marT="0" marB="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872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Сила тяги расчетного режима,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кН (тс)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8594" marR="38594" marT="0" marB="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206 (21)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8594" marR="38594" marT="0" marB="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872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Топливо, кг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8594" marR="38594" marT="0" marB="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5000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8594" marR="38594" marT="0" marB="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872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Время между заправками, </a:t>
                      </a:r>
                      <a:r>
                        <a:rPr kumimoji="0" lang="ru-RU" sz="10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сут</a:t>
                      </a: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8594" marR="38594" marT="0" marB="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8594" marR="38594" marT="0" marB="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4" name="Рисунок 83" descr="DSC04901.jpg"/>
          <p:cNvPicPr>
            <a:picLocks noChangeAspect="1"/>
          </p:cNvPicPr>
          <p:nvPr/>
        </p:nvPicPr>
        <p:blipFill>
          <a:blip r:embed="rId4" cstate="print"/>
          <a:srcRect b="13262"/>
          <a:stretch>
            <a:fillRect/>
          </a:stretch>
        </p:blipFill>
        <p:spPr>
          <a:xfrm>
            <a:off x="4972810" y="4671190"/>
            <a:ext cx="2592288" cy="1494114"/>
          </a:xfrm>
          <a:prstGeom prst="rect">
            <a:avLst/>
          </a:prstGeom>
        </p:spPr>
      </p:pic>
      <p:sp>
        <p:nvSpPr>
          <p:cNvPr id="16" name="Rectangle 6"/>
          <p:cNvSpPr txBox="1">
            <a:spLocks noChangeArrowheads="1"/>
          </p:cNvSpPr>
          <p:nvPr/>
        </p:nvSpPr>
        <p:spPr>
          <a:xfrm>
            <a:off x="179389" y="6597352"/>
            <a:ext cx="504180" cy="288032"/>
          </a:xfrm>
          <a:prstGeom prst="rect">
            <a:avLst/>
          </a:prstGeom>
          <a:noFill/>
          <a:ln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F163105-6529-4BAA-8117-11BAA64927D8}" type="slidenum">
              <a:rPr lang="ru-RU" sz="1000"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ru-RU" sz="1000" dirty="0"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27"/>
          <p:cNvSpPr>
            <a:spLocks noChangeArrowheads="1"/>
          </p:cNvSpPr>
          <p:nvPr/>
        </p:nvSpPr>
        <p:spPr bwMode="auto">
          <a:xfrm>
            <a:off x="0" y="6611939"/>
            <a:ext cx="1194536" cy="26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100">
                <a:solidFill>
                  <a:srgbClr val="000000"/>
                </a:solidFill>
                <a:cs typeface="Arial" pitchFamily="34" charset="0"/>
              </a:rPr>
              <a:t>©  ОАО «РЖД»</a:t>
            </a:r>
          </a:p>
        </p:txBody>
      </p:sp>
      <p:sp>
        <p:nvSpPr>
          <p:cNvPr id="6147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500697" y="6500814"/>
            <a:ext cx="643303" cy="35718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488D128E-E039-45DA-9F53-AAE76ACE3242}" type="slidenum">
              <a:rPr lang="ru-RU" smtClean="0">
                <a:solidFill>
                  <a:prstClr val="black"/>
                </a:solidFill>
              </a:rPr>
              <a:pPr eaLnBrk="1" hangingPunct="1">
                <a:defRPr/>
              </a:pPr>
              <a:t>12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261938"/>
            <a:ext cx="91440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7A997A"/>
            </a:prst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345C8C"/>
                </a:solidFill>
                <a:latin typeface="Tahoma" pitchFamily="34" charset="0"/>
                <a:cs typeface="Arial" pitchFamily="34" charset="0"/>
              </a:rPr>
              <a:t>АВТОНОМНЫЕ ДИАГНОСТИЧЕСКИЕ КОМПЛЕКСЫ </a:t>
            </a:r>
            <a:endParaRPr lang="ru-RU" b="1" dirty="0">
              <a:solidFill>
                <a:srgbClr val="345C8C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395536" y="692696"/>
            <a:ext cx="8424936" cy="30646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altLang="ru-RU" sz="1200" b="1" kern="800" dirty="0" smtClean="0">
                <a:solidFill>
                  <a:srgbClr val="002060"/>
                </a:solidFill>
              </a:rPr>
              <a:t>САМОХОДНАЯ ПУТЕИЗМЕРИТЕЛЬНАЯ ЛАБОРАТОРИЯ СПЛ ЧС-200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46014"/>
            <a:ext cx="2457596" cy="13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TextBox 60"/>
          <p:cNvSpPr txBox="1"/>
          <p:nvPr/>
        </p:nvSpPr>
        <p:spPr>
          <a:xfrm>
            <a:off x="3131840" y="1046014"/>
            <a:ext cx="56886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Самоходная путеизмерительная лаборатория СПЛ‑ЧС200 предназначена для автоматизированного контроля состояния железнодорожного пути, прежде всего, скоростных участков на рабочих скоростях до 200 км/ч с осевой нагрузкой на путь 19,5 тонн.</a:t>
            </a:r>
          </a:p>
          <a:p>
            <a:r>
              <a:rPr lang="ru-RU" sz="11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СПЛ-ЧС200 является самым скоростным средством диагностики на сети железных дорог «Пространства 1520» и не имеет аналогов.</a:t>
            </a:r>
            <a:endParaRPr lang="ru-RU" sz="1100" dirty="0"/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395536" y="2486174"/>
            <a:ext cx="8352928" cy="30646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altLang="ru-RU" sz="1200" b="1" kern="800" dirty="0" smtClean="0">
                <a:solidFill>
                  <a:srgbClr val="002060"/>
                </a:solidFill>
              </a:rPr>
              <a:t>САМОХОДНАЯ ПУТЕИЗМЕРИТЕЛЬНАЯ ЛАБОРАТОРИЯ ВЛ11м-178</a:t>
            </a:r>
          </a:p>
        </p:txBody>
      </p:sp>
      <p:pic>
        <p:nvPicPr>
          <p:cNvPr id="6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4633" y="2846214"/>
            <a:ext cx="2443831" cy="136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sp>
        <p:nvSpPr>
          <p:cNvPr id="65" name="TextBox 64"/>
          <p:cNvSpPr txBox="1"/>
          <p:nvPr/>
        </p:nvSpPr>
        <p:spPr>
          <a:xfrm>
            <a:off x="539552" y="313424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323528" y="2846214"/>
            <a:ext cx="5832648" cy="1440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Измерительная лаборатория на базе локомотива ВЛ-11м с осевой нагрузкой 26 тонн проводит измерения с учетом упругих </a:t>
            </a:r>
            <a:r>
              <a:rPr lang="ru-RU" sz="1100" dirty="0" err="1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отжатий</a:t>
            </a:r>
            <a:r>
              <a:rPr lang="ru-RU" sz="11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 рельсов, что позволяет выявить участки пути с переменной жесткостью,  наличием люфтов и другими отклонениями с точностью от 0,1 до 1 мм. </a:t>
            </a:r>
          </a:p>
          <a:p>
            <a:r>
              <a:rPr lang="ru-RU" sz="11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Видеоконтроль верхнего строения пути является дополнительным каналом для выявления причин отклонений в состоянии пути (система видеоконтроля разработана для высокоскоростного диагностического комплекса (350 км/ч) железных дорог Германии).</a:t>
            </a:r>
            <a:r>
              <a:rPr lang="ru-RU" sz="11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100" b="1" dirty="0" smtClean="0">
                <a:solidFill>
                  <a:srgbClr val="002060"/>
                </a:solidFill>
                <a:latin typeface="+mn-lt"/>
              </a:rPr>
              <a:t>			</a:t>
            </a:r>
            <a:endParaRPr lang="ru-RU" sz="1100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395536" y="4293096"/>
            <a:ext cx="8424936" cy="51077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altLang="ru-RU" sz="1150" b="1" kern="800" dirty="0" smtClean="0">
                <a:solidFill>
                  <a:srgbClr val="002060"/>
                </a:solidFill>
              </a:rPr>
              <a:t>САМОХОДНАЯ МНОГОФУНКЦИОНАЛЬНАЯ ДИАГНОСТИЧЕСКАЯ ЛАБОРАТОРИЯ (СМДЛ) НА БАЗЕ </a:t>
            </a:r>
          </a:p>
          <a:p>
            <a:pPr algn="ctr"/>
            <a:r>
              <a:rPr lang="ru-RU" altLang="ru-RU" sz="1150" b="1" kern="800" dirty="0" smtClean="0">
                <a:solidFill>
                  <a:srgbClr val="002060"/>
                </a:solidFill>
              </a:rPr>
              <a:t>ТЕПЛОВОЗА 2ТЭ116</a:t>
            </a:r>
          </a:p>
        </p:txBody>
      </p:sp>
      <p:pic>
        <p:nvPicPr>
          <p:cNvPr id="1027" name="Picture 3" descr="C:\Users\КлефортовДБ\Documents\Рабочие документы\2014\188. Доклад Морозову\Материалы\2014-07_0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632" y="4869160"/>
            <a:ext cx="2299160" cy="1368000"/>
          </a:xfrm>
          <a:prstGeom prst="rect">
            <a:avLst/>
          </a:prstGeom>
          <a:noFill/>
        </p:spPr>
      </p:pic>
      <p:sp>
        <p:nvSpPr>
          <p:cNvPr id="69" name="Прямоугольник 68"/>
          <p:cNvSpPr/>
          <p:nvPr/>
        </p:nvSpPr>
        <p:spPr>
          <a:xfrm>
            <a:off x="2699792" y="4934778"/>
            <a:ext cx="60486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002060"/>
                </a:solidFill>
                <a:cs typeface="Times New Roman" pitchFamily="18" charset="0"/>
              </a:rPr>
              <a:t>Самоходная многофункциональная </a:t>
            </a:r>
            <a:r>
              <a:rPr lang="ru-RU" sz="1100" dirty="0" smtClean="0">
                <a:solidFill>
                  <a:srgbClr val="002060"/>
                </a:solidFill>
                <a:cs typeface="Times New Roman" pitchFamily="18" charset="0"/>
              </a:rPr>
              <a:t>диагностическая лаборатория </a:t>
            </a:r>
            <a:r>
              <a:rPr lang="ru-RU" sz="1100" dirty="0">
                <a:solidFill>
                  <a:srgbClr val="002060"/>
                </a:solidFill>
                <a:cs typeface="Times New Roman" pitchFamily="18" charset="0"/>
              </a:rPr>
              <a:t>(СМДЛ) на базе тепловоза 2ТЭ116 </a:t>
            </a:r>
            <a:r>
              <a:rPr lang="ru-RU" sz="1100" dirty="0" smtClean="0">
                <a:solidFill>
                  <a:srgbClr val="002060"/>
                </a:solidFill>
                <a:cs typeface="Times New Roman" pitchFamily="18" charset="0"/>
              </a:rPr>
              <a:t>предназначена для </a:t>
            </a:r>
            <a:r>
              <a:rPr lang="ru-RU" sz="1100" dirty="0">
                <a:solidFill>
                  <a:srgbClr val="002060"/>
                </a:solidFill>
                <a:cs typeface="Times New Roman" pitchFamily="18" charset="0"/>
              </a:rPr>
              <a:t>автоматизированного контроля состояния </a:t>
            </a:r>
            <a:r>
              <a:rPr lang="ru-RU" sz="1100" dirty="0" smtClean="0">
                <a:solidFill>
                  <a:srgbClr val="002060"/>
                </a:solidFill>
                <a:cs typeface="Times New Roman" pitchFamily="18" charset="0"/>
              </a:rPr>
              <a:t>объектов железнодорожной </a:t>
            </a:r>
            <a:r>
              <a:rPr lang="ru-RU" sz="1100" dirty="0">
                <a:solidFill>
                  <a:srgbClr val="002060"/>
                </a:solidFill>
                <a:cs typeface="Times New Roman" pitchFamily="18" charset="0"/>
              </a:rPr>
              <a:t>инфраструктуры на рабочих скоростях </a:t>
            </a:r>
            <a:r>
              <a:rPr lang="ru-RU" sz="1100" dirty="0" smtClean="0">
                <a:solidFill>
                  <a:srgbClr val="002060"/>
                </a:solidFill>
                <a:cs typeface="Times New Roman" pitchFamily="18" charset="0"/>
              </a:rPr>
              <a:t>до 120 </a:t>
            </a:r>
            <a:r>
              <a:rPr lang="ru-RU" sz="1100" dirty="0">
                <a:solidFill>
                  <a:srgbClr val="002060"/>
                </a:solidFill>
                <a:cs typeface="Times New Roman" pitchFamily="18" charset="0"/>
              </a:rPr>
              <a:t>км/ч в условиях взаимодействия пути и локомотива с </a:t>
            </a:r>
            <a:r>
              <a:rPr lang="ru-RU" sz="1100" dirty="0" smtClean="0">
                <a:solidFill>
                  <a:srgbClr val="002060"/>
                </a:solidFill>
                <a:cs typeface="Times New Roman" pitchFamily="18" charset="0"/>
              </a:rPr>
              <a:t>осевой нагрузкой </a:t>
            </a:r>
            <a:r>
              <a:rPr lang="ru-RU" sz="1100" dirty="0">
                <a:solidFill>
                  <a:srgbClr val="002060"/>
                </a:solidFill>
                <a:cs typeface="Times New Roman" pitchFamily="18" charset="0"/>
              </a:rPr>
              <a:t>на путь 23 тонны</a:t>
            </a:r>
          </a:p>
          <a:p>
            <a:r>
              <a:rPr lang="ru-RU" sz="1100" dirty="0">
                <a:solidFill>
                  <a:srgbClr val="002060"/>
                </a:solidFill>
                <a:cs typeface="Times New Roman" pitchFamily="18" charset="0"/>
              </a:rPr>
              <a:t>СМДЛ является универсальным диагностическим </a:t>
            </a:r>
            <a:r>
              <a:rPr lang="ru-RU" sz="1100" dirty="0" smtClean="0">
                <a:solidFill>
                  <a:srgbClr val="002060"/>
                </a:solidFill>
                <a:cs typeface="Times New Roman" pitchFamily="18" charset="0"/>
              </a:rPr>
              <a:t>средством и </a:t>
            </a:r>
            <a:r>
              <a:rPr lang="ru-RU" sz="1100" dirty="0">
                <a:solidFill>
                  <a:srgbClr val="002060"/>
                </a:solidFill>
                <a:cs typeface="Times New Roman" pitchFamily="18" charset="0"/>
              </a:rPr>
              <a:t>предназначена для обследования как </a:t>
            </a:r>
            <a:r>
              <a:rPr lang="ru-RU" sz="1100" dirty="0" smtClean="0">
                <a:solidFill>
                  <a:srgbClr val="002060"/>
                </a:solidFill>
                <a:cs typeface="Times New Roman" pitchFamily="18" charset="0"/>
              </a:rPr>
              <a:t>неэлектрифицированных, так </a:t>
            </a:r>
            <a:r>
              <a:rPr lang="ru-RU" sz="1100" dirty="0">
                <a:solidFill>
                  <a:srgbClr val="002060"/>
                </a:solidFill>
                <a:cs typeface="Times New Roman" pitchFamily="18" charset="0"/>
              </a:rPr>
              <a:t>и электрифицированных участков </a:t>
            </a:r>
            <a:r>
              <a:rPr lang="ru-RU" sz="1100" dirty="0" smtClean="0">
                <a:solidFill>
                  <a:srgbClr val="002060"/>
                </a:solidFill>
                <a:cs typeface="Times New Roman" pitchFamily="18" charset="0"/>
              </a:rPr>
              <a:t>пути. </a:t>
            </a:r>
          </a:p>
          <a:p>
            <a:r>
              <a:rPr lang="ru-RU" sz="1100" b="1" dirty="0" smtClean="0">
                <a:solidFill>
                  <a:srgbClr val="C00000"/>
                </a:solidFill>
                <a:cs typeface="Times New Roman" pitchFamily="18" charset="0"/>
              </a:rPr>
              <a:t>Внедрение СМДЛ 2ТЭ116 предполагается на Дальневосточной ДИ в </a:t>
            </a:r>
            <a:r>
              <a:rPr lang="en-US" sz="1100" b="1" dirty="0" smtClean="0">
                <a:solidFill>
                  <a:srgbClr val="C00000"/>
                </a:solidFill>
                <a:cs typeface="Times New Roman" pitchFamily="18" charset="0"/>
              </a:rPr>
              <a:t>IV</a:t>
            </a:r>
            <a:r>
              <a:rPr lang="ru-RU" sz="1100" b="1" dirty="0" smtClean="0">
                <a:solidFill>
                  <a:srgbClr val="C00000"/>
                </a:solidFill>
                <a:cs typeface="Times New Roman" pitchFamily="18" charset="0"/>
              </a:rPr>
              <a:t> квартале 2014 года </a:t>
            </a:r>
            <a:endParaRPr lang="ru-RU" sz="11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27"/>
          <p:cNvSpPr>
            <a:spLocks noChangeArrowheads="1"/>
          </p:cNvSpPr>
          <p:nvPr/>
        </p:nvSpPr>
        <p:spPr bwMode="auto">
          <a:xfrm>
            <a:off x="0" y="6611939"/>
            <a:ext cx="1194536" cy="26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100">
                <a:solidFill>
                  <a:srgbClr val="000000"/>
                </a:solidFill>
                <a:cs typeface="Arial" pitchFamily="34" charset="0"/>
              </a:rPr>
              <a:t>©  ОАО «РЖД»</a:t>
            </a:r>
          </a:p>
        </p:txBody>
      </p:sp>
      <p:sp>
        <p:nvSpPr>
          <p:cNvPr id="6147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500697" y="6500814"/>
            <a:ext cx="643303" cy="35718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488D128E-E039-45DA-9F53-AAE76ACE3242}" type="slidenum">
              <a:rPr lang="ru-RU" smtClean="0">
                <a:solidFill>
                  <a:prstClr val="black"/>
                </a:solidFill>
              </a:rPr>
              <a:pPr eaLnBrk="1" hangingPunct="1">
                <a:defRPr/>
              </a:pPr>
              <a:t>13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478413"/>
            <a:ext cx="91440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7A997A"/>
            </a:prst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345C8C"/>
                </a:solidFill>
                <a:latin typeface="Tahoma" pitchFamily="34" charset="0"/>
                <a:cs typeface="Arial" pitchFamily="34" charset="0"/>
              </a:rPr>
              <a:t>ОРГАНИЗАЦИЯ ДВИЖЕНИЯ СДВОЕННЫХ ВЫСОКОСКОРОСТНЫХ ЭЛЕКТРОПОЕЗДОВ «САПСАН» </a:t>
            </a:r>
            <a:endParaRPr lang="ru-RU" b="1" dirty="0">
              <a:solidFill>
                <a:srgbClr val="345C8C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251520" y="5942558"/>
            <a:ext cx="8712968" cy="5107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altLang="ru-RU" sz="1200" b="1" kern="800" dirty="0" smtClean="0">
                <a:solidFill>
                  <a:srgbClr val="002060"/>
                </a:solidFill>
              </a:rPr>
              <a:t>ОАО «РЖД» в 2013-2015 гг. осуществляет закупку </a:t>
            </a:r>
            <a:r>
              <a:rPr lang="ru-RU" altLang="ru-RU" sz="1200" b="1" kern="800" dirty="0" smtClean="0">
                <a:solidFill>
                  <a:srgbClr val="C00000"/>
                </a:solidFill>
              </a:rPr>
              <a:t>8</a:t>
            </a:r>
            <a:r>
              <a:rPr lang="ru-RU" altLang="ru-RU" sz="1200" b="1" kern="800" dirty="0" smtClean="0">
                <a:solidFill>
                  <a:srgbClr val="002060"/>
                </a:solidFill>
              </a:rPr>
              <a:t> дополнительных высокоскоростных электропоездов «Сапсан». По итогам реализации проекта в продажу поступит более </a:t>
            </a:r>
            <a:r>
              <a:rPr lang="ru-RU" altLang="ru-RU" sz="1200" b="1" kern="800" dirty="0" smtClean="0">
                <a:solidFill>
                  <a:srgbClr val="C00000"/>
                </a:solidFill>
              </a:rPr>
              <a:t>6,5 млн. мест </a:t>
            </a:r>
            <a:r>
              <a:rPr lang="ru-RU" altLang="ru-RU" sz="1200" b="1" kern="800" dirty="0" smtClean="0">
                <a:solidFill>
                  <a:schemeClr val="tx2">
                    <a:lumMod val="50000"/>
                  </a:schemeClr>
                </a:solidFill>
              </a:rPr>
              <a:t>в год</a:t>
            </a:r>
            <a:endParaRPr lang="ru-RU" altLang="ru-RU" sz="1200" b="1" kern="800" dirty="0" smtClean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09" y="1196752"/>
            <a:ext cx="2942384" cy="16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203848" y="1196752"/>
            <a:ext cx="5688632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100" dirty="0">
                <a:solidFill>
                  <a:srgbClr val="002060"/>
                </a:solidFill>
                <a:cs typeface="Times New Roman" pitchFamily="18" charset="0"/>
              </a:rPr>
              <a:t>На протяжении 5-ти лет ОАО «РЖД» использует высокоскоростные электропоезда «Сапсан» на маршруте Москва-Санкт-Петербург. Высокоскоростные поезда пользуются большим успехом, с начала их эксплуатации в декабре 2009 года ими воспользовались более 13 млн. пассажиров. </a:t>
            </a:r>
            <a:endParaRPr lang="ru-RU" sz="110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100" dirty="0" smtClean="0">
                <a:solidFill>
                  <a:srgbClr val="002060"/>
                </a:solidFill>
                <a:cs typeface="Times New Roman" pitchFamily="18" charset="0"/>
              </a:rPr>
              <a:t>Несмотря </a:t>
            </a:r>
            <a:r>
              <a:rPr lang="ru-RU" sz="1100" dirty="0">
                <a:solidFill>
                  <a:srgbClr val="002060"/>
                </a:solidFill>
                <a:cs typeface="Times New Roman" pitchFamily="18" charset="0"/>
              </a:rPr>
              <a:t>на огромный спрос, ОАО «РЖД» не может увеличить число пар высокоскоростных поездов, поскольку между двумя столицами курсирует большое число обычных поездов дальнего следования и пригородных электричек.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9512" y="2996952"/>
            <a:ext cx="561662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srgbClr val="002060"/>
                </a:solidFill>
                <a:cs typeface="Times New Roman" pitchFamily="18" charset="0"/>
              </a:rPr>
              <a:t>С1 </a:t>
            </a:r>
            <a:r>
              <a:rPr lang="ru-RU" sz="1100" dirty="0">
                <a:solidFill>
                  <a:srgbClr val="002060"/>
                </a:solidFill>
                <a:cs typeface="Times New Roman" pitchFamily="18" charset="0"/>
              </a:rPr>
              <a:t>августа текущего года ОАО «РЖД» использует на этих </a:t>
            </a:r>
            <a:r>
              <a:rPr lang="ru-RU" sz="1100" dirty="0" smtClean="0">
                <a:solidFill>
                  <a:srgbClr val="002060"/>
                </a:solidFill>
                <a:cs typeface="Times New Roman" pitchFamily="18" charset="0"/>
              </a:rPr>
              <a:t>маршрутах две пары сдвоенных электропоездов </a:t>
            </a:r>
            <a:r>
              <a:rPr lang="ru-RU" sz="1100" dirty="0">
                <a:solidFill>
                  <a:srgbClr val="002060"/>
                </a:solidFill>
                <a:cs typeface="Times New Roman" pitchFamily="18" charset="0"/>
              </a:rPr>
              <a:t>«Сапсан</a:t>
            </a:r>
            <a:r>
              <a:rPr lang="ru-RU" sz="1100" dirty="0" smtClean="0">
                <a:solidFill>
                  <a:srgbClr val="002060"/>
                </a:solidFill>
                <a:cs typeface="Times New Roman" pitchFamily="18" charset="0"/>
              </a:rPr>
              <a:t>», состоящие из 20 вагонов.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srgbClr val="002060"/>
                </a:solidFill>
                <a:cs typeface="Times New Roman" pitchFamily="18" charset="0"/>
              </a:rPr>
              <a:t>Их общая вместимость составляет </a:t>
            </a:r>
            <a:r>
              <a:rPr lang="ru-RU" sz="1100" dirty="0">
                <a:solidFill>
                  <a:srgbClr val="002060"/>
                </a:solidFill>
                <a:cs typeface="Times New Roman" pitchFamily="18" charset="0"/>
              </a:rPr>
              <a:t>1050 человек, </a:t>
            </a:r>
            <a:r>
              <a:rPr lang="ru-RU" sz="1100" dirty="0" smtClean="0">
                <a:solidFill>
                  <a:srgbClr val="002060"/>
                </a:solidFill>
                <a:cs typeface="Times New Roman" pitchFamily="18" charset="0"/>
              </a:rPr>
              <a:t>длина </a:t>
            </a:r>
            <a:r>
              <a:rPr lang="ru-RU" sz="1100" dirty="0">
                <a:solidFill>
                  <a:srgbClr val="002060"/>
                </a:solidFill>
                <a:cs typeface="Times New Roman" pitchFamily="18" charset="0"/>
              </a:rPr>
              <a:t>поездов превышает полкилометра, что делает их самыми длинными высокоскоростными электропоездами в </a:t>
            </a:r>
            <a:r>
              <a:rPr lang="ru-RU" sz="1100" dirty="0" smtClean="0">
                <a:solidFill>
                  <a:srgbClr val="002060"/>
                </a:solidFill>
                <a:cs typeface="Times New Roman" pitchFamily="18" charset="0"/>
              </a:rPr>
              <a:t>мире.  </a:t>
            </a:r>
            <a:endParaRPr lang="ru-RU" sz="1100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2052" name="Picture 4" descr="C:\Users\КлефортовДБ\Documents\Рабочие документы\2014\188. Доклад Морозову\Материалы\20140907_485947.jpg"/>
          <p:cNvPicPr>
            <a:picLocks noChangeAspect="1" noChangeArrowheads="1"/>
          </p:cNvPicPr>
          <p:nvPr/>
        </p:nvPicPr>
        <p:blipFill>
          <a:blip r:embed="rId3" cstate="print"/>
          <a:srcRect l="12663" t="24002" r="17995" b="17991"/>
          <a:stretch>
            <a:fillRect/>
          </a:stretch>
        </p:blipFill>
        <p:spPr bwMode="auto">
          <a:xfrm>
            <a:off x="5580112" y="2517821"/>
            <a:ext cx="3312368" cy="1847281"/>
          </a:xfrm>
          <a:prstGeom prst="rect">
            <a:avLst/>
          </a:prstGeom>
          <a:noFill/>
        </p:spPr>
      </p:pic>
      <p:pic>
        <p:nvPicPr>
          <p:cNvPr id="2053" name="Picture 5" descr="C:\Users\КлефортовДБ\Documents\Рабочие документы\2014\188. Доклад Морозову\Материалы\1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7" y="3933056"/>
            <a:ext cx="2819683" cy="1872208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3131840" y="4437112"/>
            <a:ext cx="5760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2060"/>
                </a:solidFill>
                <a:cs typeface="Times New Roman" pitchFamily="18" charset="0"/>
              </a:rPr>
              <a:t>За </a:t>
            </a:r>
            <a:r>
              <a:rPr lang="ru-RU" sz="1100" dirty="0">
                <a:solidFill>
                  <a:srgbClr val="002060"/>
                </a:solidFill>
                <a:cs typeface="Times New Roman" pitchFamily="18" charset="0"/>
              </a:rPr>
              <a:t>первые полтора месяца регулярной эксплуатации сдвоенные высокоскоростные электропоезда «Сапсан» (две пары в день) перевезли порядка 98 тыс. пассажиров. За тот же срок две пары обычных поездов «Сапсан» перевезли лишь около 66 тыс. </a:t>
            </a:r>
            <a:r>
              <a:rPr lang="ru-RU" sz="1100" dirty="0" smtClean="0">
                <a:solidFill>
                  <a:srgbClr val="002060"/>
                </a:solidFill>
                <a:cs typeface="Times New Roman" pitchFamily="18" charset="0"/>
              </a:rPr>
              <a:t>пассажиров.  </a:t>
            </a:r>
            <a:endParaRPr lang="ru-RU" sz="1100" dirty="0">
              <a:solidFill>
                <a:srgbClr val="00206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Заголовок 5"/>
          <p:cNvSpPr txBox="1">
            <a:spLocks/>
          </p:cNvSpPr>
          <p:nvPr/>
        </p:nvSpPr>
        <p:spPr>
          <a:xfrm>
            <a:off x="342880" y="116632"/>
            <a:ext cx="8458241" cy="65659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>
                <a:srgbClr val="A50021"/>
              </a:buClr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2013" algn="l"/>
                <a:tab pos="2559050" algn="l"/>
                <a:tab pos="2986088" algn="l"/>
                <a:tab pos="3413125" algn="l"/>
                <a:tab pos="3838575" algn="l"/>
                <a:tab pos="4265613" algn="l"/>
                <a:tab pos="4692650" algn="l"/>
                <a:tab pos="5119688" algn="l"/>
                <a:tab pos="5546725" algn="l"/>
                <a:tab pos="5973763" algn="l"/>
                <a:tab pos="6400800" algn="l"/>
                <a:tab pos="6827838" algn="l"/>
                <a:tab pos="7253288" algn="l"/>
                <a:tab pos="7680325" algn="l"/>
                <a:tab pos="8107363" algn="l"/>
                <a:tab pos="8534400" algn="l"/>
              </a:tabLst>
              <a:defRPr/>
            </a:pPr>
            <a:r>
              <a:rPr lang="ru-RU" b="1" dirty="0" smtClean="0">
                <a:solidFill>
                  <a:srgbClr val="336699"/>
                </a:solidFill>
                <a:latin typeface="Tahoma" pitchFamily="34" charset="0"/>
                <a:cs typeface="Tahoma" pitchFamily="34" charset="0"/>
              </a:rPr>
              <a:t>ЭКСПЕРИМЕНТАЛЬНЫЕ  РАБОТЫ ПО СОЗДАНИЮ </a:t>
            </a:r>
          </a:p>
          <a:p>
            <a:pPr algn="ctr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>
                <a:srgbClr val="A50021"/>
              </a:buClr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2013" algn="l"/>
                <a:tab pos="2559050" algn="l"/>
                <a:tab pos="2986088" algn="l"/>
                <a:tab pos="3413125" algn="l"/>
                <a:tab pos="3838575" algn="l"/>
                <a:tab pos="4265613" algn="l"/>
                <a:tab pos="4692650" algn="l"/>
                <a:tab pos="5119688" algn="l"/>
                <a:tab pos="5546725" algn="l"/>
                <a:tab pos="5973763" algn="l"/>
                <a:tab pos="6400800" algn="l"/>
                <a:tab pos="6827838" algn="l"/>
                <a:tab pos="7253288" algn="l"/>
                <a:tab pos="7680325" algn="l"/>
                <a:tab pos="8107363" algn="l"/>
                <a:tab pos="8534400" algn="l"/>
              </a:tabLst>
              <a:defRPr/>
            </a:pPr>
            <a:r>
              <a:rPr lang="ru-RU" b="1" dirty="0" smtClean="0">
                <a:solidFill>
                  <a:srgbClr val="336699"/>
                </a:solidFill>
                <a:latin typeface="Tahoma" pitchFamily="34" charset="0"/>
                <a:cs typeface="Tahoma" pitchFamily="34" charset="0"/>
              </a:rPr>
              <a:t>ГРУЗОВОЙ ТРАНСПОРТНОЙ СИСТЕМЫ НА МАГНИТНОМ ПОДВЕСЕ  </a:t>
            </a:r>
            <a:endParaRPr lang="ru-RU" b="1" dirty="0">
              <a:solidFill>
                <a:srgbClr val="336699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152773" y="1004290"/>
            <a:ext cx="8739707" cy="329320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1150" dirty="0" smtClean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0"/>
              </a:spcAft>
            </a:pPr>
            <a:r>
              <a:rPr lang="ru-RU" sz="115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Целью работы является  получение практического подтверждения возможности создания грузовой транспортной системы </a:t>
            </a:r>
            <a:r>
              <a:rPr lang="ru-RU" sz="1150" b="1" dirty="0" smtClean="0">
                <a:solidFill>
                  <a:srgbClr val="8E0000"/>
                </a:solidFill>
                <a:latin typeface="Arial" pitchFamily="34" charset="0"/>
                <a:cs typeface="Arial" pitchFamily="34" charset="0"/>
              </a:rPr>
              <a:t>с минимальной начальной скоростью левитации</a:t>
            </a:r>
            <a:r>
              <a:rPr lang="ru-RU" sz="115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spcAft>
                <a:spcPts val="300"/>
              </a:spcAft>
            </a:pPr>
            <a:r>
              <a:rPr lang="ru-RU" sz="115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Отличительными особенностями разработанной ПГУПС грузовой платформы системы «</a:t>
            </a:r>
            <a:r>
              <a:rPr lang="ru-RU" sz="1150" b="1" dirty="0" err="1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МагТрансСити</a:t>
            </a:r>
            <a:r>
              <a:rPr lang="ru-RU" sz="115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» являются: </a:t>
            </a:r>
          </a:p>
          <a:p>
            <a:pPr marL="228600" indent="-228600">
              <a:spcAft>
                <a:spcPts val="300"/>
              </a:spcAft>
              <a:buFont typeface="+mj-lt"/>
              <a:buAutoNum type="arabicPeriod"/>
            </a:pPr>
            <a:r>
              <a:rPr lang="ru-RU" sz="115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Начальная скорость возникновения левитации не более 10 км/ч.</a:t>
            </a:r>
          </a:p>
          <a:p>
            <a:pPr marL="228600" indent="-228600">
              <a:spcAft>
                <a:spcPts val="300"/>
              </a:spcAft>
              <a:buFont typeface="+mj-lt"/>
              <a:buAutoNum type="arabicPeriod"/>
            </a:pPr>
            <a:r>
              <a:rPr lang="ru-RU" sz="115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Грузоподъемность (полезная нагрузка) 30 тонн.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15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Более низкие затраты на строительство </a:t>
            </a:r>
            <a:r>
              <a:rPr lang="ru-RU" sz="1150" dirty="0" err="1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двухпутной</a:t>
            </a:r>
            <a:r>
              <a:rPr lang="ru-RU" sz="115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линии по сравнению с системами «</a:t>
            </a:r>
            <a:r>
              <a:rPr lang="en-US" sz="1150" dirty="0" err="1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Transrapid</a:t>
            </a:r>
            <a:r>
              <a:rPr lang="ru-RU" sz="115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» и </a:t>
            </a:r>
            <a:r>
              <a:rPr lang="en-US" sz="115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«Maglev»</a:t>
            </a:r>
            <a:r>
              <a:rPr lang="ru-RU" sz="115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15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150" dirty="0" smtClean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300"/>
              </a:spcAft>
            </a:pPr>
            <a:r>
              <a:rPr lang="ru-RU" sz="115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Новизна применяемых технических решений подтверждена </a:t>
            </a:r>
            <a:r>
              <a:rPr lang="ru-RU" sz="1150" b="1" dirty="0" smtClean="0">
                <a:solidFill>
                  <a:srgbClr val="8E0000"/>
                </a:solidFill>
                <a:latin typeface="Arial" pitchFamily="34" charset="0"/>
                <a:cs typeface="Arial" pitchFamily="34" charset="0"/>
              </a:rPr>
              <a:t>патентами на основные узлы и способы их изготовления</a:t>
            </a:r>
            <a:r>
              <a:rPr lang="ru-RU" sz="115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полученными ПГУПС. </a:t>
            </a:r>
            <a:endParaRPr lang="ru-RU" sz="1150" dirty="0" smtClean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300"/>
              </a:spcAft>
            </a:pPr>
            <a:r>
              <a:rPr lang="ru-RU" sz="115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В продолжении работ планируется повысить грузоподъёмность грузовой платформы и увеличить рабочий зазор, что требует применения в магнитных системах высокотемпературных сверхпроводников. Учитывая, что организации, входящие в состав ГК «Росатом» обладают большим опытом в данной области, в </a:t>
            </a:r>
            <a:r>
              <a:rPr lang="ru-RU" sz="115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Соглашении о научно-техническом </a:t>
            </a:r>
            <a:r>
              <a:rPr lang="ru-RU" sz="1150" b="1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сотрудничестве </a:t>
            </a:r>
            <a:r>
              <a:rPr lang="ru-RU" sz="1150" b="1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между </a:t>
            </a:r>
            <a:r>
              <a:rPr lang="ru-RU" sz="115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ОАО «РЖД» и ГК «Росатом», </a:t>
            </a:r>
            <a:r>
              <a:rPr lang="ru-RU" sz="115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заключённом 22 мая 2014 г., в числе направлений сотрудничества предусмотрены </a:t>
            </a:r>
            <a:r>
              <a:rPr lang="ru-RU" sz="115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Технологии транспорта на магнитном подвесе. </a:t>
            </a:r>
          </a:p>
          <a:p>
            <a:pPr>
              <a:spcAft>
                <a:spcPts val="300"/>
              </a:spcAft>
            </a:pPr>
            <a:r>
              <a:rPr lang="ru-RU" sz="115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В 2015-2016 гг. </a:t>
            </a:r>
            <a:r>
              <a:rPr lang="ru-RU" sz="115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планируется создание </a:t>
            </a:r>
            <a:r>
              <a:rPr lang="ru-RU" sz="115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проекта опытной магнитолевитационной транспортной системы</a:t>
            </a:r>
            <a:r>
              <a:rPr lang="ru-RU" sz="115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для использования в крупном логистическом центре</a:t>
            </a:r>
            <a:r>
              <a:rPr lang="ru-RU" sz="115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5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(например, контейнерный терминал Усть-Луга) в целях практической отработки конструкторских решений и получения опыта эксплуатации.  </a:t>
            </a:r>
            <a:endParaRPr lang="ru-RU" sz="1150" b="1" dirty="0" smtClean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2773" y="764705"/>
            <a:ext cx="621388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 2014 году в План научно-технического развития ОАО «РЖД» включена тема «Разработка грузовой транспортной платформы на магнитолевитационной основе»</a:t>
            </a:r>
            <a:endParaRPr lang="ru-RU" sz="1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9539" y="4365104"/>
            <a:ext cx="3123692" cy="216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КлефортовДБ\Desktop\Снимок 2.JPG"/>
          <p:cNvPicPr>
            <a:picLocks noChangeArrowheads="1"/>
          </p:cNvPicPr>
          <p:nvPr/>
        </p:nvPicPr>
        <p:blipFill>
          <a:blip r:embed="rId3" cstate="print"/>
          <a:srcRect t="4000"/>
          <a:stretch>
            <a:fillRect/>
          </a:stretch>
        </p:blipFill>
        <p:spPr bwMode="auto">
          <a:xfrm>
            <a:off x="251519" y="4437112"/>
            <a:ext cx="2924308" cy="1332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50006" y="5733257"/>
            <a:ext cx="295967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tx2"/>
                </a:solidFill>
              </a:rPr>
              <a:t>Общий вид тележки  </a:t>
            </a:r>
          </a:p>
          <a:p>
            <a:r>
              <a:rPr lang="ru-RU" sz="900" dirty="0" smtClean="0">
                <a:solidFill>
                  <a:schemeClr val="tx2"/>
                </a:solidFill>
              </a:rPr>
              <a:t>Перемещение платформы обеспечивается за счёт линейного тягового электродвигателя, боковая стабилизация – за счёт вспомогательного колёсного хода </a:t>
            </a:r>
            <a:endParaRPr lang="ru-RU" sz="900" dirty="0">
              <a:solidFill>
                <a:schemeClr val="tx2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68480" y="4365104"/>
            <a:ext cx="3024000" cy="216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 descr="C:\Users\КлефортовДБ\Desktop\Снимок 4_1.jp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80829" y="4437304"/>
            <a:ext cx="2791385" cy="1728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968047" y="6165304"/>
            <a:ext cx="2857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schemeClr val="tx2"/>
                </a:solidFill>
              </a:rPr>
              <a:t>Общий вид автоматизированной транспортной грузовой системы </a:t>
            </a:r>
            <a:endParaRPr lang="ru-RU" sz="900" b="1" dirty="0">
              <a:solidFill>
                <a:schemeClr val="tx2"/>
              </a:solidFill>
            </a:endParaRPr>
          </a:p>
        </p:txBody>
      </p:sp>
      <p:sp>
        <p:nvSpPr>
          <p:cNvPr id="19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500698" y="6500816"/>
            <a:ext cx="643303" cy="35718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488D128E-E039-45DA-9F53-AAE76ACE3242}" type="slidenum">
              <a:rPr lang="ru-RU" smtClean="0"/>
              <a:pPr eaLnBrk="1" hangingPunct="1">
                <a:defRPr/>
              </a:pPr>
              <a:t>14</a:t>
            </a:fld>
            <a:endParaRPr lang="ru-RU" smtClean="0"/>
          </a:p>
        </p:txBody>
      </p:sp>
      <p:sp>
        <p:nvSpPr>
          <p:cNvPr id="15" name="TextBox 14"/>
          <p:cNvSpPr txBox="1"/>
          <p:nvPr/>
        </p:nvSpPr>
        <p:spPr>
          <a:xfrm>
            <a:off x="3342462" y="4365103"/>
            <a:ext cx="2459077" cy="21600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9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Патенты и заявки, полученные ПГУПС: 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ru-RU" sz="9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2539304 «Устройство магнитной левитации транспортного средства».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ru-RU" sz="9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2014132715 «Магнитный полюс из объёмных высокотемпературных сверхпроводников магнитолевитационного транспортного средства». 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ru-RU" sz="9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2523875 «Устройство магнитной левитации и поперечной стабилизации транспортного средства». </a:t>
            </a:r>
          </a:p>
        </p:txBody>
      </p:sp>
      <p:sp>
        <p:nvSpPr>
          <p:cNvPr id="16" name="Прямоугольник 8"/>
          <p:cNvSpPr>
            <a:spLocks noChangeArrowheads="1"/>
          </p:cNvSpPr>
          <p:nvPr/>
        </p:nvSpPr>
        <p:spPr bwMode="auto">
          <a:xfrm>
            <a:off x="0" y="6623784"/>
            <a:ext cx="1194536" cy="26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r>
              <a:rPr lang="ru-RU" sz="1100" dirty="0">
                <a:solidFill>
                  <a:srgbClr val="000000"/>
                </a:solidFill>
              </a:rPr>
              <a:t>©  ОАО «РЖД»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17"/>
          <p:cNvSpPr>
            <a:spLocks noChangeArrowheads="1"/>
          </p:cNvSpPr>
          <p:nvPr/>
        </p:nvSpPr>
        <p:spPr bwMode="auto">
          <a:xfrm>
            <a:off x="0" y="3244334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b="1" dirty="0" smtClean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БЛАГОДАРЮ ЗА ВНИМАНИЕ </a:t>
            </a:r>
            <a:endParaRPr lang="ru-RU" b="1" dirty="0">
              <a:solidFill>
                <a:srgbClr val="345C8C"/>
              </a:solidFill>
              <a:latin typeface="Tahoma" pitchFamily="34" charset="0"/>
              <a:sym typeface="GillSans-Normal"/>
            </a:endParaRPr>
          </a:p>
        </p:txBody>
      </p:sp>
      <p:sp>
        <p:nvSpPr>
          <p:cNvPr id="121" name="Text Box 55"/>
          <p:cNvSpPr txBox="1">
            <a:spLocks noChangeArrowheads="1"/>
          </p:cNvSpPr>
          <p:nvPr/>
        </p:nvSpPr>
        <p:spPr bwMode="auto">
          <a:xfrm>
            <a:off x="5148064" y="1168221"/>
            <a:ext cx="1872207" cy="1040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dirty="0">
              <a:solidFill>
                <a:srgbClr val="003366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22" name="Text Box 55"/>
          <p:cNvSpPr txBox="1">
            <a:spLocks noChangeArrowheads="1"/>
          </p:cNvSpPr>
          <p:nvPr/>
        </p:nvSpPr>
        <p:spPr bwMode="auto">
          <a:xfrm>
            <a:off x="7092280" y="1024205"/>
            <a:ext cx="187220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endParaRPr lang="ru-RU" sz="900" dirty="0">
              <a:solidFill>
                <a:srgbClr val="003366"/>
              </a:solidFill>
              <a:cs typeface="Times New Roman" pitchFamily="18" charset="0"/>
            </a:endParaRPr>
          </a:p>
        </p:txBody>
      </p:sp>
      <p:sp>
        <p:nvSpPr>
          <p:cNvPr id="53" name="Прямоугольник 27"/>
          <p:cNvSpPr>
            <a:spLocks noChangeArrowheads="1"/>
          </p:cNvSpPr>
          <p:nvPr/>
        </p:nvSpPr>
        <p:spPr bwMode="auto">
          <a:xfrm>
            <a:off x="2466975" y="6639322"/>
            <a:ext cx="113506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 dirty="0"/>
              <a:t>©  ОАО «РЖД»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79512" y="1052736"/>
            <a:ext cx="5688632" cy="518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8594" name="Rectangle 4"/>
          <p:cNvSpPr>
            <a:spLocks noChangeArrowheads="1"/>
          </p:cNvSpPr>
          <p:nvPr/>
        </p:nvSpPr>
        <p:spPr bwMode="auto">
          <a:xfrm>
            <a:off x="0" y="260648"/>
            <a:ext cx="9144000" cy="351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7A997A"/>
            </a:prstShdw>
          </a:effectLst>
        </p:spPr>
        <p:txBody>
          <a:bodyPr>
            <a:spAutoFit/>
          </a:bodyPr>
          <a:lstStyle/>
          <a:p>
            <a:pPr algn="ctr" fontAlgn="base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>
                <a:srgbClr val="A50021"/>
              </a:buClr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2013" algn="l"/>
                <a:tab pos="2559050" algn="l"/>
                <a:tab pos="2986088" algn="l"/>
                <a:tab pos="3413125" algn="l"/>
                <a:tab pos="3838575" algn="l"/>
                <a:tab pos="4265613" algn="l"/>
                <a:tab pos="4692650" algn="l"/>
                <a:tab pos="5119688" algn="l"/>
                <a:tab pos="5546725" algn="l"/>
                <a:tab pos="5973763" algn="l"/>
                <a:tab pos="6400800" algn="l"/>
                <a:tab pos="6827838" algn="l"/>
                <a:tab pos="7253288" algn="l"/>
                <a:tab pos="7680325" algn="l"/>
                <a:tab pos="8107363" algn="l"/>
                <a:tab pos="8534400" algn="l"/>
              </a:tabLst>
            </a:pPr>
            <a:r>
              <a:rPr lang="ru-RU" b="1" dirty="0">
                <a:solidFill>
                  <a:srgbClr val="336699"/>
                </a:solidFill>
                <a:latin typeface="Tahoma" pitchFamily="34" charset="0"/>
                <a:cs typeface="Tahoma" pitchFamily="34" charset="0"/>
              </a:rPr>
              <a:t>ЗАДАЧИ ИННОВАЦИОННОГО РАЗВИТИЯ</a:t>
            </a:r>
          </a:p>
        </p:txBody>
      </p:sp>
      <p:sp>
        <p:nvSpPr>
          <p:cNvPr id="16" name="Прямоугольник 27"/>
          <p:cNvSpPr>
            <a:spLocks noChangeArrowheads="1"/>
          </p:cNvSpPr>
          <p:nvPr/>
        </p:nvSpPr>
        <p:spPr bwMode="auto">
          <a:xfrm>
            <a:off x="2466975" y="6577013"/>
            <a:ext cx="113506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prstClr val="black"/>
                </a:solidFill>
              </a:rPr>
              <a:t>©  ОАО «РЖД»</a:t>
            </a:r>
          </a:p>
        </p:txBody>
      </p:sp>
      <p:sp>
        <p:nvSpPr>
          <p:cNvPr id="18" name="Rectangle 6"/>
          <p:cNvSpPr txBox="1">
            <a:spLocks noChangeArrowheads="1"/>
          </p:cNvSpPr>
          <p:nvPr/>
        </p:nvSpPr>
        <p:spPr>
          <a:xfrm>
            <a:off x="179389" y="6525344"/>
            <a:ext cx="504180" cy="288032"/>
          </a:xfrm>
          <a:prstGeom prst="rect">
            <a:avLst/>
          </a:prstGeom>
          <a:noFill/>
          <a:ln/>
        </p:spPr>
        <p:txBody>
          <a:bodyPr anchor="ctr"/>
          <a:lstStyle/>
          <a:p>
            <a:pPr>
              <a:defRPr/>
            </a:pPr>
            <a:fld id="{BF163105-6529-4BAA-8117-11BAA64927D8}" type="slidenum">
              <a:rPr lang="ru-RU" sz="120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 sz="1200" dirty="0">
              <a:solidFill>
                <a:prstClr val="black"/>
              </a:solidFill>
            </a:endParaRPr>
          </a:p>
        </p:txBody>
      </p:sp>
      <p:grpSp>
        <p:nvGrpSpPr>
          <p:cNvPr id="2" name="Группа 6"/>
          <p:cNvGrpSpPr/>
          <p:nvPr/>
        </p:nvGrpSpPr>
        <p:grpSpPr>
          <a:xfrm>
            <a:off x="971600" y="800760"/>
            <a:ext cx="4050849" cy="468000"/>
            <a:chOff x="1403648" y="1088792"/>
            <a:chExt cx="3110473" cy="468000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1403648" y="1088792"/>
              <a:ext cx="3096000" cy="468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417777" y="1095127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bg1">
                      <a:lumMod val="95000"/>
                    </a:schemeClr>
                  </a:solidFill>
                </a:rPr>
                <a:t>Стратегия развития железнодорожного транспорта в Российской Федерации до 2030 года</a:t>
              </a:r>
              <a:endParaRPr lang="ru-RU" sz="12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251520" y="1484784"/>
            <a:ext cx="1800000" cy="936104"/>
          </a:xfrm>
          <a:prstGeom prst="rect">
            <a:avLst/>
          </a:prstGeom>
          <a:ln>
            <a:beve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51520" y="1628800"/>
            <a:ext cx="180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tx2">
                    <a:lumMod val="50000"/>
                  </a:schemeClr>
                </a:solidFill>
              </a:rPr>
              <a:t>Стратегия инновационного развития ОАО «Российские железные дороги на период </a:t>
            </a:r>
          </a:p>
          <a:p>
            <a:pPr algn="ctr"/>
            <a:r>
              <a:rPr lang="ru-RU" sz="900" b="1" dirty="0" smtClean="0">
                <a:solidFill>
                  <a:schemeClr val="tx2">
                    <a:lumMod val="50000"/>
                  </a:schemeClr>
                </a:solidFill>
              </a:rPr>
              <a:t>до 2015 года </a:t>
            </a:r>
          </a:p>
        </p:txBody>
      </p:sp>
      <p:sp>
        <p:nvSpPr>
          <p:cNvPr id="28" name="Равнобедренный треугольник 27"/>
          <p:cNvSpPr/>
          <p:nvPr/>
        </p:nvSpPr>
        <p:spPr>
          <a:xfrm flipV="1">
            <a:off x="323528" y="2564904"/>
            <a:ext cx="5400600" cy="288032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39"/>
          <p:cNvGrpSpPr/>
          <p:nvPr/>
        </p:nvGrpSpPr>
        <p:grpSpPr>
          <a:xfrm>
            <a:off x="3995936" y="1484784"/>
            <a:ext cx="1800000" cy="936000"/>
            <a:chOff x="3995936" y="1484784"/>
            <a:chExt cx="1800000" cy="936000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3995936" y="1484784"/>
              <a:ext cx="1800000" cy="936000"/>
            </a:xfrm>
            <a:prstGeom prst="rect">
              <a:avLst/>
            </a:prstGeom>
            <a:ln>
              <a:beve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032000" y="1697033"/>
              <a:ext cx="1728000" cy="5078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ru-RU" sz="900" b="1" dirty="0" smtClean="0">
                  <a:solidFill>
                    <a:schemeClr val="tx2">
                      <a:lumMod val="50000"/>
                    </a:schemeClr>
                  </a:solidFill>
                </a:rPr>
                <a:t>Патентная стратегия </a:t>
              </a:r>
            </a:p>
            <a:p>
              <a:pPr algn="ctr"/>
              <a:r>
                <a:rPr lang="ru-RU" sz="900" b="1" dirty="0" smtClean="0">
                  <a:solidFill>
                    <a:schemeClr val="tx2">
                      <a:lumMod val="50000"/>
                    </a:schemeClr>
                  </a:solidFill>
                </a:rPr>
                <a:t>ОАО «РЖД» на период до 2030 года </a:t>
              </a:r>
              <a:endParaRPr lang="ru-RU" sz="9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4" name="Группа 38"/>
          <p:cNvGrpSpPr/>
          <p:nvPr/>
        </p:nvGrpSpPr>
        <p:grpSpPr>
          <a:xfrm>
            <a:off x="2123728" y="1484784"/>
            <a:ext cx="1800000" cy="936000"/>
            <a:chOff x="2123728" y="1484784"/>
            <a:chExt cx="1800000" cy="936000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2123728" y="1484784"/>
              <a:ext cx="1800000" cy="936000"/>
            </a:xfrm>
            <a:prstGeom prst="rect">
              <a:avLst/>
            </a:prstGeom>
            <a:ln>
              <a:beve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123728" y="1697033"/>
              <a:ext cx="180000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dirty="0" smtClean="0">
                  <a:solidFill>
                    <a:schemeClr val="tx2">
                      <a:lumMod val="50000"/>
                    </a:schemeClr>
                  </a:solidFill>
                </a:rPr>
                <a:t>Стратегия развития холдинга «РЖД» на период до 2030 года </a:t>
              </a:r>
              <a:endParaRPr lang="ru-RU" sz="9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35" name="Равнобедренный треугольник 34"/>
          <p:cNvSpPr/>
          <p:nvPr/>
        </p:nvSpPr>
        <p:spPr>
          <a:xfrm>
            <a:off x="323992" y="5013176"/>
            <a:ext cx="5400000" cy="288000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0"/>
          <p:cNvGrpSpPr/>
          <p:nvPr/>
        </p:nvGrpSpPr>
        <p:grpSpPr>
          <a:xfrm>
            <a:off x="971600" y="3068960"/>
            <a:ext cx="1800200" cy="1728192"/>
            <a:chOff x="1619672" y="2996952"/>
            <a:chExt cx="2088232" cy="1656184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1619672" y="2996952"/>
              <a:ext cx="2088232" cy="165618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727968" y="3233315"/>
              <a:ext cx="1872000" cy="1172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50" b="1" dirty="0" smtClean="0">
                  <a:solidFill>
                    <a:schemeClr val="tx2">
                      <a:lumMod val="50000"/>
                    </a:schemeClr>
                  </a:solidFill>
                </a:rPr>
                <a:t>Программа инновационного развития  </a:t>
              </a:r>
            </a:p>
            <a:p>
              <a:pPr algn="ctr"/>
              <a:r>
                <a:rPr lang="ru-RU" sz="1050" b="1" dirty="0" smtClean="0">
                  <a:solidFill>
                    <a:schemeClr val="tx2">
                      <a:lumMod val="50000"/>
                    </a:schemeClr>
                  </a:solidFill>
                </a:rPr>
                <a:t>ОАО «Российские железные дороги на период до 2015 года </a:t>
              </a:r>
            </a:p>
            <a:p>
              <a:pPr algn="ctr"/>
              <a:endParaRPr lang="ru-RU" sz="1050" b="1" dirty="0" smtClean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7" name="Группа 45"/>
          <p:cNvGrpSpPr/>
          <p:nvPr/>
        </p:nvGrpSpPr>
        <p:grpSpPr>
          <a:xfrm>
            <a:off x="3203848" y="3068960"/>
            <a:ext cx="1800000" cy="1728192"/>
            <a:chOff x="4067944" y="2636912"/>
            <a:chExt cx="1800000" cy="1872208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4067944" y="2636912"/>
              <a:ext cx="1800000" cy="187220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/>
              </a:solidFill>
              <a:prstDash val="sysDot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153834" y="2718311"/>
              <a:ext cx="1612800" cy="1675458"/>
            </a:xfrm>
            <a:prstGeom prst="rect">
              <a:avLst/>
            </a:prstGeom>
            <a:noFill/>
            <a:ln>
              <a:noFill/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50" b="1" dirty="0" smtClean="0">
                  <a:solidFill>
                    <a:schemeClr val="tx2">
                      <a:lumMod val="50000"/>
                    </a:schemeClr>
                  </a:solidFill>
                </a:rPr>
                <a:t>Программа инновационного развития </a:t>
              </a:r>
            </a:p>
            <a:p>
              <a:pPr algn="ctr"/>
              <a:r>
                <a:rPr lang="ru-RU" sz="1050" b="1" dirty="0" smtClean="0">
                  <a:solidFill>
                    <a:schemeClr val="tx2">
                      <a:lumMod val="50000"/>
                    </a:schemeClr>
                  </a:solidFill>
                </a:rPr>
                <a:t>ОАО «Российские железные дороги на период до 2020 года </a:t>
              </a:r>
            </a:p>
            <a:p>
              <a:pPr algn="ctr"/>
              <a:endParaRPr lang="ru-RU" sz="1050" b="1" dirty="0" smtClean="0">
                <a:solidFill>
                  <a:schemeClr val="tx2">
                    <a:lumMod val="50000"/>
                  </a:schemeClr>
                </a:solidFill>
              </a:endParaRPr>
            </a:p>
            <a:p>
              <a:pPr algn="ctr"/>
              <a:r>
                <a:rPr lang="ru-RU" sz="1050" b="1" dirty="0" smtClean="0">
                  <a:solidFill>
                    <a:srgbClr val="C00000"/>
                  </a:solidFill>
                </a:rPr>
                <a:t>Разработка в </a:t>
              </a:r>
            </a:p>
            <a:p>
              <a:pPr algn="ctr"/>
              <a:r>
                <a:rPr lang="ru-RU" sz="1050" b="1" dirty="0" smtClean="0">
                  <a:solidFill>
                    <a:srgbClr val="C00000"/>
                  </a:solidFill>
                </a:rPr>
                <a:t>2015 году</a:t>
              </a:r>
              <a:endParaRPr lang="ru-RU" sz="105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45" name="Равнобедренный треугольник 44"/>
          <p:cNvSpPr/>
          <p:nvPr/>
        </p:nvSpPr>
        <p:spPr>
          <a:xfrm rot="5400000">
            <a:off x="2123728" y="3789040"/>
            <a:ext cx="1728192" cy="288032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012160" y="1828884"/>
            <a:ext cx="3024000" cy="68955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150" kern="800" dirty="0">
                <a:solidFill>
                  <a:srgbClr val="002060"/>
                </a:solidFill>
              </a:rPr>
              <a:t>Разработка </a:t>
            </a:r>
            <a:r>
              <a:rPr lang="ru-RU" sz="1150" kern="800" dirty="0" smtClean="0">
                <a:solidFill>
                  <a:srgbClr val="002060"/>
                </a:solidFill>
              </a:rPr>
              <a:t>Программы инновационного развития на следующий среднесрочный период </a:t>
            </a:r>
            <a:endParaRPr lang="ru-RU" sz="1150" kern="800" dirty="0">
              <a:solidFill>
                <a:srgbClr val="002060"/>
              </a:solidFill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6012160" y="2636912"/>
            <a:ext cx="3024000" cy="49375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150" kern="800" dirty="0">
                <a:solidFill>
                  <a:srgbClr val="002060"/>
                </a:solidFill>
              </a:rPr>
              <a:t>Достижение целевых </a:t>
            </a:r>
            <a:r>
              <a:rPr lang="ru-RU" sz="1150" kern="800" dirty="0" smtClean="0">
                <a:solidFill>
                  <a:srgbClr val="002060"/>
                </a:solidFill>
              </a:rPr>
              <a:t>показателей инновационного развития </a:t>
            </a:r>
            <a:endParaRPr lang="ru-RU" sz="1150" kern="800" dirty="0">
              <a:solidFill>
                <a:srgbClr val="002060"/>
              </a:solidFill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6012160" y="3243506"/>
            <a:ext cx="3024000" cy="68955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150" kern="800" dirty="0" smtClean="0">
                <a:solidFill>
                  <a:srgbClr val="002060"/>
                </a:solidFill>
              </a:rPr>
              <a:t>Доведение уровня технического развития ОАО «РЖД» до лучших мировых показателей </a:t>
            </a:r>
            <a:endParaRPr lang="ru-RU" sz="1150" kern="800" dirty="0">
              <a:solidFill>
                <a:srgbClr val="002060"/>
              </a:solidFill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6012496" y="4087376"/>
            <a:ext cx="3024000" cy="49375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150" kern="800" dirty="0">
                <a:solidFill>
                  <a:srgbClr val="002060"/>
                </a:solidFill>
              </a:rPr>
              <a:t>Обеспечение </a:t>
            </a:r>
            <a:r>
              <a:rPr lang="ru-RU" sz="1150" kern="800" dirty="0" smtClean="0">
                <a:solidFill>
                  <a:srgbClr val="002060"/>
                </a:solidFill>
              </a:rPr>
              <a:t>технологического лидерства холдинга «РЖД» </a:t>
            </a:r>
            <a:endParaRPr lang="ru-RU" sz="1150" kern="800" dirty="0">
              <a:solidFill>
                <a:srgbClr val="002060"/>
              </a:solidFill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6012496" y="4725144"/>
            <a:ext cx="3024000" cy="88534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150" kern="800" dirty="0" smtClean="0">
                <a:solidFill>
                  <a:srgbClr val="002060"/>
                </a:solidFill>
              </a:rPr>
              <a:t>Обеспечение качества предоставляемых услуг и эффективности производственной деятельности </a:t>
            </a:r>
            <a:endParaRPr lang="ru-RU" sz="1150" kern="800" dirty="0">
              <a:solidFill>
                <a:srgbClr val="002060"/>
              </a:solidFill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6012160" y="5743560"/>
            <a:ext cx="3024000" cy="49375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150" kern="800" dirty="0">
                <a:solidFill>
                  <a:srgbClr val="002060"/>
                </a:solidFill>
              </a:rPr>
              <a:t>Повышение уровня безопасности производственных процессов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6012160" y="1036796"/>
            <a:ext cx="3024336" cy="68955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150" kern="800" dirty="0">
                <a:solidFill>
                  <a:srgbClr val="002060"/>
                </a:solidFill>
              </a:rPr>
              <a:t>Реализация Стратегии и Программы инновационного развития ОАО «РЖД» на период до 2015 г.</a:t>
            </a:r>
          </a:p>
        </p:txBody>
      </p:sp>
      <p:grpSp>
        <p:nvGrpSpPr>
          <p:cNvPr id="8" name="Группа 41"/>
          <p:cNvGrpSpPr/>
          <p:nvPr/>
        </p:nvGrpSpPr>
        <p:grpSpPr>
          <a:xfrm>
            <a:off x="251520" y="5445224"/>
            <a:ext cx="2700000" cy="720080"/>
            <a:chOff x="251520" y="5445224"/>
            <a:chExt cx="2700000" cy="720080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251520" y="5445224"/>
              <a:ext cx="2700000" cy="72008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1520" y="5544000"/>
              <a:ext cx="270000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dirty="0" smtClean="0">
                  <a:solidFill>
                    <a:schemeClr val="tx2">
                      <a:lumMod val="50000"/>
                    </a:schemeClr>
                  </a:solidFill>
                </a:rPr>
                <a:t>Энергетическая стратегия холдинга «РЖД» на период  до 2030 года и на перспективу до 2030 года</a:t>
              </a:r>
              <a:endParaRPr lang="ru-RU" sz="9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9" name="Группа 53"/>
          <p:cNvGrpSpPr/>
          <p:nvPr/>
        </p:nvGrpSpPr>
        <p:grpSpPr>
          <a:xfrm>
            <a:off x="3096000" y="5445224"/>
            <a:ext cx="2700137" cy="720080"/>
            <a:chOff x="3096000" y="5445224"/>
            <a:chExt cx="2700137" cy="720080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3096137" y="5445224"/>
              <a:ext cx="2700000" cy="72008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096000" y="5544000"/>
              <a:ext cx="270000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dirty="0" smtClean="0">
                  <a:solidFill>
                    <a:schemeClr val="tx2">
                      <a:lumMod val="50000"/>
                    </a:schemeClr>
                  </a:solidFill>
                </a:rPr>
                <a:t>Экологическая стратегия ОАО «РЖД» на период до 2015 года и на перспективу до 2030 года</a:t>
              </a:r>
              <a:endParaRPr lang="ru-RU" sz="9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4"/>
          <p:cNvSpPr>
            <a:spLocks noChangeArrowheads="1"/>
          </p:cNvSpPr>
          <p:nvPr/>
        </p:nvSpPr>
        <p:spPr bwMode="auto">
          <a:xfrm>
            <a:off x="0" y="404664"/>
            <a:ext cx="9144000" cy="656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7A997A"/>
            </a:prstShdw>
          </a:effectLst>
        </p:spPr>
        <p:txBody>
          <a:bodyPr>
            <a:spAutoFit/>
          </a:bodyPr>
          <a:lstStyle/>
          <a:p>
            <a:pPr algn="ctr">
              <a:lnSpc>
                <a:spcPts val="2200"/>
              </a:lnSpc>
              <a:buClr>
                <a:srgbClr val="A50021"/>
              </a:buClr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2013" algn="l"/>
                <a:tab pos="2559050" algn="l"/>
                <a:tab pos="2986088" algn="l"/>
                <a:tab pos="3413125" algn="l"/>
                <a:tab pos="3838575" algn="l"/>
                <a:tab pos="4265613" algn="l"/>
                <a:tab pos="4692650" algn="l"/>
                <a:tab pos="5119688" algn="l"/>
                <a:tab pos="5546725" algn="l"/>
                <a:tab pos="5973763" algn="l"/>
                <a:tab pos="6400800" algn="l"/>
                <a:tab pos="6827838" algn="l"/>
                <a:tab pos="7253288" algn="l"/>
                <a:tab pos="7680325" algn="l"/>
                <a:tab pos="8107363" algn="l"/>
                <a:tab pos="8534400" algn="l"/>
              </a:tabLst>
            </a:pPr>
            <a:r>
              <a:rPr lang="ru-RU" b="1" dirty="0" smtClean="0">
                <a:solidFill>
                  <a:srgbClr val="336699"/>
                </a:solidFill>
                <a:latin typeface="Tahoma" pitchFamily="34" charset="0"/>
                <a:cs typeface="Tahoma" pitchFamily="34" charset="0"/>
              </a:rPr>
              <a:t>СТРАТЕГИЯ ИННОВАЦИОННОГО РАЗВИТИЯ ОАО «РЖД» </a:t>
            </a:r>
          </a:p>
          <a:p>
            <a:pPr algn="ctr">
              <a:lnSpc>
                <a:spcPts val="2200"/>
              </a:lnSpc>
              <a:buClr>
                <a:srgbClr val="A50021"/>
              </a:buClr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2013" algn="l"/>
                <a:tab pos="2559050" algn="l"/>
                <a:tab pos="2986088" algn="l"/>
                <a:tab pos="3413125" algn="l"/>
                <a:tab pos="3838575" algn="l"/>
                <a:tab pos="4265613" algn="l"/>
                <a:tab pos="4692650" algn="l"/>
                <a:tab pos="5119688" algn="l"/>
                <a:tab pos="5546725" algn="l"/>
                <a:tab pos="5973763" algn="l"/>
                <a:tab pos="6400800" algn="l"/>
                <a:tab pos="6827838" algn="l"/>
                <a:tab pos="7253288" algn="l"/>
                <a:tab pos="7680325" algn="l"/>
                <a:tab pos="8107363" algn="l"/>
                <a:tab pos="8534400" algn="l"/>
              </a:tabLst>
            </a:pPr>
            <a:r>
              <a:rPr lang="ru-RU" b="1" dirty="0" smtClean="0">
                <a:solidFill>
                  <a:srgbClr val="336699"/>
                </a:solidFill>
                <a:latin typeface="Tahoma" pitchFamily="34" charset="0"/>
                <a:cs typeface="Tahoma" pitchFamily="34" charset="0"/>
              </a:rPr>
              <a:t>на период до 2015 года («Белая книга ОАО «РЖД»)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14414" y="1333358"/>
            <a:ext cx="6715172" cy="1237218"/>
          </a:xfrm>
          <a:prstGeom prst="round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pPr indent="182563">
              <a:lnSpc>
                <a:spcPts val="2000"/>
              </a:lnSpc>
              <a:buClr>
                <a:srgbClr val="860000"/>
              </a:buClr>
              <a:buSzPct val="120000"/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002060"/>
                </a:solidFill>
              </a:rPr>
              <a:t>Нормативная база</a:t>
            </a:r>
          </a:p>
          <a:p>
            <a:pPr indent="182563">
              <a:lnSpc>
                <a:spcPts val="2000"/>
              </a:lnSpc>
              <a:buClr>
                <a:srgbClr val="860000"/>
              </a:buClr>
              <a:buSzPct val="120000"/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002060"/>
                </a:solidFill>
              </a:rPr>
              <a:t>Система управления инновационной деятельностью</a:t>
            </a:r>
          </a:p>
          <a:p>
            <a:pPr indent="182563">
              <a:lnSpc>
                <a:spcPts val="2000"/>
              </a:lnSpc>
              <a:buClr>
                <a:srgbClr val="860000"/>
              </a:buClr>
              <a:buSzPct val="120000"/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002060"/>
                </a:solidFill>
              </a:rPr>
              <a:t>Основные мероприятия реализации программы</a:t>
            </a:r>
          </a:p>
          <a:p>
            <a:pPr indent="182563">
              <a:lnSpc>
                <a:spcPts val="2000"/>
              </a:lnSpc>
              <a:buClr>
                <a:srgbClr val="860000"/>
              </a:buClr>
              <a:buSzPct val="120000"/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002060"/>
                </a:solidFill>
              </a:rPr>
              <a:t>Ресурсное обеспечение 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0" y="1127797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7A997A"/>
            </a:prst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860000"/>
                </a:solidFill>
                <a:latin typeface="Tahoma" pitchFamily="34" charset="0"/>
              </a:rPr>
              <a:t>ПРОГРАММА ИННОВАЦИОННОГО РАЗВИТИЯ  ОАО «РЖД» на период до 2015 года</a:t>
            </a:r>
            <a:endParaRPr lang="ru-RU" sz="1200" b="1" dirty="0">
              <a:solidFill>
                <a:srgbClr val="860000"/>
              </a:solidFill>
              <a:latin typeface="Tahoma" pitchFamily="34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32" y="2476366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7A997A"/>
            </a:prstShdw>
          </a:effectLst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200" b="1" dirty="0" smtClean="0">
                <a:solidFill>
                  <a:srgbClr val="860000"/>
                </a:solidFill>
                <a:latin typeface="Tahoma" pitchFamily="34" charset="0"/>
              </a:rPr>
              <a:t>Стратегические направления инновационного развития</a:t>
            </a:r>
            <a:endParaRPr lang="ru-RU" sz="1200" b="1" dirty="0">
              <a:solidFill>
                <a:srgbClr val="860000"/>
              </a:solidFill>
              <a:latin typeface="Tahoma" pitchFamily="34" charset="0"/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214282" y="2904994"/>
            <a:ext cx="4000528" cy="485977"/>
          </a:xfrm>
          <a:prstGeom prst="roundRect">
            <a:avLst/>
          </a:prstGeom>
          <a:solidFill>
            <a:srgbClr val="E7EDF5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44000" tIns="54000" rIns="0" bIns="0">
            <a:spAutoFit/>
          </a:bodyPr>
          <a:lstStyle/>
          <a:p>
            <a:pPr>
              <a:lnSpc>
                <a:spcPts val="1500"/>
              </a:lnSpc>
            </a:pPr>
            <a:r>
              <a:rPr lang="ru-RU" sz="1200" dirty="0" smtClean="0">
                <a:solidFill>
                  <a:srgbClr val="002060"/>
                </a:solidFill>
              </a:rPr>
              <a:t>Система управления перевозочным процессом и транспортная логистика</a:t>
            </a: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214282" y="3606127"/>
            <a:ext cx="4000528" cy="373699"/>
          </a:xfrm>
          <a:prstGeom prst="roundRect">
            <a:avLst/>
          </a:prstGeom>
          <a:solidFill>
            <a:srgbClr val="E7EDF5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44000" tIns="72000" rIns="0" bIns="72000">
            <a:spAutoFit/>
          </a:bodyPr>
          <a:lstStyle/>
          <a:p>
            <a:pPr>
              <a:lnSpc>
                <a:spcPts val="1500"/>
              </a:lnSpc>
            </a:pPr>
            <a:r>
              <a:rPr lang="ru-RU" sz="1200" dirty="0" smtClean="0">
                <a:solidFill>
                  <a:srgbClr val="002060"/>
                </a:solidFill>
              </a:rPr>
              <a:t>Инфраструктура</a:t>
            </a: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214282" y="4199308"/>
            <a:ext cx="4000528" cy="373699"/>
          </a:xfrm>
          <a:prstGeom prst="roundRect">
            <a:avLst/>
          </a:prstGeom>
          <a:solidFill>
            <a:srgbClr val="E7EDF5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44000" tIns="72000" rIns="0" bIns="72000">
            <a:spAutoFit/>
          </a:bodyPr>
          <a:lstStyle/>
          <a:p>
            <a:pPr>
              <a:lnSpc>
                <a:spcPts val="1500"/>
              </a:lnSpc>
            </a:pPr>
            <a:r>
              <a:rPr lang="ru-RU" sz="1200" dirty="0" smtClean="0">
                <a:solidFill>
                  <a:srgbClr val="002060"/>
                </a:solidFill>
              </a:rPr>
              <a:t>Подвижной состав</a:t>
            </a: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214282" y="4779125"/>
            <a:ext cx="4000528" cy="485977"/>
          </a:xfrm>
          <a:prstGeom prst="roundRect">
            <a:avLst/>
          </a:prstGeom>
          <a:solidFill>
            <a:srgbClr val="E7EDF5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44000" tIns="54000" rIns="0" bIns="0">
            <a:spAutoFit/>
          </a:bodyPr>
          <a:lstStyle/>
          <a:p>
            <a:pPr>
              <a:lnSpc>
                <a:spcPts val="1500"/>
              </a:lnSpc>
            </a:pPr>
            <a:r>
              <a:rPr lang="ru-RU" sz="1200" dirty="0" smtClean="0">
                <a:solidFill>
                  <a:srgbClr val="002060"/>
                </a:solidFill>
              </a:rPr>
              <a:t>Система управления и обеспечения безопасности движения поездов</a:t>
            </a: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214282" y="5480141"/>
            <a:ext cx="4000528" cy="485977"/>
          </a:xfrm>
          <a:prstGeom prst="roundRect">
            <a:avLst/>
          </a:prstGeom>
          <a:solidFill>
            <a:srgbClr val="E7EDF5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44000" tIns="54000" rIns="0" bIns="0">
            <a:spAutoFit/>
          </a:bodyPr>
          <a:lstStyle/>
          <a:p>
            <a:pPr>
              <a:lnSpc>
                <a:spcPts val="1500"/>
              </a:lnSpc>
            </a:pPr>
            <a:r>
              <a:rPr lang="ru-RU" sz="1200" dirty="0" smtClean="0">
                <a:solidFill>
                  <a:srgbClr val="002060"/>
                </a:solidFill>
              </a:rPr>
              <a:t>Повышение надежности работы и увеличение эксплуатационного ресурса технических  средств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14282" y="6169582"/>
            <a:ext cx="4000528" cy="373699"/>
          </a:xfrm>
          <a:prstGeom prst="roundRect">
            <a:avLst/>
          </a:prstGeom>
          <a:solidFill>
            <a:srgbClr val="E7EDF5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44000" tIns="72000" rIns="0" bIns="72000">
            <a:spAutoFit/>
          </a:bodyPr>
          <a:lstStyle/>
          <a:p>
            <a:pPr>
              <a:lnSpc>
                <a:spcPts val="1500"/>
              </a:lnSpc>
            </a:pPr>
            <a:r>
              <a:rPr lang="ru-RU" sz="1200" dirty="0" smtClean="0">
                <a:solidFill>
                  <a:srgbClr val="002060"/>
                </a:solidFill>
              </a:rPr>
              <a:t>Высокоскоростное движение и инфраструктура</a:t>
            </a: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4929190" y="2904994"/>
            <a:ext cx="4000528" cy="373699"/>
          </a:xfrm>
          <a:prstGeom prst="roundRect">
            <a:avLst/>
          </a:prstGeom>
          <a:solidFill>
            <a:srgbClr val="E7EDF5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44000" tIns="72000" rIns="0" bIns="72000">
            <a:spAutoFit/>
          </a:bodyPr>
          <a:lstStyle/>
          <a:p>
            <a:pPr>
              <a:lnSpc>
                <a:spcPts val="1500"/>
              </a:lnSpc>
            </a:pPr>
            <a:r>
              <a:rPr lang="ru-RU" sz="1200" dirty="0" smtClean="0">
                <a:solidFill>
                  <a:srgbClr val="002060"/>
                </a:solidFill>
              </a:rPr>
              <a:t>Корпоративная система управления качеством</a:t>
            </a: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4929190" y="3488190"/>
            <a:ext cx="4000528" cy="485977"/>
          </a:xfrm>
          <a:prstGeom prst="roundRect">
            <a:avLst/>
          </a:prstGeom>
          <a:solidFill>
            <a:srgbClr val="E7EDF5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44000" tIns="54000" rIns="0" bIns="0">
            <a:spAutoFit/>
          </a:bodyPr>
          <a:lstStyle/>
          <a:p>
            <a:pPr>
              <a:lnSpc>
                <a:spcPts val="1500"/>
              </a:lnSpc>
            </a:pPr>
            <a:r>
              <a:rPr lang="ru-RU" sz="1200" dirty="0" smtClean="0">
                <a:solidFill>
                  <a:srgbClr val="002060"/>
                </a:solidFill>
              </a:rPr>
              <a:t>Повышение экономической эффективности основной деятельности</a:t>
            </a: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4929190" y="4194851"/>
            <a:ext cx="4000528" cy="485977"/>
          </a:xfrm>
          <a:prstGeom prst="roundRect">
            <a:avLst/>
          </a:prstGeom>
          <a:solidFill>
            <a:srgbClr val="E7EDF5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44000" tIns="54000" rIns="0" bIns="0">
            <a:spAutoFit/>
          </a:bodyPr>
          <a:lstStyle/>
          <a:p>
            <a:pPr>
              <a:lnSpc>
                <a:spcPts val="1500"/>
              </a:lnSpc>
            </a:pPr>
            <a:r>
              <a:rPr lang="ru-RU" sz="1200" dirty="0" smtClean="0">
                <a:solidFill>
                  <a:srgbClr val="002060"/>
                </a:solidFill>
              </a:rPr>
              <a:t>Повышение энергетической эффективности основной деятельности</a:t>
            </a: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4929190" y="4893566"/>
            <a:ext cx="4000528" cy="373699"/>
          </a:xfrm>
          <a:prstGeom prst="roundRect">
            <a:avLst/>
          </a:prstGeom>
          <a:solidFill>
            <a:srgbClr val="E7EDF5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44000" tIns="72000" rIns="0" bIns="72000">
            <a:spAutoFit/>
          </a:bodyPr>
          <a:lstStyle/>
          <a:p>
            <a:pPr>
              <a:lnSpc>
                <a:spcPts val="1500"/>
              </a:lnSpc>
            </a:pPr>
            <a:r>
              <a:rPr lang="ru-RU" sz="1200" dirty="0" smtClean="0">
                <a:solidFill>
                  <a:srgbClr val="002060"/>
                </a:solidFill>
              </a:rPr>
              <a:t>Охрана окружающей среды</a:t>
            </a: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4929190" y="5469043"/>
            <a:ext cx="4000528" cy="373699"/>
          </a:xfrm>
          <a:prstGeom prst="roundRect">
            <a:avLst/>
          </a:prstGeom>
          <a:solidFill>
            <a:srgbClr val="E7EDF5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44000" tIns="72000" rIns="0" bIns="72000">
            <a:spAutoFit/>
          </a:bodyPr>
          <a:lstStyle/>
          <a:p>
            <a:pPr>
              <a:lnSpc>
                <a:spcPts val="1500"/>
              </a:lnSpc>
            </a:pPr>
            <a:r>
              <a:rPr lang="ru-RU" sz="1200" dirty="0" smtClean="0">
                <a:solidFill>
                  <a:srgbClr val="002060"/>
                </a:solidFill>
              </a:rPr>
              <a:t>Система технического регулирования</a:t>
            </a:r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4929190" y="6053200"/>
            <a:ext cx="4000528" cy="485977"/>
          </a:xfrm>
          <a:prstGeom prst="roundRect">
            <a:avLst/>
          </a:prstGeom>
          <a:solidFill>
            <a:srgbClr val="E7EDF5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44000" tIns="54000" rIns="0" bIns="0">
            <a:spAutoFit/>
          </a:bodyPr>
          <a:lstStyle/>
          <a:p>
            <a:pPr>
              <a:lnSpc>
                <a:spcPts val="1500"/>
              </a:lnSpc>
            </a:pPr>
            <a:r>
              <a:rPr lang="ru-RU" sz="1200" dirty="0" smtClean="0">
                <a:solidFill>
                  <a:srgbClr val="002060"/>
                </a:solidFill>
              </a:rPr>
              <a:t>Внедрение инновационных спутниковых и </a:t>
            </a:r>
            <a:r>
              <a:rPr lang="ru-RU" sz="1200" dirty="0" err="1" smtClean="0">
                <a:solidFill>
                  <a:srgbClr val="002060"/>
                </a:solidFill>
              </a:rPr>
              <a:t>геоинформационных</a:t>
            </a:r>
            <a:r>
              <a:rPr lang="ru-RU" sz="1200" dirty="0" smtClean="0">
                <a:solidFill>
                  <a:srgbClr val="002060"/>
                </a:solidFill>
              </a:rPr>
              <a:t> технологий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42844" y="2762118"/>
            <a:ext cx="357190" cy="214314"/>
          </a:xfrm>
          <a:prstGeom prst="round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91" tIns="36000" rIns="8890" bIns="36000" numCol="1" spcCol="1270" anchor="ctr" anchorCtr="0">
            <a:noAutofit/>
          </a:bodyPr>
          <a:lstStyle/>
          <a:p>
            <a:pPr lvl="0" algn="ctr" defTabSz="622300" rtl="0">
              <a:lnSpc>
                <a:spcPts val="15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/>
              <a:t>1</a:t>
            </a:r>
            <a:endParaRPr lang="ru-RU" sz="1400" b="1" kern="1200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42844" y="3476498"/>
            <a:ext cx="357190" cy="214314"/>
          </a:xfrm>
          <a:prstGeom prst="round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91" tIns="36000" rIns="8890" bIns="36000" numCol="1" spcCol="1270" anchor="ctr" anchorCtr="0">
            <a:noAutofit/>
          </a:bodyPr>
          <a:lstStyle/>
          <a:p>
            <a:pPr lvl="0" algn="ctr" defTabSz="622300" rtl="0">
              <a:lnSpc>
                <a:spcPts val="15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/>
              <a:t>2</a:t>
            </a:r>
            <a:endParaRPr lang="ru-RU" sz="1400" b="1" kern="1200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42844" y="4056432"/>
            <a:ext cx="357190" cy="214314"/>
          </a:xfrm>
          <a:prstGeom prst="round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91" tIns="36000" rIns="8890" bIns="36000" numCol="1" spcCol="1270" anchor="ctr" anchorCtr="0">
            <a:noAutofit/>
          </a:bodyPr>
          <a:lstStyle/>
          <a:p>
            <a:pPr lvl="0" algn="ctr" defTabSz="622300" rtl="0">
              <a:lnSpc>
                <a:spcPts val="15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/>
              <a:t>3</a:t>
            </a:r>
            <a:endParaRPr lang="ru-RU" sz="1400" b="1" kern="1200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42844" y="4641183"/>
            <a:ext cx="357190" cy="214314"/>
          </a:xfrm>
          <a:prstGeom prst="round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91" tIns="36000" rIns="8890" bIns="36000" numCol="1" spcCol="1270" anchor="ctr" anchorCtr="0">
            <a:noAutofit/>
          </a:bodyPr>
          <a:lstStyle/>
          <a:p>
            <a:pPr lvl="0" algn="ctr" defTabSz="622300" rtl="0">
              <a:lnSpc>
                <a:spcPts val="15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/>
              <a:t>4</a:t>
            </a:r>
            <a:endParaRPr lang="ru-RU" sz="1400" b="1" kern="1200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42844" y="5333886"/>
            <a:ext cx="357190" cy="214314"/>
          </a:xfrm>
          <a:prstGeom prst="round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91" tIns="36000" rIns="8890" bIns="36000" numCol="1" spcCol="1270" anchor="ctr" anchorCtr="0">
            <a:noAutofit/>
          </a:bodyPr>
          <a:lstStyle/>
          <a:p>
            <a:pPr lvl="0" algn="ctr" defTabSz="622300" rtl="0">
              <a:lnSpc>
                <a:spcPts val="15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/>
              <a:t>5</a:t>
            </a:r>
            <a:endParaRPr lang="ru-RU" sz="1400" b="1" kern="1200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42844" y="6048266"/>
            <a:ext cx="357190" cy="214314"/>
          </a:xfrm>
          <a:prstGeom prst="round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91" tIns="36000" rIns="8890" bIns="36000" numCol="1" spcCol="1270" anchor="ctr" anchorCtr="0">
            <a:noAutofit/>
          </a:bodyPr>
          <a:lstStyle/>
          <a:p>
            <a:pPr lvl="0" algn="ctr" defTabSz="622300" rtl="0">
              <a:lnSpc>
                <a:spcPts val="15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/>
              <a:t>6</a:t>
            </a:r>
            <a:endParaRPr lang="ru-RU" sz="1400" b="1" kern="1200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786314" y="2762118"/>
            <a:ext cx="357190" cy="214314"/>
          </a:xfrm>
          <a:prstGeom prst="round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91" tIns="36000" rIns="8890" bIns="36000" numCol="1" spcCol="1270" anchor="ctr" anchorCtr="0">
            <a:noAutofit/>
          </a:bodyPr>
          <a:lstStyle/>
          <a:p>
            <a:pPr lvl="0" algn="ctr" defTabSz="622300" rtl="0">
              <a:lnSpc>
                <a:spcPts val="15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/>
              <a:t>7</a:t>
            </a:r>
            <a:endParaRPr lang="ru-RU" sz="1400" b="1" kern="1200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857752" y="3350248"/>
            <a:ext cx="357190" cy="214314"/>
          </a:xfrm>
          <a:prstGeom prst="round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91" tIns="36000" rIns="8890" bIns="36000" numCol="1" spcCol="1270" anchor="ctr" anchorCtr="0">
            <a:noAutofit/>
          </a:bodyPr>
          <a:lstStyle/>
          <a:p>
            <a:pPr lvl="0" algn="ctr" defTabSz="622300" rtl="0">
              <a:lnSpc>
                <a:spcPts val="15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/>
              <a:t>8</a:t>
            </a:r>
            <a:endParaRPr lang="ru-RU" sz="1400" b="1" kern="1200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857752" y="4045217"/>
            <a:ext cx="357190" cy="214314"/>
          </a:xfrm>
          <a:prstGeom prst="round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91" tIns="36000" rIns="8890" bIns="36000" numCol="1" spcCol="1270" anchor="ctr" anchorCtr="0">
            <a:noAutofit/>
          </a:bodyPr>
          <a:lstStyle/>
          <a:p>
            <a:pPr lvl="0" algn="ctr" defTabSz="622300" rtl="0">
              <a:lnSpc>
                <a:spcPts val="15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/>
              <a:t>9</a:t>
            </a:r>
            <a:endParaRPr lang="ru-RU" sz="1400" b="1" kern="1200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857752" y="4750690"/>
            <a:ext cx="357190" cy="214314"/>
          </a:xfrm>
          <a:prstGeom prst="round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91" tIns="36000" rIns="8890" bIns="36000" numCol="1" spcCol="1270" anchor="ctr" anchorCtr="0">
            <a:noAutofit/>
          </a:bodyPr>
          <a:lstStyle/>
          <a:p>
            <a:pPr lvl="0" algn="ctr" defTabSz="622300" rtl="0">
              <a:lnSpc>
                <a:spcPts val="15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/>
              <a:t>10</a:t>
            </a:r>
            <a:endParaRPr lang="ru-RU" sz="1400" b="1" kern="1200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857752" y="5338820"/>
            <a:ext cx="357190" cy="214314"/>
          </a:xfrm>
          <a:prstGeom prst="round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91" tIns="36000" rIns="8890" bIns="36000" numCol="1" spcCol="1270" anchor="ctr" anchorCtr="0">
            <a:noAutofit/>
          </a:bodyPr>
          <a:lstStyle/>
          <a:p>
            <a:pPr lvl="0" algn="ctr" defTabSz="622300" rtl="0">
              <a:lnSpc>
                <a:spcPts val="15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/>
              <a:t>11</a:t>
            </a:r>
            <a:endParaRPr lang="ru-RU" sz="1400" b="1" kern="1200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857752" y="5910324"/>
            <a:ext cx="357190" cy="214314"/>
          </a:xfrm>
          <a:prstGeom prst="round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91" tIns="36000" rIns="8890" bIns="36000" numCol="1" spcCol="1270" anchor="ctr" anchorCtr="0">
            <a:noAutofit/>
          </a:bodyPr>
          <a:lstStyle/>
          <a:p>
            <a:pPr lvl="0" algn="ctr" defTabSz="622300" rtl="0">
              <a:lnSpc>
                <a:spcPts val="15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/>
              <a:t>12</a:t>
            </a:r>
            <a:endParaRPr lang="ru-RU" sz="1400" b="1" kern="1200" dirty="0"/>
          </a:p>
        </p:txBody>
      </p:sp>
      <p:sp>
        <p:nvSpPr>
          <p:cNvPr id="35" name="Прямоугольник 27"/>
          <p:cNvSpPr>
            <a:spLocks noChangeArrowheads="1"/>
          </p:cNvSpPr>
          <p:nvPr/>
        </p:nvSpPr>
        <p:spPr bwMode="auto">
          <a:xfrm>
            <a:off x="4152405" y="6577013"/>
            <a:ext cx="109998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 dirty="0"/>
              <a:t>©  ОАО «РЖД»</a:t>
            </a:r>
          </a:p>
        </p:txBody>
      </p:sp>
      <p:sp>
        <p:nvSpPr>
          <p:cNvPr id="36" name="Rectangle 6"/>
          <p:cNvSpPr txBox="1">
            <a:spLocks noChangeArrowheads="1"/>
          </p:cNvSpPr>
          <p:nvPr/>
        </p:nvSpPr>
        <p:spPr>
          <a:xfrm>
            <a:off x="179389" y="6525344"/>
            <a:ext cx="504180" cy="288032"/>
          </a:xfrm>
          <a:prstGeom prst="rect">
            <a:avLst/>
          </a:prstGeom>
          <a:noFill/>
          <a:ln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F163105-6529-4BAA-8117-11BAA64927D8}" type="slidenum">
              <a:rPr lang="ru-RU" sz="1200"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ru-RU" sz="1200" dirty="0"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Заголовок 1"/>
          <p:cNvSpPr txBox="1">
            <a:spLocks/>
          </p:cNvSpPr>
          <p:nvPr/>
        </p:nvSpPr>
        <p:spPr>
          <a:xfrm>
            <a:off x="1000100" y="278880"/>
            <a:ext cx="8001024" cy="864096"/>
          </a:xfrm>
          <a:prstGeom prst="rect">
            <a:avLst/>
          </a:prstGeom>
        </p:spPr>
        <p:txBody>
          <a:bodyPr lIns="77889" tIns="38945" rIns="77889" bIns="38945">
            <a:noAutofit/>
          </a:bodyPr>
          <a:lstStyle/>
          <a:p>
            <a:pPr algn="ctr" defTabSz="778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336699"/>
                </a:solidFill>
                <a:latin typeface="Tahoma" pitchFamily="34" charset="0"/>
                <a:cs typeface="Tahoma" pitchFamily="34" charset="0"/>
              </a:rPr>
              <a:t>ИТОГИ ИННОВАЦИОННОГО РАЗВИТИЯ ОАО «РЖД» В 2014 г.</a:t>
            </a:r>
          </a:p>
        </p:txBody>
      </p:sp>
      <p:sp>
        <p:nvSpPr>
          <p:cNvPr id="77" name="Text Box 2"/>
          <p:cNvSpPr txBox="1">
            <a:spLocks noChangeArrowheads="1"/>
          </p:cNvSpPr>
          <p:nvPr/>
        </p:nvSpPr>
        <p:spPr bwMode="auto">
          <a:xfrm>
            <a:off x="1571604" y="2993588"/>
            <a:ext cx="5952724" cy="76200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410" tIns="45703" rIns="91410" bIns="45703" anchor="ctr"/>
          <a:lstStyle/>
          <a:p>
            <a:pPr marL="177800" indent="-177800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>
                <a:solidFill>
                  <a:srgbClr val="336699"/>
                </a:solidFill>
                <a:latin typeface="Tahoma" pitchFamily="34" charset="0"/>
              </a:rPr>
              <a:t>3. Увеличение доли закупок инновационной и</a:t>
            </a:r>
            <a:r>
              <a:rPr lang="en-US" sz="1100" b="1" dirty="0">
                <a:solidFill>
                  <a:srgbClr val="336699"/>
                </a:solidFill>
                <a:latin typeface="Tahoma" pitchFamily="34" charset="0"/>
              </a:rPr>
              <a:t> </a:t>
            </a:r>
            <a:r>
              <a:rPr lang="ru-RU" sz="1100" b="1" dirty="0">
                <a:solidFill>
                  <a:srgbClr val="336699"/>
                </a:solidFill>
                <a:latin typeface="Tahoma" pitchFamily="34" charset="0"/>
              </a:rPr>
              <a:t>высокотехнологической продукции в объеме закупок,  с 5 до 8,8% </a:t>
            </a:r>
            <a:br>
              <a:rPr lang="ru-RU" sz="1100" b="1" dirty="0">
                <a:solidFill>
                  <a:srgbClr val="336699"/>
                </a:solidFill>
                <a:latin typeface="Tahoma" pitchFamily="34" charset="0"/>
              </a:rPr>
            </a:br>
            <a:r>
              <a:rPr lang="ru-RU" sz="1000" dirty="0">
                <a:solidFill>
                  <a:srgbClr val="336699"/>
                </a:solidFill>
                <a:latin typeface="Tahoma" pitchFamily="34" charset="0"/>
              </a:rPr>
              <a:t> (Перечень поручений председателя Правительства Российской Федерации</a:t>
            </a:r>
            <a:r>
              <a:rPr lang="en-US" sz="1000" dirty="0">
                <a:solidFill>
                  <a:srgbClr val="336699"/>
                </a:solidFill>
                <a:latin typeface="Tahoma" pitchFamily="34" charset="0"/>
              </a:rPr>
              <a:t/>
            </a:r>
            <a:br>
              <a:rPr lang="en-US" sz="1000" dirty="0">
                <a:solidFill>
                  <a:srgbClr val="336699"/>
                </a:solidFill>
                <a:latin typeface="Tahoma" pitchFamily="34" charset="0"/>
              </a:rPr>
            </a:br>
            <a:r>
              <a:rPr lang="ru-RU" sz="1000" dirty="0">
                <a:solidFill>
                  <a:srgbClr val="336699"/>
                </a:solidFill>
                <a:latin typeface="Tahoma" pitchFamily="34" charset="0"/>
              </a:rPr>
              <a:t> Д.А. Медведева от 9 августа 2014 г. № ДМ-П36-6057, п.13). </a:t>
            </a:r>
          </a:p>
        </p:txBody>
      </p:sp>
      <p:sp>
        <p:nvSpPr>
          <p:cNvPr id="78" name="Text Box 2"/>
          <p:cNvSpPr txBox="1">
            <a:spLocks noChangeArrowheads="1"/>
          </p:cNvSpPr>
          <p:nvPr/>
        </p:nvSpPr>
        <p:spPr bwMode="auto">
          <a:xfrm>
            <a:off x="1571604" y="1932776"/>
            <a:ext cx="6429388" cy="76200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410" tIns="45703" rIns="91410" bIns="45703" anchor="ctr"/>
          <a:lstStyle/>
          <a:p>
            <a:pPr marL="177800" indent="-17780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088" algn="l"/>
                <a:tab pos="1828176" algn="l"/>
                <a:tab pos="2742264" algn="l"/>
                <a:tab pos="3656352" algn="l"/>
                <a:tab pos="4570440" algn="l"/>
                <a:tab pos="5484528" algn="l"/>
                <a:tab pos="6398616" algn="l"/>
                <a:tab pos="7312704" algn="l"/>
                <a:tab pos="8226792" algn="l"/>
                <a:tab pos="9140880" algn="l"/>
                <a:tab pos="10054968" algn="l"/>
              </a:tabLst>
            </a:pPr>
            <a:r>
              <a:rPr lang="ru-RU" sz="1100" b="1" dirty="0">
                <a:solidFill>
                  <a:srgbClr val="336699"/>
                </a:solidFill>
                <a:latin typeface="Tahoma" pitchFamily="34" charset="0"/>
              </a:rPr>
              <a:t>2. Увеличение </a:t>
            </a:r>
            <a:r>
              <a:rPr lang="ru-RU" sz="1100" b="1" dirty="0" err="1">
                <a:solidFill>
                  <a:srgbClr val="336699"/>
                </a:solidFill>
                <a:latin typeface="Tahoma" pitchFamily="34" charset="0"/>
              </a:rPr>
              <a:t>энергоэффективности</a:t>
            </a:r>
            <a:r>
              <a:rPr lang="ru-RU" sz="1100" b="1" dirty="0">
                <a:solidFill>
                  <a:srgbClr val="336699"/>
                </a:solidFill>
                <a:latin typeface="Tahoma" pitchFamily="34" charset="0"/>
              </a:rPr>
              <a:t>  основной деятельности,</a:t>
            </a:r>
            <a:br>
              <a:rPr lang="ru-RU" sz="1100" b="1" dirty="0">
                <a:solidFill>
                  <a:srgbClr val="336699"/>
                </a:solidFill>
                <a:latin typeface="Tahoma" pitchFamily="34" charset="0"/>
              </a:rPr>
            </a:br>
            <a:r>
              <a:rPr lang="ru-RU" sz="1100" b="1" dirty="0">
                <a:solidFill>
                  <a:srgbClr val="336699"/>
                </a:solidFill>
                <a:latin typeface="Tahoma" pitchFamily="34" charset="0"/>
              </a:rPr>
              <a:t>с 130,5 до 132,8 </a:t>
            </a:r>
            <a:r>
              <a:rPr lang="ru-RU" sz="1100" b="1" dirty="0" err="1">
                <a:solidFill>
                  <a:srgbClr val="336699"/>
                </a:solidFill>
                <a:latin typeface="Tahoma" pitchFamily="34" charset="0"/>
              </a:rPr>
              <a:t>привед</a:t>
            </a:r>
            <a:r>
              <a:rPr lang="ru-RU" sz="1100" b="1" dirty="0">
                <a:solidFill>
                  <a:srgbClr val="336699"/>
                </a:solidFill>
                <a:latin typeface="Tahoma" pitchFamily="34" charset="0"/>
              </a:rPr>
              <a:t>. т·км нетто/кг </a:t>
            </a:r>
            <a:r>
              <a:rPr lang="ru-RU" sz="1100" b="1" dirty="0" err="1">
                <a:solidFill>
                  <a:srgbClr val="336699"/>
                </a:solidFill>
                <a:latin typeface="Tahoma" pitchFamily="34" charset="0"/>
              </a:rPr>
              <a:t>у.т</a:t>
            </a:r>
            <a:r>
              <a:rPr lang="ru-RU" sz="1100" b="1" dirty="0">
                <a:solidFill>
                  <a:srgbClr val="336699"/>
                </a:solidFill>
                <a:latin typeface="Tahoma" pitchFamily="34" charset="0"/>
              </a:rPr>
              <a:t>.</a:t>
            </a:r>
          </a:p>
        </p:txBody>
      </p:sp>
      <p:sp>
        <p:nvSpPr>
          <p:cNvPr id="79" name="Text Box 2"/>
          <p:cNvSpPr txBox="1">
            <a:spLocks noChangeArrowheads="1"/>
          </p:cNvSpPr>
          <p:nvPr/>
        </p:nvSpPr>
        <p:spPr bwMode="auto">
          <a:xfrm>
            <a:off x="1571604" y="870579"/>
            <a:ext cx="5880716" cy="76200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410" tIns="45703" rIns="91410" bIns="45703" anchor="ctr"/>
          <a:lstStyle/>
          <a:p>
            <a:pPr marL="180975" indent="-180975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088" algn="l"/>
                <a:tab pos="1828176" algn="l"/>
                <a:tab pos="2742264" algn="l"/>
                <a:tab pos="3656352" algn="l"/>
                <a:tab pos="4570440" algn="l"/>
                <a:tab pos="5484528" algn="l"/>
                <a:tab pos="6398616" algn="l"/>
                <a:tab pos="7312704" algn="l"/>
                <a:tab pos="8226792" algn="l"/>
                <a:tab pos="9140880" algn="l"/>
                <a:tab pos="10054968" algn="l"/>
              </a:tabLst>
            </a:pPr>
            <a:r>
              <a:rPr lang="en-US" sz="1100" b="1" dirty="0">
                <a:solidFill>
                  <a:srgbClr val="336699"/>
                </a:solidFill>
                <a:latin typeface="Tahoma" pitchFamily="34" charset="0"/>
              </a:rPr>
              <a:t>1</a:t>
            </a:r>
            <a:r>
              <a:rPr lang="ru-RU" sz="1100" b="1" dirty="0">
                <a:solidFill>
                  <a:srgbClr val="336699"/>
                </a:solidFill>
                <a:latin typeface="Tahoma" pitchFamily="34" charset="0"/>
              </a:rPr>
              <a:t>. Рост производительности труда работников, занятых на перевозочных видах деятельности, за счет оптимизации технологических процессов</a:t>
            </a:r>
          </a:p>
        </p:txBody>
      </p:sp>
      <p:sp>
        <p:nvSpPr>
          <p:cNvPr id="80" name="Text Box 2"/>
          <p:cNvSpPr txBox="1">
            <a:spLocks noChangeArrowheads="1"/>
          </p:cNvSpPr>
          <p:nvPr/>
        </p:nvSpPr>
        <p:spPr bwMode="auto">
          <a:xfrm>
            <a:off x="1571604" y="3942919"/>
            <a:ext cx="5880716" cy="11430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410" tIns="45703" rIns="91410" bIns="45703" anchor="ctr"/>
          <a:lstStyle/>
          <a:p>
            <a:pPr marL="180975" indent="-180975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088" algn="l"/>
                <a:tab pos="1828176" algn="l"/>
                <a:tab pos="2742264" algn="l"/>
                <a:tab pos="3656352" algn="l"/>
                <a:tab pos="4570440" algn="l"/>
                <a:tab pos="5484528" algn="l"/>
                <a:tab pos="6398616" algn="l"/>
                <a:tab pos="7312704" algn="l"/>
                <a:tab pos="8226792" algn="l"/>
                <a:tab pos="9140880" algn="l"/>
                <a:tab pos="10054968" algn="l"/>
              </a:tabLst>
            </a:pPr>
            <a:r>
              <a:rPr lang="ru-RU" sz="1100" b="1" dirty="0">
                <a:solidFill>
                  <a:srgbClr val="336699"/>
                </a:solidFill>
                <a:latin typeface="Tahoma" pitchFamily="34" charset="0"/>
              </a:rPr>
              <a:t>4. Экономический эффект от реализации проектов ресурсосбережения, </a:t>
            </a:r>
            <a:r>
              <a:rPr lang="ru-RU" sz="1100" b="1" dirty="0" err="1">
                <a:solidFill>
                  <a:srgbClr val="336699"/>
                </a:solidFill>
                <a:latin typeface="Tahoma" pitchFamily="34" charset="0"/>
              </a:rPr>
              <a:t>энергоэффективности</a:t>
            </a:r>
            <a:r>
              <a:rPr lang="ru-RU" sz="1100" b="1" dirty="0">
                <a:solidFill>
                  <a:srgbClr val="336699"/>
                </a:solidFill>
                <a:latin typeface="Tahoma" pitchFamily="34" charset="0"/>
              </a:rPr>
              <a:t>, внедрения инновационной продукции, совершенствования технологий</a:t>
            </a:r>
          </a:p>
        </p:txBody>
      </p:sp>
      <p:sp>
        <p:nvSpPr>
          <p:cNvPr id="81" name="Text Box 2"/>
          <p:cNvSpPr txBox="1">
            <a:spLocks noChangeArrowheads="1"/>
          </p:cNvSpPr>
          <p:nvPr/>
        </p:nvSpPr>
        <p:spPr bwMode="auto">
          <a:xfrm>
            <a:off x="1571604" y="5082128"/>
            <a:ext cx="7320876" cy="15490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410" tIns="45703" rIns="91410" bIns="45703" anchor="ctr"/>
          <a:lstStyle/>
          <a:p>
            <a:pPr marL="180975" indent="-180975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088" algn="l"/>
                <a:tab pos="1828176" algn="l"/>
                <a:tab pos="2742264" algn="l"/>
                <a:tab pos="3656352" algn="l"/>
                <a:tab pos="4570440" algn="l"/>
                <a:tab pos="5484528" algn="l"/>
                <a:tab pos="6398616" algn="l"/>
                <a:tab pos="7312704" algn="l"/>
                <a:tab pos="8226792" algn="l"/>
                <a:tab pos="9140880" algn="l"/>
                <a:tab pos="10054968" algn="l"/>
              </a:tabLst>
            </a:pPr>
            <a:r>
              <a:rPr lang="ru-RU" sz="1100" b="1" dirty="0">
                <a:solidFill>
                  <a:srgbClr val="336699"/>
                </a:solidFill>
                <a:latin typeface="Tahoma" pitchFamily="34" charset="0"/>
              </a:rPr>
              <a:t>5. Результаты интеллектуальной</a:t>
            </a:r>
            <a:r>
              <a:rPr lang="en-US" sz="1100" b="1" dirty="0">
                <a:solidFill>
                  <a:srgbClr val="336699"/>
                </a:solidFill>
                <a:latin typeface="Tahoma" pitchFamily="34" charset="0"/>
              </a:rPr>
              <a:t> </a:t>
            </a:r>
            <a:r>
              <a:rPr lang="ru-RU" sz="1100" b="1" dirty="0">
                <a:solidFill>
                  <a:srgbClr val="336699"/>
                </a:solidFill>
                <a:latin typeface="Tahoma" pitchFamily="34" charset="0"/>
              </a:rPr>
              <a:t>деятельности в 2014 г.</a:t>
            </a:r>
            <a:r>
              <a:rPr lang="en-US" sz="1100" b="1" dirty="0">
                <a:solidFill>
                  <a:srgbClr val="336699"/>
                </a:solidFill>
                <a:latin typeface="Tahoma" pitchFamily="34" charset="0"/>
              </a:rPr>
              <a:t/>
            </a:r>
            <a:br>
              <a:rPr lang="en-US" sz="1100" b="1" dirty="0">
                <a:solidFill>
                  <a:srgbClr val="336699"/>
                </a:solidFill>
                <a:latin typeface="Tahoma" pitchFamily="34" charset="0"/>
              </a:rPr>
            </a:br>
            <a:r>
              <a:rPr lang="ru-RU" sz="1100" b="1" dirty="0">
                <a:solidFill>
                  <a:srgbClr val="336699"/>
                </a:solidFill>
                <a:latin typeface="Tahoma" pitchFamily="34" charset="0"/>
              </a:rPr>
              <a:t>Получено охранных документов (всего)</a:t>
            </a:r>
            <a:r>
              <a:rPr lang="ru-RU" sz="1050" b="1" dirty="0">
                <a:solidFill>
                  <a:srgbClr val="3366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                                                           </a:t>
            </a:r>
            <a:r>
              <a:rPr lang="en-US" sz="1050" b="1" dirty="0">
                <a:solidFill>
                  <a:srgbClr val="3366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ru-RU" sz="1600" b="1" dirty="0">
                <a:solidFill>
                  <a:srgbClr val="3366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285</a:t>
            </a:r>
            <a:endParaRPr lang="ru-RU" sz="1100" b="1" dirty="0">
              <a:solidFill>
                <a:srgbClr val="3366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7800" fontAlgn="t">
              <a:spcBef>
                <a:spcPct val="0"/>
              </a:spcBef>
              <a:spcAft>
                <a:spcPts val="100"/>
              </a:spcAft>
            </a:pPr>
            <a:r>
              <a:rPr lang="ru-RU" sz="1050" b="1" dirty="0">
                <a:solidFill>
                  <a:srgbClr val="3366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ru-RU" sz="1100" b="1" dirty="0">
                <a:solidFill>
                  <a:srgbClr val="336699"/>
                </a:solidFill>
                <a:latin typeface="Tahoma" pitchFamily="34" charset="0"/>
              </a:rPr>
              <a:t>-  в том числе патентов на изобретение, </a:t>
            </a:r>
            <a:br>
              <a:rPr lang="ru-RU" sz="1100" b="1" dirty="0">
                <a:solidFill>
                  <a:srgbClr val="336699"/>
                </a:solidFill>
                <a:latin typeface="Tahoma" pitchFamily="34" charset="0"/>
              </a:rPr>
            </a:br>
            <a:r>
              <a:rPr lang="ru-RU" sz="1100" b="1" dirty="0">
                <a:solidFill>
                  <a:srgbClr val="336699"/>
                </a:solidFill>
                <a:latin typeface="Tahoma" pitchFamily="34" charset="0"/>
              </a:rPr>
              <a:t>     полезные модели и промышленные образцы</a:t>
            </a:r>
            <a:r>
              <a:rPr lang="ru-RU" sz="1050" b="1" dirty="0">
                <a:solidFill>
                  <a:srgbClr val="3366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              </a:t>
            </a:r>
            <a:r>
              <a:rPr lang="ru-RU" sz="1100" b="1" dirty="0">
                <a:solidFill>
                  <a:srgbClr val="3366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100" b="1" dirty="0">
                <a:solidFill>
                  <a:srgbClr val="3366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	</a:t>
            </a:r>
            <a:r>
              <a:rPr lang="ru-RU" sz="1600" b="1" dirty="0">
                <a:solidFill>
                  <a:srgbClr val="3366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65</a:t>
            </a:r>
            <a:r>
              <a:rPr lang="ru-RU" sz="1050" b="1" dirty="0">
                <a:solidFill>
                  <a:srgbClr val="3366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1050" b="1" dirty="0">
                <a:solidFill>
                  <a:srgbClr val="3366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050" b="1" dirty="0">
                <a:solidFill>
                  <a:srgbClr val="3366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Подано заявок на выдачу охранных документов</a:t>
            </a:r>
            <a:r>
              <a:rPr lang="ru-RU" sz="800" b="1" dirty="0">
                <a:solidFill>
                  <a:srgbClr val="3366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	               </a:t>
            </a:r>
            <a:r>
              <a:rPr lang="ru-RU" sz="1100" b="1" dirty="0">
                <a:solidFill>
                  <a:srgbClr val="3366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100" b="1" dirty="0">
                <a:solidFill>
                  <a:srgbClr val="3366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	</a:t>
            </a:r>
            <a:r>
              <a:rPr lang="ru-RU" sz="1600" b="1" dirty="0">
                <a:solidFill>
                  <a:srgbClr val="3366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244</a:t>
            </a:r>
            <a:endParaRPr lang="ru-RU" sz="1100" b="1" dirty="0">
              <a:solidFill>
                <a:srgbClr val="336699"/>
              </a:solidFill>
              <a:latin typeface="Tahoma" pitchFamily="34" charset="0"/>
            </a:endParaRPr>
          </a:p>
        </p:txBody>
      </p:sp>
      <p:grpSp>
        <p:nvGrpSpPr>
          <p:cNvPr id="2" name="Группа 32"/>
          <p:cNvGrpSpPr/>
          <p:nvPr/>
        </p:nvGrpSpPr>
        <p:grpSpPr>
          <a:xfrm>
            <a:off x="214283" y="774569"/>
            <a:ext cx="1321914" cy="5511952"/>
            <a:chOff x="214283" y="834501"/>
            <a:chExt cx="1321914" cy="3670174"/>
          </a:xfrm>
        </p:grpSpPr>
        <p:pic>
          <p:nvPicPr>
            <p:cNvPr id="83" name="Picture 3" descr="G:\Обмен\ФОТО\New folder\5_локомотивы\2ТЭ116.jpg"/>
            <p:cNvPicPr>
              <a:picLocks noChangeAspect="1" noChangeArrowheads="1"/>
            </p:cNvPicPr>
            <p:nvPr/>
          </p:nvPicPr>
          <p:blipFill>
            <a:blip r:embed="rId3" cstate="print"/>
            <a:srcRect l="6172" t="16035" b="4445"/>
            <a:stretch>
              <a:fillRect/>
            </a:stretch>
          </p:blipFill>
          <p:spPr bwMode="auto">
            <a:xfrm>
              <a:off x="250827" y="2275688"/>
              <a:ext cx="1280033" cy="564123"/>
            </a:xfrm>
            <a:prstGeom prst="roundRect">
              <a:avLst/>
            </a:prstGeom>
            <a:noFill/>
            <a:ln w="38100">
              <a:solidFill>
                <a:schemeClr val="bg1"/>
              </a:solidFill>
            </a:ln>
          </p:spPr>
        </p:pic>
        <p:pic>
          <p:nvPicPr>
            <p:cNvPr id="85" name="Picture 3" descr="G:\Обмен\ФОТО\New folder\5_локомотивы\2ТЭ116.jpg"/>
            <p:cNvPicPr>
              <a:picLocks noChangeAspect="1" noChangeArrowheads="1"/>
            </p:cNvPicPr>
            <p:nvPr/>
          </p:nvPicPr>
          <p:blipFill>
            <a:blip r:embed="rId4" cstate="print"/>
            <a:srcRect t="18122" r="7434" b="9448"/>
            <a:stretch>
              <a:fillRect/>
            </a:stretch>
          </p:blipFill>
          <p:spPr bwMode="auto">
            <a:xfrm>
              <a:off x="250828" y="834501"/>
              <a:ext cx="1276131" cy="578285"/>
            </a:xfrm>
            <a:prstGeom prst="roundRect">
              <a:avLst/>
            </a:prstGeom>
            <a:noFill/>
            <a:ln w="38100">
              <a:solidFill>
                <a:schemeClr val="bg1"/>
              </a:solidFill>
            </a:ln>
          </p:spPr>
        </p:pic>
        <p:pic>
          <p:nvPicPr>
            <p:cNvPr id="90" name="Picture 3" descr="G:\Обмен\ФОТО\New folder\5_локомотивы\2ТЭ116.jpg"/>
            <p:cNvPicPr>
              <a:picLocks noChangeAspect="1" noChangeArrowheads="1"/>
            </p:cNvPicPr>
            <p:nvPr/>
          </p:nvPicPr>
          <p:blipFill>
            <a:blip r:embed="rId5" cstate="print"/>
            <a:srcRect b="18198"/>
            <a:stretch>
              <a:fillRect/>
            </a:stretch>
          </p:blipFill>
          <p:spPr bwMode="auto">
            <a:xfrm>
              <a:off x="214283" y="3886297"/>
              <a:ext cx="1321914" cy="618378"/>
            </a:xfrm>
            <a:prstGeom prst="roundRect">
              <a:avLst/>
            </a:prstGeom>
            <a:noFill/>
            <a:ln w="38100">
              <a:solidFill>
                <a:schemeClr val="bg1"/>
              </a:solidFill>
            </a:ln>
          </p:spPr>
        </p:pic>
        <p:pic>
          <p:nvPicPr>
            <p:cNvPr id="91" name="Рисунок 28" descr="C:\Documents and Settings\a.inshakov\Local Settings\Temporary Internet Files\Content.Word\tp_hrustalnaya.jpg"/>
            <p:cNvPicPr>
              <a:picLocks noChangeAspect="1" noChangeArrowheads="1"/>
            </p:cNvPicPr>
            <p:nvPr/>
          </p:nvPicPr>
          <p:blipFill>
            <a:blip r:embed="rId6" cstate="print"/>
            <a:srcRect t="14752" b="12448"/>
            <a:stretch>
              <a:fillRect/>
            </a:stretch>
          </p:blipFill>
          <p:spPr bwMode="auto">
            <a:xfrm>
              <a:off x="250826" y="1558457"/>
              <a:ext cx="1272570" cy="567841"/>
            </a:xfrm>
            <a:prstGeom prst="roundRect">
              <a:avLst/>
            </a:prstGeom>
            <a:noFill/>
            <a:ln w="38100">
              <a:solidFill>
                <a:schemeClr val="bg1"/>
              </a:solidFill>
            </a:ln>
          </p:spPr>
        </p:pic>
        <p:pic>
          <p:nvPicPr>
            <p:cNvPr id="92" name="Рисунок 91" descr="09-3X.jpg"/>
            <p:cNvPicPr>
              <a:picLocks noChangeAspect="1"/>
            </p:cNvPicPr>
            <p:nvPr/>
          </p:nvPicPr>
          <p:blipFill>
            <a:blip r:embed="rId7" cstate="print"/>
            <a:srcRect t="12378"/>
            <a:stretch>
              <a:fillRect/>
            </a:stretch>
          </p:blipFill>
          <p:spPr>
            <a:xfrm>
              <a:off x="250827" y="3053965"/>
              <a:ext cx="1269470" cy="594494"/>
            </a:xfrm>
            <a:prstGeom prst="roundRect">
              <a:avLst/>
            </a:prstGeom>
            <a:noFill/>
            <a:ln w="38100">
              <a:solidFill>
                <a:schemeClr val="bg1"/>
              </a:solidFill>
            </a:ln>
          </p:spPr>
        </p:pic>
      </p:grpSp>
      <p:sp>
        <p:nvSpPr>
          <p:cNvPr id="97" name="Text Box 2"/>
          <p:cNvSpPr txBox="1">
            <a:spLocks noChangeArrowheads="1"/>
          </p:cNvSpPr>
          <p:nvPr/>
        </p:nvSpPr>
        <p:spPr bwMode="auto">
          <a:xfrm>
            <a:off x="7452322" y="2988892"/>
            <a:ext cx="1440855" cy="76200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410" tIns="45703" rIns="91410" bIns="45703" anchor="ctr"/>
          <a:lstStyle/>
          <a:p>
            <a:pPr marL="180975" indent="-180975" algn="ctr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088" algn="l"/>
                <a:tab pos="1828176" algn="l"/>
                <a:tab pos="2742264" algn="l"/>
                <a:tab pos="3656352" algn="l"/>
                <a:tab pos="4570440" algn="l"/>
                <a:tab pos="5484528" algn="l"/>
                <a:tab pos="6398616" algn="l"/>
                <a:tab pos="7312704" algn="l"/>
                <a:tab pos="8226792" algn="l"/>
                <a:tab pos="9140880" algn="l"/>
                <a:tab pos="10054968" algn="l"/>
              </a:tabLst>
              <a:defRPr/>
            </a:pPr>
            <a:r>
              <a:rPr lang="ru-RU" sz="1600" b="1" dirty="0">
                <a:solidFill>
                  <a:srgbClr val="9E0000"/>
                </a:solidFill>
                <a:latin typeface="Tahoma" pitchFamily="34" charset="0"/>
              </a:rPr>
              <a:t>+3,8 </a:t>
            </a:r>
            <a:r>
              <a:rPr lang="ru-RU" sz="1600" b="1" dirty="0" err="1">
                <a:solidFill>
                  <a:srgbClr val="9E0000"/>
                </a:solidFill>
                <a:latin typeface="Tahoma" pitchFamily="34" charset="0"/>
              </a:rPr>
              <a:t>пп</a:t>
            </a:r>
            <a:r>
              <a:rPr lang="ru-RU" sz="1600" b="1" dirty="0">
                <a:solidFill>
                  <a:srgbClr val="9E0000"/>
                </a:solidFill>
                <a:latin typeface="Tahoma" pitchFamily="34" charset="0"/>
              </a:rPr>
              <a:t>.</a:t>
            </a:r>
          </a:p>
          <a:p>
            <a:pPr marL="180975" indent="-180975" algn="ctr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088" algn="l"/>
                <a:tab pos="1828176" algn="l"/>
                <a:tab pos="2742264" algn="l"/>
                <a:tab pos="3656352" algn="l"/>
                <a:tab pos="4570440" algn="l"/>
                <a:tab pos="5484528" algn="l"/>
                <a:tab pos="6398616" algn="l"/>
                <a:tab pos="7312704" algn="l"/>
                <a:tab pos="8226792" algn="l"/>
                <a:tab pos="9140880" algn="l"/>
                <a:tab pos="10054968" algn="l"/>
              </a:tabLst>
              <a:defRPr/>
            </a:pPr>
            <a:r>
              <a:rPr lang="ru-RU" sz="1600" b="1" dirty="0">
                <a:solidFill>
                  <a:srgbClr val="9E0000"/>
                </a:solidFill>
                <a:latin typeface="Tahoma" pitchFamily="34" charset="0"/>
              </a:rPr>
              <a:t> к заданию</a:t>
            </a:r>
          </a:p>
        </p:txBody>
      </p:sp>
      <p:sp>
        <p:nvSpPr>
          <p:cNvPr id="98" name="Text Box 2"/>
          <p:cNvSpPr txBox="1">
            <a:spLocks noChangeArrowheads="1"/>
          </p:cNvSpPr>
          <p:nvPr/>
        </p:nvSpPr>
        <p:spPr bwMode="auto">
          <a:xfrm>
            <a:off x="7452322" y="1845232"/>
            <a:ext cx="1440855" cy="76200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410" tIns="45703" rIns="91410" bIns="45703" anchor="ctr"/>
          <a:lstStyle/>
          <a:p>
            <a:pPr marL="180975" indent="-180975" algn="ctr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088" algn="l"/>
                <a:tab pos="1828176" algn="l"/>
                <a:tab pos="2742264" algn="l"/>
                <a:tab pos="3656352" algn="l"/>
                <a:tab pos="4570440" algn="l"/>
                <a:tab pos="5484528" algn="l"/>
                <a:tab pos="6398616" algn="l"/>
                <a:tab pos="7312704" algn="l"/>
                <a:tab pos="8226792" algn="l"/>
                <a:tab pos="9140880" algn="l"/>
                <a:tab pos="10054968" algn="l"/>
              </a:tabLst>
              <a:defRPr/>
            </a:pPr>
            <a:r>
              <a:rPr lang="ru-RU" sz="1600" b="1" dirty="0">
                <a:solidFill>
                  <a:srgbClr val="9E0000"/>
                </a:solidFill>
                <a:latin typeface="Tahoma" pitchFamily="34" charset="0"/>
              </a:rPr>
              <a:t>+1,7%</a:t>
            </a:r>
          </a:p>
        </p:txBody>
      </p:sp>
      <p:sp>
        <p:nvSpPr>
          <p:cNvPr id="104" name="Text Box 2"/>
          <p:cNvSpPr txBox="1">
            <a:spLocks noChangeArrowheads="1"/>
          </p:cNvSpPr>
          <p:nvPr/>
        </p:nvSpPr>
        <p:spPr bwMode="auto">
          <a:xfrm>
            <a:off x="7452322" y="899027"/>
            <a:ext cx="1440855" cy="76200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410" tIns="45703" rIns="91410" bIns="45703" anchor="ctr"/>
          <a:lstStyle/>
          <a:p>
            <a:pPr marL="180975" indent="-180975" algn="ctr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088" algn="l"/>
                <a:tab pos="1828176" algn="l"/>
                <a:tab pos="2742264" algn="l"/>
                <a:tab pos="3656352" algn="l"/>
                <a:tab pos="4570440" algn="l"/>
                <a:tab pos="5484528" algn="l"/>
                <a:tab pos="6398616" algn="l"/>
                <a:tab pos="7312704" algn="l"/>
                <a:tab pos="8226792" algn="l"/>
                <a:tab pos="9140880" algn="l"/>
                <a:tab pos="10054968" algn="l"/>
              </a:tabLst>
              <a:defRPr/>
            </a:pPr>
            <a:r>
              <a:rPr lang="ru-RU" sz="1600" b="1" dirty="0">
                <a:solidFill>
                  <a:srgbClr val="9E0000"/>
                </a:solidFill>
                <a:latin typeface="Tahoma" pitchFamily="34" charset="0"/>
              </a:rPr>
              <a:t>+ </a:t>
            </a:r>
            <a:r>
              <a:rPr lang="en-US" sz="1600" b="1" dirty="0">
                <a:solidFill>
                  <a:srgbClr val="9E0000"/>
                </a:solidFill>
                <a:latin typeface="Tahoma" pitchFamily="34" charset="0"/>
              </a:rPr>
              <a:t>1</a:t>
            </a:r>
            <a:r>
              <a:rPr lang="ru-RU" sz="1600" b="1" dirty="0">
                <a:solidFill>
                  <a:srgbClr val="9E0000"/>
                </a:solidFill>
                <a:latin typeface="Tahoma" pitchFamily="34" charset="0"/>
              </a:rPr>
              <a:t>,1%</a:t>
            </a:r>
          </a:p>
        </p:txBody>
      </p: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7452322" y="4115171"/>
            <a:ext cx="1440855" cy="76200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410" tIns="45703" rIns="91410" bIns="45703" anchor="ctr"/>
          <a:lstStyle/>
          <a:p>
            <a:pPr algn="ctr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088" algn="l"/>
                <a:tab pos="1828176" algn="l"/>
                <a:tab pos="2742264" algn="l"/>
                <a:tab pos="3656352" algn="l"/>
                <a:tab pos="4570440" algn="l"/>
                <a:tab pos="5484528" algn="l"/>
                <a:tab pos="6398616" algn="l"/>
                <a:tab pos="7312704" algn="l"/>
                <a:tab pos="8226792" algn="l"/>
                <a:tab pos="9140880" algn="l"/>
                <a:tab pos="10054968" algn="l"/>
              </a:tabLst>
              <a:defRPr/>
            </a:pPr>
            <a:r>
              <a:rPr lang="ru-RU" sz="1600" b="1" dirty="0">
                <a:solidFill>
                  <a:srgbClr val="9E0000"/>
                </a:solidFill>
                <a:latin typeface="Tahoma" pitchFamily="34" charset="0"/>
              </a:rPr>
              <a:t>11</a:t>
            </a:r>
            <a:r>
              <a:rPr lang="en-US" sz="1600" b="1" dirty="0">
                <a:solidFill>
                  <a:srgbClr val="9E0000"/>
                </a:solidFill>
                <a:latin typeface="Tahoma" pitchFamily="34" charset="0"/>
              </a:rPr>
              <a:t> </a:t>
            </a:r>
            <a:r>
              <a:rPr lang="ru-RU" sz="1600" b="1" dirty="0">
                <a:solidFill>
                  <a:srgbClr val="9E0000"/>
                </a:solidFill>
                <a:latin typeface="Tahoma" pitchFamily="34" charset="0"/>
              </a:rPr>
              <a:t>млрд.  рублей</a:t>
            </a: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1691680" y="1734673"/>
            <a:ext cx="7200800" cy="0"/>
          </a:xfrm>
          <a:prstGeom prst="line">
            <a:avLst/>
          </a:prstGeom>
          <a:ln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1691680" y="2748788"/>
            <a:ext cx="7200800" cy="0"/>
          </a:xfrm>
          <a:prstGeom prst="line">
            <a:avLst/>
          </a:prstGeom>
          <a:ln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1691680" y="4061452"/>
            <a:ext cx="7200800" cy="0"/>
          </a:xfrm>
          <a:prstGeom prst="line">
            <a:avLst/>
          </a:prstGeom>
          <a:ln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1691680" y="5023444"/>
            <a:ext cx="7200800" cy="0"/>
          </a:xfrm>
          <a:prstGeom prst="line">
            <a:avLst/>
          </a:prstGeom>
          <a:ln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187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445201"/>
            <a:ext cx="9144000" cy="374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7A997A"/>
            </a:prstShdw>
          </a:effectLst>
        </p:spPr>
        <p:txBody>
          <a:bodyPr wrap="square">
            <a:spAutoFit/>
          </a:bodyPr>
          <a:lstStyle/>
          <a:p>
            <a:pPr algn="ctr" eaLnBrk="0" hangingPunct="0">
              <a:lnSpc>
                <a:spcPts val="2200"/>
              </a:lnSpc>
              <a:buClr>
                <a:srgbClr val="A50021"/>
              </a:buClr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2013" algn="l"/>
                <a:tab pos="2559050" algn="l"/>
                <a:tab pos="2986088" algn="l"/>
                <a:tab pos="3413125" algn="l"/>
                <a:tab pos="3838575" algn="l"/>
                <a:tab pos="4265613" algn="l"/>
                <a:tab pos="4692650" algn="l"/>
                <a:tab pos="5119688" algn="l"/>
                <a:tab pos="5546725" algn="l"/>
                <a:tab pos="5973763" algn="l"/>
                <a:tab pos="6400800" algn="l"/>
                <a:tab pos="6827838" algn="l"/>
                <a:tab pos="7253288" algn="l"/>
                <a:tab pos="7680325" algn="l"/>
                <a:tab pos="8107363" algn="l"/>
                <a:tab pos="8534400" algn="l"/>
              </a:tabLst>
            </a:pPr>
            <a:r>
              <a:rPr lang="ru-RU" altLang="ja-JP" b="1" dirty="0" smtClean="0">
                <a:solidFill>
                  <a:srgbClr val="345C8C"/>
                </a:solidFill>
                <a:latin typeface="Tahoma" pitchFamily="34" charset="0"/>
                <a:sym typeface="GillSans-Normal"/>
              </a:rPr>
              <a:t>ПОВЫШЕНИЕ ЭНЕРГЕТИЧЕСКОЙ ЭФФЕКТИВНОСТИ ОАО «РЖД»</a:t>
            </a:r>
            <a:endParaRPr lang="ru-RU" altLang="ja-JP" b="1" dirty="0">
              <a:solidFill>
                <a:srgbClr val="345C8C"/>
              </a:solidFill>
              <a:latin typeface="Tahoma" pitchFamily="34" charset="0"/>
              <a:sym typeface="GillSans-Normal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761248266"/>
              </p:ext>
            </p:extLst>
          </p:nvPr>
        </p:nvGraphicFramePr>
        <p:xfrm>
          <a:off x="179512" y="1268190"/>
          <a:ext cx="8535892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1561" y="3284414"/>
            <a:ext cx="8136904" cy="37446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  <a:buClr>
                <a:srgbClr val="A50021"/>
              </a:buClr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2013" algn="l"/>
                <a:tab pos="2559050" algn="l"/>
                <a:tab pos="2986088" algn="l"/>
                <a:tab pos="3413125" algn="l"/>
                <a:tab pos="3838575" algn="l"/>
                <a:tab pos="4265613" algn="l"/>
                <a:tab pos="4692650" algn="l"/>
                <a:tab pos="5119688" algn="l"/>
                <a:tab pos="5546725" algn="l"/>
                <a:tab pos="5973763" algn="l"/>
                <a:tab pos="6400800" algn="l"/>
                <a:tab pos="6827838" algn="l"/>
                <a:tab pos="7253288" algn="l"/>
                <a:tab pos="7680325" algn="l"/>
                <a:tab pos="8107363" algn="l"/>
                <a:tab pos="8534400" algn="l"/>
              </a:tabLst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ЭНЕРГОЕМКОСТИ ВВП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И СЕКТОРОВ  ЭКОНОМИКИ 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1" y="865985"/>
            <a:ext cx="8136904" cy="27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ДИНАМИКА ИЗМЕНЕНИЯ ЭНЕРГОЕМКОСТИ ВВП РОССИИ И ОТДЕЛЬНЫХ ОТРАСЛЕЙ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899592" y="6611803"/>
            <a:ext cx="64169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1000" b="1" i="1" dirty="0">
                <a:solidFill>
                  <a:schemeClr val="tx2"/>
                </a:solidFill>
              </a:rPr>
              <a:t>Источник: </a:t>
            </a:r>
            <a:r>
              <a:rPr lang="ru-RU" sz="1000" b="1" i="1" dirty="0" smtClean="0">
                <a:solidFill>
                  <a:schemeClr val="tx2"/>
                </a:solidFill>
              </a:rPr>
              <a:t>ЦЭНЭФ, Международное </a:t>
            </a:r>
            <a:r>
              <a:rPr lang="ru-RU" sz="1000" b="1" i="1" dirty="0">
                <a:solidFill>
                  <a:schemeClr val="tx2"/>
                </a:solidFill>
              </a:rPr>
              <a:t>энергетическое агентство (</a:t>
            </a:r>
            <a:r>
              <a:rPr lang="ru-RU" sz="1000" b="1" i="1" dirty="0" smtClean="0">
                <a:solidFill>
                  <a:schemeClr val="tx2"/>
                </a:solidFill>
              </a:rPr>
              <a:t>2013b</a:t>
            </a:r>
            <a:r>
              <a:rPr lang="ru-RU" sz="1000" b="1" i="1" dirty="0">
                <a:solidFill>
                  <a:schemeClr val="tx2"/>
                </a:solidFill>
              </a:rPr>
              <a:t>) и МСЖД (</a:t>
            </a:r>
            <a:r>
              <a:rPr lang="ru-RU" sz="1000" b="1" i="1" dirty="0" smtClean="0">
                <a:solidFill>
                  <a:schemeClr val="tx2"/>
                </a:solidFill>
              </a:rPr>
              <a:t>2013а</a:t>
            </a:r>
            <a:r>
              <a:rPr lang="ru-RU" sz="1000" b="1" i="1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46" name="TextBox 45"/>
          <p:cNvSpPr txBox="1"/>
          <p:nvPr/>
        </p:nvSpPr>
        <p:spPr>
          <a:xfrm rot="16200000">
            <a:off x="181576" y="5083248"/>
            <a:ext cx="28973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Э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НЕРГОЕМКОСТЬ 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СЕКТОРОВ</a:t>
            </a:r>
            <a:endParaRPr lang="ru-RU" sz="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7" name="Рисунок 46" descr="2ЭС10.JPG"/>
          <p:cNvPicPr>
            <a:picLocks noChangeAspect="1"/>
          </p:cNvPicPr>
          <p:nvPr/>
        </p:nvPicPr>
        <p:blipFill>
          <a:blip r:embed="rId3" cstate="print"/>
          <a:srcRect b="11088"/>
          <a:stretch>
            <a:fillRect/>
          </a:stretch>
        </p:blipFill>
        <p:spPr>
          <a:xfrm>
            <a:off x="1797898" y="6082477"/>
            <a:ext cx="778321" cy="437673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8" name="AutoShape 2" descr="data:image/jpeg;base64,/9j/4AAQSkZJRgABAQAAAQABAAD/2wCEAAUDBAgJCwkNCxALCg4ICAgICAgNCA0LCAgIBwgIBwcICAgJChELCAgOCQgIDCEMDhERFBMTCA0XJBYSGBASFBIBBQUFBwcIDwkJDx4VERAVFRQeFhUWExQUFhUUFBUeGBYUEhQVHBQVFh4VHhceFBQUFhUeFhUZFRQeFB4UGBQVFP/AABEIAFoAeAMBIgACEQEDEQH/xAAcAAABBQEBAQAAAAAAAAAAAAAABAUGBwgDAgH/xABIEAACAQMBAwUMBggDCQAAAAABAgMABBEFBhIhBxMxQVEiMkJSYXGBkZKhsdMUI1SUpNQIFTNEYoPB0XKiwhYXU3OCk7Kz8P/EABwBAAICAwEBAAAAAAAAAAAAAAAEAwUCBgcBCP/EADoRAAEDAgIGBwUGBwAAAAAAAAEAAgMEEQUGEiExQZHRIjJRYYGSsRNCQ1KhFBUzU3HBBxYXcoLh8P/aAAwDAQACEQMRAD8AxlRS+Kzjz9Y0ifyN74yCney0TTpOm6KE9TWRHvExoQozRU2GwHOD6i4t5vJvbjepmNNeqbGajb8WjYjxl7pcduVoQo7RXuWNl4EEHsIx8a926oT3ZKjrIQMfZLjProQuNFSCLRbOQfV3KA+LNC0Po31Z199DbIXp/ZiOYdsVxG+fMofe91FkKP0U63Gzl+nfQzjy8yxHrAxSN7KRe+WRfPGfgcUWQk1FKhHD4zg+WEY9YkJ91fVswe9eM+Qkqf8AOAPfQhJKKWSabMBndJHjKQw9ak0nRVzxJH/Tn3ZFCFzortJEOog+jB9VfaEK44o7U8JI1cf4jn3kgequn+zegzd8s0BPhKysoPbggH31Jm2VD96RXJ9ibo97un01qDKuobscV9GVWXcHl68TfDo+ii7cltlJxt7xQepZIyh8xZWI91drfYbaK14wSxTKOgLcA5H+GQCnuTY/UF8AnzEf3rwNH1KLoSUebP8ApppuJ1A2qimyLg8nUNv8rp+5JdkV1W5kttatHUPbSPb3MW4sjTRMjGMEBlYmPnDx8Sm/WOS/YGWZ4oNRu7ORXaIrcWbGKOVWKMrs0Me7hgRkkDh0inXYDaDU7S9s2fncC4jU7yHAEp5kk5HRuuab+TblA060vtV0/WIrd42vnW3uJYgOZktpZod2SXg0asrA7+RjBzwPBKSrqnvklaXdFoOi23abkA3vu1Ln+ZMAjwydkTDcOF7n0TZtt+jPPp8ccou0uI5iOaljsyVYMpdSSk7DdKjpGc1CrHkguLh3S2ubOWSIurwGR451MbbrnmubLFQR3wyp7SONbYn2hsDbIpjSOGCLMTxOYxDCi99FJEQVTcXqOCBjiKy9yZcr8MevKyqRbXt3LaYI7o21zIUtDJ/Er8wxbGeB7TSmFY3XVdPK5hJfGL62tAO3VqG1U81PDHohw1k7iofPyU67bEAzwRFu8H02RCx7FDRjPopDtXs9tDpcImmmYpzix5W6dyC6sVJDAdz3OM9pHbWm+VDk02e1q5S5uHngaNFSURyARSRRksAwdDzXSw3lI6ScZ41SuxwsJrHXrIMs0Wn30U1lOR3c1u120GWZVG+AiI4P8ZHRgUzh2YpaiES3volocNAi2kbanX1qRmGCSdsI1aZsCT6qpo9r78d8yyjxZIkcf5lzXiXXYpP2lvA38SBoSf8AtsB7qnzbP6eOgJ7Lf1rk2i2Y6FT2f71fffEfYVtX9Oa0fFb9eSgPPWROVE9uT1rIJFB8xCtj019lgc8UaO4HYVxLjyq2G9RNTh9KtvET2R/auDaRadaL7x8DWQxWPsKgf/D+sHxG/XkoDKydamMjs6PZbiPXRVg/qezPApnyc4xHoyxxXysvvSLsP/eKiOQa/wCdnF3JTU3N5F4wpTBtZeJ1g47RVjmNH6VR/SKTz6BaydMRHlHR8a1wRO3FdkdiMTuu30Kha7byHv0U+UMVPuobae3fpE6eVbgnHoY1JZ9g7V+93099NGocnrrndYHz16WvG1YsnpHHVq4hcLbUUYjm7maIjBG/nAPV3YNOXKlpF1Oy3AEV5Hf2serGFSp37zS2+j6zbR9xvKktqGl3hxDwKOGSDEL/AGfmi6ccPLTn9KkSyspSd0aXrCQzNnvdO1iM2t0PSxPk4A9VRxu0ZmuH9vHZ9bLUc+YeJKNs7fcPdsKi01jfWwmht5JEDC6tzAN6OK6aWH6bYjm4nVQl1p7SAAqTzsDjOGGK71SNbKZMx4OIbq2nSRkEsUgEtvPGJA3AjHA5wykHiCKuXRdp70pHHIsdxNFbMqLub0japs3qIUBQBvNINNkGAOknoGa4cuFnoqJb2Q3EntLi8mRkY4tLG9k5+30+bhhpgzNLu9EfOY45OL2nqNGUR2uXXvbu2k919QXHHtOjfsTBrEVxdhjeXF7KirK7wJOu5KtvzF4wjG4IvrNNka6RyDvc064ypqTcn2yNgrXNvHJ3U+n31ujFMG5vNNn/AFhCykNhhLp08LgjpCHsNJ9lo01CO2it3iS7tLFIY43cbt/NpjvcaVJASN03G401o0LEb0dycFiN0d7TSLy3lj5lWikhmtBahwQ8chjkuNDWcd8xTN7pL5IG7zfWOCVQbsdCOj3agO427L7LXumKeb2crZb3sQmmbZh/AZH8z4/8sUhm0G6XqJ8xB+Bqc7UaKzcxcwIwh1GEXUSdPMSZKXVs2D30cwdfMRTA8MqdIcegiqxlQ4jYvo6ghpK6nZNG7U4XUZnsLlekEeikUqzDqqXmZuvj565uFPUKkbVdoUsuAhw6LyFDGuZB0iipVNZqeqimG1TLbFUS4BVA2EiktjPOvQze1Ui07ULkeET6atBdhNGz+yI81xL8OcxS202O0ZfAcfz3/q1adHmykG53Ac0jUZroJB+GeDeardb+67TSa9u7o9tXRa7I6Mf+Iv8ANz8QaXJsDpT9DSe2v+qOn48z0L/eI8FUnNVGw3MZ4Dmsxaq07Zzmm20tnuIdQtCBnUbYRw5O6pvLdxPZgsxwuXDLk9bjy1q2Xkr01/Cl9qP5VIbjkT0t/CmHpT5denGKQ62v79m8bPqva/N2F1tK6mkBAcOxUhb6FLpEyOscV1PdNPdiLD88t1drDHf/AESRUKwwYhQl5ACd/GVGQYbtTstZS2l7ezIwnfTbm8B5lFtN+4kgMckLRkjnFY7uHIcmRiRkcNj6fsckKoCxuDGrIjzAc8EcoSvPIvEZRTkqSd0ceFQ3bHkYsr22S0Ml5a2ynL20XNSRSYlM6jfaNrjg5zx7nuQcZGaVocXf7YOkNjcXcN7RfVb9v11rnU09OInRsF1jrkO0mwvUuhOH5yyeK6haNd6aSGXNrMhjIIeNHMD5IwpOeALZuDWTdaiRFOn0aRJbexOpKCbhmilgu7ZDzJaKGVXMDbrllJaRVZd4kTLYr9Gqy02d7hLu4RhKRYSQBDI0BB51LiN42WVsnd3QN0BM444W4NL2Qt4Q+7HgzOks80pDyyTRpHGJTFHiFXIjU5UgZGd2nMbxiP2/tYjfsvcaJ1bL7u3br3b0vRzRNiMcjVlLbAXljGts75I1DUbyDcc/V2l68ckSbp4oS/Ojd6Mx9YINRhdUuB4THznPxrYF9yUaNPI0k6yTO5y7tOwJPQBhN0KAMDdAAAAGBQvJZs+g7mCPzsS//sJqrGZqdjekLnabWtffvXQ8GzTh9BSNgDXEjuFtfj+yyH+sS3fAHy4wfdXq3jMpwiux8UKWPqAzWsH2D0+L9lFAvmhQH0kLmvB0Up0ADyAf0FKSZth91h8SOSuRnsW6Ed/1P+lm6w2J1WcfVwy+dhzY6Ooylc+iitGyW0ig9PQfhXylf5onPVaPG/NJyZ2qybhoHgeacJLda4SW61VrcvGzP2r8Hdflq5Ny67NH96/CXX5aqgZdxX8h/ldyWjGsg+YcQrRZcdddIZ8dfvqpG5ctm/tP4S5/L1yblx2d+0j7pc/l6lGXMT/Id5Xclj9sg+YcVednqWOv309Wmsr1keus4f78tnvtI+6XP5evQ5ddn/tP4S4/L16Mu4qNkLvK7koZJaV+1w4hadi1eHxhXZdUg8ZfXWWX5d9A6rj8LcfIpNJy6aJ1XH4a4+RTsWD4y34TvK7klXMpD7/1C1at1ahiwKbzAAtniQP/AIcevdHYMe2v4PHT2hWRpOXHSOq4H3a4+RXI8t+lfaB93uPkUy7B8Xf1oT5XKPQpvn9Frea6tz4a+0KbbowdTj11lxeW/SftA+7XHyaUQ8umjDpuB92uPk0jLljEXfBPlcpo3wN9/wBFot5Ow59NdIZKz9b8vehjpuB6LW5+RStP0g9AH7wfutx8iknZXxUfBd5TyTf2mnt1hxV9XKqVbo70/CiqFl/SE0Igj6R0g/utx2f8iipI8t4oB+C7ynksPtEPzjisWUUUV9ErUkUUUUIRRRRQhFFFFCEUUUUIRRRRQhFFFFCEUUUUIX//2Q=="/>
          <p:cNvSpPr>
            <a:spLocks noChangeAspect="1" noChangeArrowheads="1"/>
          </p:cNvSpPr>
          <p:nvPr/>
        </p:nvSpPr>
        <p:spPr bwMode="auto">
          <a:xfrm>
            <a:off x="63500" y="-136525"/>
            <a:ext cx="1104900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AutoShape 4" descr="data:image/jpeg;base64,/9j/4AAQSkZJRgABAQAAAQABAAD/2wCEAAUDBAgJCwkNCxALCg4ICAgICAgNCA0LCAgIBwgIBwcICAgJChELCAgOCQgIDCEMDhERFBMTCA0XJBYSGBASFBIBBQUFBwcIDwkJDx4VERAVFRQeFhUWExQUFhUUFBUeGBYUEhQVHBQVFh4VHhceFBQUFhUeFhUZFRQeFB4UGBQVFP/AABEIAFoAeAMBIgACEQEDEQH/xAAcAAABBQEBAQAAAAAAAAAAAAAABAUGBwgDAgH/xABIEAACAQMBAwUMBggDCQAAAAABAgMABBEFBhIhBxMxQVEiMkJSYXGBkZKhsdMUI1SUpNQIFTNEYoPB0XKiwhYXU3OCk7Kz8P/EABwBAAICAwEBAAAAAAAAAAAAAAAEAwUCBgcBCP/EADoRAAEDAgIGBwUGBwAAAAAAAAEAAgMEEQUGEiExQZHRIjJRYYGSsRNCQ1KhFBUzU3HBBxYXcoLh8P/aAAwDAQACEQMRAD8AxlRS+Kzjz9Y0ifyN74yCney0TTpOm6KE9TWRHvExoQozRU2GwHOD6i4t5vJvbjepmNNeqbGajb8WjYjxl7pcduVoQo7RXuWNl4EEHsIx8a926oT3ZKjrIQMfZLjProQuNFSCLRbOQfV3KA+LNC0Po31Z199DbIXp/ZiOYdsVxG+fMofe91FkKP0U63Gzl+nfQzjy8yxHrAxSN7KRe+WRfPGfgcUWQk1FKhHD4zg+WEY9YkJ91fVswe9eM+Qkqf8AOAPfQhJKKWSabMBndJHjKQw9ak0nRVzxJH/Tn3ZFCFzortJEOog+jB9VfaEK44o7U8JI1cf4jn3kgequn+zegzd8s0BPhKysoPbggH31Jm2VD96RXJ9ibo97un01qDKuobscV9GVWXcHl68TfDo+ii7cltlJxt7xQepZIyh8xZWI91drfYbaK14wSxTKOgLcA5H+GQCnuTY/UF8AnzEf3rwNH1KLoSUebP8ApppuJ1A2qimyLg8nUNv8rp+5JdkV1W5kttatHUPbSPb3MW4sjTRMjGMEBlYmPnDx8Sm/WOS/YGWZ4oNRu7ORXaIrcWbGKOVWKMrs0Me7hgRkkDh0inXYDaDU7S9s2fncC4jU7yHAEp5kk5HRuuab+TblA060vtV0/WIrd42vnW3uJYgOZktpZod2SXg0asrA7+RjBzwPBKSrqnvklaXdFoOi23abkA3vu1Ln+ZMAjwydkTDcOF7n0TZtt+jPPp8ccou0uI5iOaljsyVYMpdSSk7DdKjpGc1CrHkguLh3S2ubOWSIurwGR451MbbrnmubLFQR3wyp7SONbYn2hsDbIpjSOGCLMTxOYxDCi99FJEQVTcXqOCBjiKy9yZcr8MevKyqRbXt3LaYI7o21zIUtDJ/Er8wxbGeB7TSmFY3XVdPK5hJfGL62tAO3VqG1U81PDHohw1k7iofPyU67bEAzwRFu8H02RCx7FDRjPopDtXs9tDpcImmmYpzix5W6dyC6sVJDAdz3OM9pHbWm+VDk02e1q5S5uHngaNFSURyARSRRksAwdDzXSw3lI6ScZ41SuxwsJrHXrIMs0Wn30U1lOR3c1u120GWZVG+AiI4P8ZHRgUzh2YpaiES3volocNAi2kbanX1qRmGCSdsI1aZsCT6qpo9r78d8yyjxZIkcf5lzXiXXYpP2lvA38SBoSf8AtsB7qnzbP6eOgJ7Lf1rk2i2Y6FT2f71fffEfYVtX9Oa0fFb9eSgPPWROVE9uT1rIJFB8xCtj019lgc8UaO4HYVxLjyq2G9RNTh9KtvET2R/auDaRadaL7x8DWQxWPsKgf/D+sHxG/XkoDKydamMjs6PZbiPXRVg/qezPApnyc4xHoyxxXysvvSLsP/eKiOQa/wCdnF3JTU3N5F4wpTBtZeJ1g47RVjmNH6VR/SKTz6BaydMRHlHR8a1wRO3FdkdiMTuu30Kha7byHv0U+UMVPuobae3fpE6eVbgnHoY1JZ9g7V+93099NGocnrrndYHz16WvG1YsnpHHVq4hcLbUUYjm7maIjBG/nAPV3YNOXKlpF1Oy3AEV5Hf2serGFSp37zS2+j6zbR9xvKktqGl3hxDwKOGSDEL/AGfmi6ccPLTn9KkSyspSd0aXrCQzNnvdO1iM2t0PSxPk4A9VRxu0ZmuH9vHZ9bLUc+YeJKNs7fcPdsKi01jfWwmht5JEDC6tzAN6OK6aWH6bYjm4nVQl1p7SAAqTzsDjOGGK71SNbKZMx4OIbq2nSRkEsUgEtvPGJA3AjHA5wykHiCKuXRdp70pHHIsdxNFbMqLub0japs3qIUBQBvNINNkGAOknoGa4cuFnoqJb2Q3EntLi8mRkY4tLG9k5+30+bhhpgzNLu9EfOY45OL2nqNGUR2uXXvbu2k919QXHHtOjfsTBrEVxdhjeXF7KirK7wJOu5KtvzF4wjG4IvrNNka6RyDvc064ypqTcn2yNgrXNvHJ3U+n31ujFMG5vNNn/AFhCykNhhLp08LgjpCHsNJ9lo01CO2it3iS7tLFIY43cbt/NpjvcaVJASN03G401o0LEb0dycFiN0d7TSLy3lj5lWikhmtBahwQ8chjkuNDWcd8xTN7pL5IG7zfWOCVQbsdCOj3agO427L7LXumKeb2crZb3sQmmbZh/AZH8z4/8sUhm0G6XqJ8xB+Bqc7UaKzcxcwIwh1GEXUSdPMSZKXVs2D30cwdfMRTA8MqdIcegiqxlQ4jYvo6ghpK6nZNG7U4XUZnsLlekEeikUqzDqqXmZuvj565uFPUKkbVdoUsuAhw6LyFDGuZB0iipVNZqeqimG1TLbFUS4BVA2EiktjPOvQze1Ui07ULkeET6atBdhNGz+yI81xL8OcxS202O0ZfAcfz3/q1adHmykG53Ac0jUZroJB+GeDeardb+67TSa9u7o9tXRa7I6Mf+Iv8ANz8QaXJsDpT9DSe2v+qOn48z0L/eI8FUnNVGw3MZ4Dmsxaq07Zzmm20tnuIdQtCBnUbYRw5O6pvLdxPZgsxwuXDLk9bjy1q2Xkr01/Cl9qP5VIbjkT0t/CmHpT5denGKQ62v79m8bPqva/N2F1tK6mkBAcOxUhb6FLpEyOscV1PdNPdiLD88t1drDHf/AESRUKwwYhQl5ACd/GVGQYbtTstZS2l7ezIwnfTbm8B5lFtN+4kgMckLRkjnFY7uHIcmRiRkcNj6fsckKoCxuDGrIjzAc8EcoSvPIvEZRTkqSd0ceFQ3bHkYsr22S0Ml5a2ynL20XNSRSYlM6jfaNrjg5zx7nuQcZGaVocXf7YOkNjcXcN7RfVb9v11rnU09OInRsF1jrkO0mwvUuhOH5yyeK6haNd6aSGXNrMhjIIeNHMD5IwpOeALZuDWTdaiRFOn0aRJbexOpKCbhmilgu7ZDzJaKGVXMDbrllJaRVZd4kTLYr9Gqy02d7hLu4RhKRYSQBDI0BB51LiN42WVsnd3QN0BM444W4NL2Qt4Q+7HgzOks80pDyyTRpHGJTFHiFXIjU5UgZGd2nMbxiP2/tYjfsvcaJ1bL7u3br3b0vRzRNiMcjVlLbAXljGts75I1DUbyDcc/V2l68ckSbp4oS/Ojd6Mx9YINRhdUuB4THznPxrYF9yUaNPI0k6yTO5y7tOwJPQBhN0KAMDdAAAAGBQvJZs+g7mCPzsS//sJqrGZqdjekLnabWtffvXQ8GzTh9BSNgDXEjuFtfj+yyH+sS3fAHy4wfdXq3jMpwiux8UKWPqAzWsH2D0+L9lFAvmhQH0kLmvB0Up0ADyAf0FKSZth91h8SOSuRnsW6Ed/1P+lm6w2J1WcfVwy+dhzY6Ooylc+iitGyW0ig9PQfhXylf5onPVaPG/NJyZ2qybhoHgeacJLda4SW61VrcvGzP2r8Hdflq5Ny67NH96/CXX5aqgZdxX8h/ldyWjGsg+YcQrRZcdddIZ8dfvqpG5ctm/tP4S5/L1yblx2d+0j7pc/l6lGXMT/Id5Xclj9sg+YcVednqWOv309Wmsr1keus4f78tnvtI+6XP5evQ5ddn/tP4S4/L16Mu4qNkLvK7koZJaV+1w4hadi1eHxhXZdUg8ZfXWWX5d9A6rj8LcfIpNJy6aJ1XH4a4+RTsWD4y34TvK7klXMpD7/1C1at1ahiwKbzAAtniQP/AIcevdHYMe2v4PHT2hWRpOXHSOq4H3a4+RXI8t+lfaB93uPkUy7B8Xf1oT5XKPQpvn9Frea6tz4a+0KbbowdTj11lxeW/SftA+7XHyaUQ8umjDpuB92uPk0jLljEXfBPlcpo3wN9/wBFot5Ow59NdIZKz9b8vehjpuB6LW5+RStP0g9AH7wfutx8iknZXxUfBd5TyTf2mnt1hxV9XKqVbo70/CiqFl/SE0Igj6R0g/utx2f8iipI8t4oB+C7ynksPtEPzjisWUUUV9ErUkUUUUIRRRRQhFFFFCEUUUUIRRRRQhFFFFCEUUUUIX//2Q=="/>
          <p:cNvSpPr>
            <a:spLocks noChangeAspect="1" noChangeArrowheads="1"/>
          </p:cNvSpPr>
          <p:nvPr/>
        </p:nvSpPr>
        <p:spPr bwMode="auto">
          <a:xfrm>
            <a:off x="215900" y="15875"/>
            <a:ext cx="1104900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" name="AutoShape 8" descr="data:image/jpeg;base64,/9j/4AAQSkZJRgABAQAAAQABAAD/2wCEAAkGBxMNERUQDxMQDg0MEA8QDw0NFBQQEBARFRYWFhURFBMkKCggGBslHBQVITEtJTUrLy4uFx8zRDM4NygtLisBCgoKDg0OGhAQGzcgICQsNS8sLis3Lys0KywsLCwsLiwvLCwsLCw0LSwsLC4sLCwsLC8wLCwsLCwsLSwsLCwsLP/AABEIAPsAyQMBEQACEQEDEQH/xAAbAAEAAgMBAQAAAAAAAAAAAAAAAQcDBAYFAv/EADsQAAICAQEDCQcDAgUFAAAAAAABAgMRBBIhMQUGBxMWNEFRk1RhcXJ0sbMUMpEigSNCYoKhUmOjwfD/xAAbAQEAAgMBAQAAAAAAAAAAAAAAAQUDBAYCB//EADQRAQABAwMCBAUDAQkBAAAAAAABAgMRBBJREyExMkFxBQYzYYEikaEUFRZCYsHR4fDxsf/aAAwDAQACEQMRAD8AvEAAAAAAAAAAAAAAAAAAAAAAAAAAAAAAAAAAAAAAAAAAAAAAAAAAAAAAAAAAAAAAAAAAAAAAAAAAAAAAAAAAAAAAAAAAAAAAAAAAAAAAAAAAAAAAAAAAAAAAAAAAAAAAAAAAAAAAAAAAAAAAAAAAAAAAAAAAAAAAAAAAAAAAAAAAAAAAAAAAAAAAAAAAAAAAAAAAAAAAAAAAAAAAAAAAAAA1OUuU6dJFT1FtdEJS2VO2SgnLDeym/HCb/sMZHndseT/bNL6sCdtXCN0HbHk/2zS+rAbZ4N0I7Y8n+2aX1YDbPBug7Y8n+2aX1YE7Z4N0HbHk/wBs0vqwI2zwboT2x5P9s0vqwG2eDdCO2PJ/tml9WA2zwboT2x5P9s0vqwG2eDdCO2PJ/tml9WA2zwboO2PJ/tml9WA2zwboO2PJ/tml9WBO2eDdB2x5P9s0vqwI2zwboO2PJ/tml9WA2zwboO2PJ/tml9WA2zwboO2PJ/tml9WA2zwboO2PJ/tml9WA2zwboO2PJ/tml9WA2zwboT2x5P8AbNL6sBtng3Qjtjyf7ZpfVgNs8G6E9seT/bNL6sCds8G6Dtjyf7ZpfVgRtng3Q3eTOWtPrNpaa6q917O31M1PZ2s4zjhnD/gTEx4kTEt8hIAArTp47lp/roP/AMN5t6L6v4YNR5FJtlt3VsyjIMmQbjINxkG4yDcZBuMg3GQZMgyNBEmSTJkGTJHdOTJJkyQjJkJybQMmQbjaBlKkDKwehjUuGovS4WQ02f7O7H3K3XealvaWf0r1jwNBtpAAVn089z0/1sfw3m3ovq/hg1HkUky3VkgQAAAAABl0tLtnGuP7rZxgvHfJpL7mO9ci1bquVeERM/tGWS3RvqimPWcMnKOkentnTP8AdTOUG+GcPivjxPGlv06izRep8Koif++z1ftzbrmifRk5L0sLp7Ftq0yfCycXKGfKTz/T8TxrL9yzb327fUniJxP45TYtU3KsVVbfu7vlHmZFaKut3V1y00rLbNTNNQlGe9/xiOPgcVpPmSuvX11xamqK4iIpjxiY/wDZXl34dT/T007sY9Ve6quMJOMJ9bCLwrNlx2vfsvekd3aqqqoiqqNs8ZzhQXKYpqmInLJyfoJ6mThWsyjCyxr/AEwTbMeo1NGnoiu5OImYj8zOHq1ZquzinjLVNhixgCAAEgQAAlMRJDvOiDvVvyUfewrNd5o9m/pfLK+48DQbaQAFZ9PHc9P9bH8N5t6L6v4YNT9OVJFurAIAAAAEhA7fo/10XKUbq9P1Olrdv6qyMYzqaaSTn45348dzOR+ZdNVFNNVqqrfXO3ZEzMVczj/viu/hl2JzFcRiO+eGfn7yjHZhLTw086tXGTerjCM7JOOE4KXg8Y9/wMPy1o64qrpv1VRVbnEUZmIjPrj1zP493v4lejETRETFXq4aiUVJbabhlbUY8Ws71/B2VyKppnb2n09/RSW6oie/g6TUc9LL+sruhB6W+Eq1RBYdSx/TKEvNbuPkc/a+XLFnp3LVU9Smc7p/xcxMce3gsaviVVe6muP0zGMcOYi9/njz4HRTGVZE91m8xrqJ0u90U6WxP9PK1PZha3h4jnhndu8z538x0aqi/Fim5NyPPEYzNOM+OI9OXS/DqrdVvfNMUz4Z5cnzylVVfLT06evTxpazNJ9ZPKTTznCjvOn+Bda7p6dRduzXu9O0RHfH7qvX1UUXJt0UYw5wvVYEgAAAAkA73of71b8lH3sKzXeaPZv6TyyvuPA0G2kABWfTx3PT/Wx/Debej+r+GDUeRSZbqyUAAgAAbOh0FmplsUx6ybTagnFNpeWXvMGo1NrT0b7tW2Oe/wDoy2rVd2rbTGZdJZzNvWkhNVS/Vu6e3VmO0qsYj444rP8AuKCj5i039bVTNcdPbGJ9N2e/8T/Cyq+G3OhExT+rP8Ob1dNmnbpszB5TnXlPes4yluyX1i5av0xdt949J+32yrrlNdqZoq7MPWvGzl7OdrZzuzwzjzMuyndux38MvG+cY9Hwe3gAAZp6qUoRrcn1dbbjXn+mLby3jzMVNqimua4j9U+M+vZl6lUxFOe0Msut1Tziy+UIxjmKc5KK4Zxv3cN5jpixpqcRiiJnPjiMz4+PL1O+7Oe8vT1fNu2GlpvVdrsunZGdajJyjFfsbjxWcS/4K+z8Ys3NZdsTVGKYiYnPjPr38O2Y/ls3NFXFmmuI7zl4ltUoPZnGUJLjGScWvinvLaiumuM0zmPt3/8AjRqpmntMPg9vIEgQAAl3nQ/3q35KPvYVmu80ezf0nllfkeBoNtIACs+nnuWn+tj+G829H9T8MGp+nKk2WysQSgAAAMlLe0sS2HlYnnGy/wDqz4YPFeNs5jP25+35ZKJnMLDv56U2KelUrIQlS64a7LTdmMbbXFLPicJb+WtRbqp1UxEzuzNv/Lnwz4TMcL6r4laqibUTjtjd91cyf8+Pjv8APJ3rn6kEoAgAAANvku+yu2Lpm6rXJKNieMZeMvwx8TW1dq1ctVRep3U4ntz7f8M9iuumuJpnErH1/O+q2F1OnucNRGqXVahpKFliW9Qb4N43Z8zgNN8v37dy1fv280TVG6nxmmJ9Z9vWI/LobnxCiumqiir9WO0+kqvssc25SblKTy5SeW2/Fs+jU0U0RFNMYiOHM1VTVOZfJ6eQAAABLvOh/vVvyUfewrNd5o9m/pPLK/I8DQbaQAFZ9PHc9P8AWx/Debej+p+GDUeRSTLaFZPiEgEAAhLY0WknfJxrW04wnNr/AEwi5N/8GK/fosUxVXOImYj8zOIZLVqq5OKWBmV4wglAACAJAgAkhMS2NDpZX2RqgsztkoxT82YdRfosWqrtfhTGZZbVuquqKY8ZYJwcW09zi2mvetzMtMxVETDHVTMTMS+T08gAAACXedD/AHq35KPvYVeu80ezf0nllfkeBottIACs+njuen+uh+G829H9T8MGo8ikmW8KyfEABABMXj3+5kS9ROJWdzEq01tcr4ULT2JuicnKUoTyk2oZfB5R87+Y69ZbuxYqub6fNGIiJjGfHEft+7pPh1NmqibkU4nwlx/O2uii6Wn09Dp6lpTsnOcpT3J7lnCjvOr+C16m/Yp1F+5u3R2iIiIj37Zmf4Vevi3RXNu3TjHq8AulaAAASAAgRBCwej+dFm1ZOiuq3RxTeqUnGDUsrfl4UsZ9xxHzNGqt4t0XZqpuf4PXtifTxh0HwybdeappxNPq87n/ANTRa6qtPCFlqV09Q225bbl+xZwt6eTf+W51F+zF27dmYp/TFPGOfX2/lr/Eunbq20Uxme+f9nHs6hUBIAAgCXedD/erfko+9hV67zR7N/SeWV+R4Gi20gAKz6eO56f66H4bzb0f1PwwajyKSZbwrJ8QIAAADZnrZuuNTk+qqblGCeFtN5cn5v3mCNPbpuVXYj9VXaZ+3Ht9vVm61W2KM9o9DWaud727ZOc1GMNuXFqKwsvxePPyFmxbsU7LcYjMzj38cfkrrqr/AFS1jOwgAAACQICEttXWKrYzJUTm5OK3QlNJcfPCx/Jg6dqb2/H64jx9YjPpxln3VRRt9P8AVjv1UrIxhKTlGpNQ2t7jF/5U+OD1bsW7dVVVEYmrvP3nn3+/q8V3aqqYifRgMzEBIEAAJd50P96t+Sj72FXrvNHs39J5ZX5HgaLbSAArPp47np/ro/hvNvR/V/DBqPIpJlvCskABAAAz6KqNk1GyaphLjbKLmo+WUt+DDfrroomqindMekTEZ/fsy2qaaqsVTiOVgafmSno51q2qdl1ldsNRFPq1GKxjPwcv5OHu/M+NfRXNExTTE0zT65n/AMhfU/DY6E07o7znLg+UdNCibhCyN6jxsrUlHPik3x+PA7XS3q71uK66Joz6TjP8KS9bpt1bYnLUNlgAgCQAENrk6NUppaiVldT42VJTcX5uPivga+pm/FuZsUxVVxPbP5Z7MW5qxcnEfZY2q5radaGMJWyjTTKWpeqUU5NSW/8Ap8sY/hHBWfjmrq+IzXFuJqqiKNme3aeffP7ugr0NmNPiau0d8q31qrU2qXOVaf8ATK1JSl72lwO/sTdmiJuxEVeuO8fvLnruzMxR4fdrmZhAAAAEu86H+9W/JR97Cs13mj2b+k8sr8jwNBtpAAVn08dz0/1sfw3m1ovq/hg1HkUkXCskABAACUoJh1tPPaVThVXXH9FVWqnRL9844SlJy8JcfdvOYufLdu7uu11T1ZnO70ifSMcfytafic04ppj9MRjDlLnHaezuhl7O1x2cvGffjB0tEVYjPj6qyrvOYb3LfJctHOEJ8bKa7fLG0t8f7PKNPQa2nV0VVUf4app/ae0/mO7NqdPNqYjmMvON1rSYAAxlu6fk+dlNt8V/RpnWp/73hfx/7Na7qrdu9RZq8a84/EZZqLM1W6q/SGrXhNZW0k02vNeRsVZmMR2Y6e3d78ud+olZKU5KVNsHXLStYq6t7tmPinh8eP2KSPl/SU26aaYxVE7or9d3jmf9vBvz8QuTVMzPaYxj7OdLxXT4hKAAAAAd50P96t+Sj72FZrvNHssNJ5ZX5HgaDbSAArPp47np/ro/hvNvRfV/DBqPIpJlvCskCAAAAAAl03MbX2V6iNa6t0TblcropxhCKzKab/a0l8Cg+YNNbr0tVzvvjtTtmczM9ojEeMfysvh12qLkU+nrnh0/OnnDGemdminVY4WKu2bipWVweUpRT4JvG/hvOb+DfCblvVxb1lNVMTGaYzMRMx6Tj1iPT91nrdVTVamq1MTjtP2V1pNLPUS2K4ysseWox/c/PHmd5ev27FG+5O2mPWXP27dV2rFMZl0S5n3fpOs6qz9V1+Opx/U6tnGcfHeUX94dN/XdLqR09nm9N2f9lh/Z1zoZx+rPh9nhzps0dqVkFGyGH1V8YzT90oeRc03LWrszNurNM+tMzH7S0ttVmvvHeOVo8i26ezT1xnXptPPXw2/0q2Yq3duaj4rCWD5v8Rt6u3qa66K6q4tTjf3nb9s/b1dJYqtVWoiqIiao8OVYctavrbX/AIVWmUHKKpqio7OHhqT/AMzyfRtDp+jZiOpNzPfdVOc+3EOc1Fyaq/LFP2h55utYABAEgAIAO96H+9W/JR97Cs13mj2WGk8sr7jwNBtpAAVn08dz0/10fw3m3ovq/hg1H01JMt4VkgAIAAAAEvqMscPFYfvXkecQmKpgjNrPv4+8TET4kVYjCa208xeJL9rTxh+efAVRExifB6onv2nCye2VOP0vWWP/AAurfKH/AHsY28ccZ8TgP7t38/1O2PNnp/5c+HGcen8uh/tG3jp59Mbvura2Tbe09qTb2pN7WX558Tv6IiIjEYjj/hztUzunPeX1ZqJTkpSlKUlhKTbykuCT8MHmm3RTTtpjEJm5VM5l83WubcpNylJ5lKTy2/Nk0UU0UxTTGIhFVU1TmfF8Ht4AAAJAgCQDveh/vVvyUfewrNd5o9m/pPLK+48DQbaQAFadO6b0enwm8a2OcLOF1N+/7fybWkmIud+GG/GaOykWy06tHMK7ZVwjKHVo5g6dXCcjq0co2VcIyOrRydOrgyOrRybKuDI6tHJsq4Mjq0cmyrhOR1aOTZVwjI6tHJ06uE5HVo5OnVwZ/wDsDq0cmyrgyT1aOTp1cIyR1aOTZVwZHVo5NlXBkdWjk6dXBkdWjk2VcGR1aOTp1cGR1aOTp1cJyh1aOTp1cGR1aOTp1cIyT1aOYOnVw77oe36m3y2KN/8AewrdbVE1Rict7SxMUzlfceBpNpIADBq9OrYuL8VgDwJ80K28+Y7Hd89j6gdzsdUDudjqgdzsdUDudjqgdzsdUDudjqgdzsdUDudjqgdzsfUDudjqgdzsdUDudj6gdzsdUDudjqgdzsdUDudj6gdzsfUDudj6gdzsfUOx3bnJ3N2FEtqIHu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" name="AutoShape 10" descr="data:image/jpeg;base64,/9j/4AAQSkZJRgABAQAAAQABAAD/2wCEAAkGBxMNERUQDxMQDg0MEA8QDw0NFBQQEBARFRYWFhURFBMkKCggGBslHBQVITEtJTUrLy4uFx8zRDM4NygtLisBCgoKDg0OGhAQGzcgICQsNS8sLis3Lys0KywsLCwsLiwvLCwsLCw0LSwsLC4sLCwsLC8wLCwsLCwsLSwsLCwsLP/AABEIAPsAyQMBEQACEQEDEQH/xAAbAAEAAgMBAQAAAAAAAAAAAAAAAQcDBAYFAv/EADsQAAICAQEDCQcDAgUFAAAAAAABAgMRBBIhMQUGBxMWNEFRk1RhcXJ0sbMUMpEigSNCYoKhUmOjwfD/xAAbAQEAAgMBAQAAAAAAAAAAAAAAAQUDBAYCB//EADQRAQABAwMCBAUDAQkBAAAAAAABAgMRBBJREyExMkFxBQYzYYEikaEUFRZCYsHR4fDxsf/aAAwDAQACEQMRAD8AvEAAAAAAAAAAAAAAAAAAAAAAAAAAAAAAAAAAAAAAAAAAAAAAAAAAAAAAAAAAAAAAAAAAAAAAAAAAAAAAAAAAAAAAAAAAAAAAAAAAAAAAAAAAAAAAAAAAAAAAAAAAAAAAAAAAAAAAAAAAAAAAAAAAAAAAAAAAAAAAAAAAAAAAAAAAAAAAAAAAAAAAAAAAAAAAAAAAAAAAAAAAAAAAAAAAAAA1OUuU6dJFT1FtdEJS2VO2SgnLDeym/HCb/sMZHndseT/bNL6sCdtXCN0HbHk/2zS+rAbZ4N0I7Y8n+2aX1YDbPBug7Y8n+2aX1YE7Z4N0HbHk/wBs0vqwI2zwboT2x5P9s0vqwG2eDdCO2PJ/tml9WA2zwboT2x5P9s0vqwG2eDdCO2PJ/tml9WA2zwboO2PJ/tml9WA2zwboO2PJ/tml9WBO2eDdB2x5P9s0vqwI2zwboO2PJ/tml9WA2zwboO2PJ/tml9WA2zwboO2PJ/tml9WA2zwboO2PJ/tml9WA2zwboO2PJ/tml9WA2zwboT2x5P8AbNL6sBtng3Qjtjyf7ZpfVgNs8G6E9seT/bNL6sCds8G6Dtjyf7ZpfVgRtng3Q3eTOWtPrNpaa6q917O31M1PZ2s4zjhnD/gTEx4kTEt8hIAArTp47lp/roP/AMN5t6L6v4YNR5FJtlt3VsyjIMmQbjINxkG4yDcZBuMg3GQZMgyNBEmSTJkGTJHdOTJJkyQjJkJybQMmQbjaBlKkDKwehjUuGovS4WQ02f7O7H3K3XealvaWf0r1jwNBtpAAVn089z0/1sfw3m3ovq/hg1HkUky3VkgQAAAAABl0tLtnGuP7rZxgvHfJpL7mO9ci1bquVeERM/tGWS3RvqimPWcMnKOkentnTP8AdTOUG+GcPivjxPGlv06izRep8Koif++z1ftzbrmifRk5L0sLp7Ftq0yfCycXKGfKTz/T8TxrL9yzb327fUniJxP45TYtU3KsVVbfu7vlHmZFaKut3V1y00rLbNTNNQlGe9/xiOPgcVpPmSuvX11xamqK4iIpjxiY/wDZXl34dT/T007sY9Ve6quMJOMJ9bCLwrNlx2vfsvekd3aqqqoiqqNs8ZzhQXKYpqmInLJyfoJ6mThWsyjCyxr/AEwTbMeo1NGnoiu5OImYj8zOHq1ZquzinjLVNhixgCAAEgQAAlMRJDvOiDvVvyUfewrNd5o9m/pfLK+48DQbaQAFZ9PHc9P9bH8N5t6L6v4YNT9OVJFurAIAAAAEhA7fo/10XKUbq9P1Olrdv6qyMYzqaaSTn45348dzOR+ZdNVFNNVqqrfXO3ZEzMVczj/viu/hl2JzFcRiO+eGfn7yjHZhLTw086tXGTerjCM7JOOE4KXg8Y9/wMPy1o64qrpv1VRVbnEUZmIjPrj1zP493v4lejETRETFXq4aiUVJbabhlbUY8Ws71/B2VyKppnb2n09/RSW6oie/g6TUc9LL+sruhB6W+Eq1RBYdSx/TKEvNbuPkc/a+XLFnp3LVU9Smc7p/xcxMce3gsaviVVe6muP0zGMcOYi9/njz4HRTGVZE91m8xrqJ0u90U6WxP9PK1PZha3h4jnhndu8z538x0aqi/Fim5NyPPEYzNOM+OI9OXS/DqrdVvfNMUz4Z5cnzylVVfLT06evTxpazNJ9ZPKTTznCjvOn+Bda7p6dRduzXu9O0RHfH7qvX1UUXJt0UYw5wvVYEgAAAAkA73of71b8lH3sKzXeaPZv6TyyvuPA0G2kABWfTx3PT/Wx/Debej+r+GDUeRSZbqyUAAgAAbOh0FmplsUx6ybTagnFNpeWXvMGo1NrT0b7tW2Oe/wDoy2rVd2rbTGZdJZzNvWkhNVS/Vu6e3VmO0qsYj444rP8AuKCj5i039bVTNcdPbGJ9N2e/8T/Cyq+G3OhExT+rP8Ob1dNmnbpszB5TnXlPes4yluyX1i5av0xdt949J+32yrrlNdqZoq7MPWvGzl7OdrZzuzwzjzMuyndux38MvG+cY9Hwe3gAAZp6qUoRrcn1dbbjXn+mLby3jzMVNqimua4j9U+M+vZl6lUxFOe0Msut1Tziy+UIxjmKc5KK4Zxv3cN5jpixpqcRiiJnPjiMz4+PL1O+7Oe8vT1fNu2GlpvVdrsunZGdajJyjFfsbjxWcS/4K+z8Ys3NZdsTVGKYiYnPjPr38O2Y/ls3NFXFmmuI7zl4ltUoPZnGUJLjGScWvinvLaiumuM0zmPt3/8AjRqpmntMPg9vIEgQAAl3nQ/3q35KPvYVmu80ezf0nllfkeBoNtIACs+nnuWn+tj+G829H9T8MGp+nKk2WysQSgAAAMlLe0sS2HlYnnGy/wDqz4YPFeNs5jP25+35ZKJnMLDv56U2KelUrIQlS64a7LTdmMbbXFLPicJb+WtRbqp1UxEzuzNv/Lnwz4TMcL6r4laqibUTjtjd91cyf8+Pjv8APJ3rn6kEoAgAAANvku+yu2Lpm6rXJKNieMZeMvwx8TW1dq1ctVRep3U4ntz7f8M9iuumuJpnErH1/O+q2F1OnucNRGqXVahpKFliW9Qb4N43Z8zgNN8v37dy1fv280TVG6nxmmJ9Z9vWI/LobnxCiumqiir9WO0+kqvssc25SblKTy5SeW2/Fs+jU0U0RFNMYiOHM1VTVOZfJ6eQAAABLvOh/vVvyUfewrNd5o9m/pPLK/I8DQbaQAFZ9PHc9P8AWx/Debej+p+GDUeRSTLaFZPiEgEAAhLY0WknfJxrW04wnNr/AEwi5N/8GK/fosUxVXOImYj8zOIZLVqq5OKWBmV4wglAACAJAgAkhMS2NDpZX2RqgsztkoxT82YdRfosWqrtfhTGZZbVuquqKY8ZYJwcW09zi2mvetzMtMxVETDHVTMTMS+T08gAAACXedD/AHq35KPvYVeu80ezf0nllfkeBottIACs+njuen+uh+G829H9T8MGo8ikmW8KyfEABABMXj3+5kS9ROJWdzEq01tcr4ULT2JuicnKUoTyk2oZfB5R87+Y69ZbuxYqub6fNGIiJjGfHEft+7pPh1NmqibkU4nwlx/O2uii6Wn09Dp6lpTsnOcpT3J7lnCjvOr+C16m/Yp1F+5u3R2iIiIj37Zmf4Vevi3RXNu3TjHq8AulaAAASAAgRBCwej+dFm1ZOiuq3RxTeqUnGDUsrfl4UsZ9xxHzNGqt4t0XZqpuf4PXtifTxh0HwybdeappxNPq87n/ANTRa6qtPCFlqV09Q225bbl+xZwt6eTf+W51F+zF27dmYp/TFPGOfX2/lr/Eunbq20Uxme+f9nHs6hUBIAAgCXedD/erfko+9hV67zR7N/SeWV+R4Gi20gAKz6eO56f66H4bzb0f1PwwajyKSZbwrJ8QIAAADZnrZuuNTk+qqblGCeFtN5cn5v3mCNPbpuVXYj9VXaZ+3Ht9vVm61W2KM9o9DWaud727ZOc1GMNuXFqKwsvxePPyFmxbsU7LcYjMzj38cfkrrqr/AFS1jOwgAAACQICEttXWKrYzJUTm5OK3QlNJcfPCx/Jg6dqb2/H64jx9YjPpxln3VRRt9P8AVjv1UrIxhKTlGpNQ2t7jF/5U+OD1bsW7dVVVEYmrvP3nn3+/q8V3aqqYifRgMzEBIEAAJd50P96t+Sj72FXrvNHs39J5ZX5HgaLbSAArPp47np/ro/hvNvR/V/DBqPIpJlvCskABAAAz6KqNk1GyaphLjbKLmo+WUt+DDfrroomqindMekTEZ/fsy2qaaqsVTiOVgafmSno51q2qdl1ldsNRFPq1GKxjPwcv5OHu/M+NfRXNExTTE0zT65n/AMhfU/DY6E07o7znLg+UdNCibhCyN6jxsrUlHPik3x+PA7XS3q71uK66Joz6TjP8KS9bpt1bYnLUNlgAgCQAENrk6NUppaiVldT42VJTcX5uPivga+pm/FuZsUxVVxPbP5Z7MW5qxcnEfZY2q5radaGMJWyjTTKWpeqUU5NSW/8Ap8sY/hHBWfjmrq+IzXFuJqqiKNme3aeffP7ugr0NmNPiau0d8q31qrU2qXOVaf8ATK1JSl72lwO/sTdmiJuxEVeuO8fvLnruzMxR4fdrmZhAAAAEu86H+9W/JR97Cs13mj2b+k8sr8jwNBtpAAVn08dz0/1sfw3m1ovq/hg1HkUkXCskABAACUoJh1tPPaVThVXXH9FVWqnRL9844SlJy8JcfdvOYufLdu7uu11T1ZnO70ifSMcfytafic04ppj9MRjDlLnHaezuhl7O1x2cvGffjB0tEVYjPj6qyrvOYb3LfJctHOEJ8bKa7fLG0t8f7PKNPQa2nV0VVUf4app/ae0/mO7NqdPNqYjmMvON1rSYAAxlu6fk+dlNt8V/RpnWp/73hfx/7Na7qrdu9RZq8a84/EZZqLM1W6q/SGrXhNZW0k02vNeRsVZmMR2Y6e3d78ud+olZKU5KVNsHXLStYq6t7tmPinh8eP2KSPl/SU26aaYxVE7or9d3jmf9vBvz8QuTVMzPaYxj7OdLxXT4hKAAAAAd50P96t+Sj72FZrvNHssNJ5ZX5HgaDbSAArPp47np/ro/hvNvRfV/DBqPIpJlvCskCAAAAAAl03MbX2V6iNa6t0TblcropxhCKzKab/a0l8Cg+YNNbr0tVzvvjtTtmczM9ojEeMfysvh12qLkU+nrnh0/OnnDGemdminVY4WKu2bipWVweUpRT4JvG/hvOb+DfCblvVxb1lNVMTGaYzMRMx6Tj1iPT91nrdVTVamq1MTjtP2V1pNLPUS2K4ysseWox/c/PHmd5ev27FG+5O2mPWXP27dV2rFMZl0S5n3fpOs6qz9V1+Opx/U6tnGcfHeUX94dN/XdLqR09nm9N2f9lh/Z1zoZx+rPh9nhzps0dqVkFGyGH1V8YzT90oeRc03LWrszNurNM+tMzH7S0ttVmvvHeOVo8i26ezT1xnXptPPXw2/0q2Yq3duaj4rCWD5v8Rt6u3qa66K6q4tTjf3nb9s/b1dJYqtVWoiqIiao8OVYctavrbX/AIVWmUHKKpqio7OHhqT/AMzyfRtDp+jZiOpNzPfdVOc+3EOc1Fyaq/LFP2h55utYABAEgAIAO96H+9W/JR97Cs13mj2WGk8sr7jwNBtpAAVn08dz0/10fw3m3ovq/hg1H01JMt4VkgAIAAAAEvqMscPFYfvXkecQmKpgjNrPv4+8TET4kVYjCa208xeJL9rTxh+efAVRExifB6onv2nCye2VOP0vWWP/AAurfKH/AHsY28ccZ8TgP7t38/1O2PNnp/5c+HGcen8uh/tG3jp59Mbvura2Tbe09qTb2pN7WX558Tv6IiIjEYjj/hztUzunPeX1ZqJTkpSlKUlhKTbykuCT8MHmm3RTTtpjEJm5VM5l83WubcpNylJ5lKTy2/Nk0UU0UxTTGIhFVU1TmfF8Ht4AAAJAgCQDveh/vVvyUfewrNd5o9m/pPLK+48DQbaQAFadO6b0enwm8a2OcLOF1N+/7fybWkmIud+GG/GaOykWy06tHMK7ZVwjKHVo5g6dXCcjq0co2VcIyOrRydOrgyOrRybKuDI6tHJsq4Mjq0cmyrhOR1aOTZVwjI6tHJ06uE5HVo5OnVwZ/wDsDq0cmyrgyT1aOTp1cIyR1aOTZVwZHVo5NlXBkdWjk6dXBkdWjk2VcGR1aOTp1cGR1aOTp1cJyh1aOTp1cGR1aOTp1cIyT1aOYOnVw77oe36m3y2KN/8AewrdbVE1Rict7SxMUzlfceBpNpIADBq9OrYuL8VgDwJ80K28+Y7Hd89j6gdzsdUDudjqgdzsdUDudjqgdzsdUDudjqgdzsdUDudjqgdzsfUDudjqgdzsdUDudj6gdzsdUDudjqgdzsdUDudj6gdzsfUDudj6gdzsfUOx3bnJ3N2FEtqIHu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//Z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" name="AutoShape 12" descr="data:image/jpeg;base64,/9j/4AAQSkZJRgABAQAAAQABAAD/2wCEAAkGBxMNERUQDxMQDg0MEA8QDw0NFBQQEBARFRYWFhURFBMkKCggGBslHBQVITEtJTUrLy4uFx8zRDM4NygtLisBCgoKDg0OGhAQGzcgICQsNS8sLis3Lys0KywsLCwsLiwvLCwsLCw0LSwsLC4sLCwsLC8wLCwsLCwsLSwsLCwsLP/AABEIAPsAyQMBEQACEQEDEQH/xAAbAAEAAgMBAQAAAAAAAAAAAAAAAQcDBAYFAv/EADsQAAICAQEDCQcDAgUFAAAAAAABAgMRBBIhMQUGBxMWNEFRk1RhcXJ0sbMUMpEigSNCYoKhUmOjwfD/xAAbAQEAAgMBAQAAAAAAAAAAAAAAAQUDBAYCB//EADQRAQABAwMCBAUDAQkBAAAAAAABAgMRBBJREyExMkFxBQYzYYEikaEUFRZCYsHR4fDxsf/aAAwDAQACEQMRAD8AvEAAAAAAAAAAAAAAAAAAAAAAAAAAAAAAAAAAAAAAAAAAAAAAAAAAAAAAAAAAAAAAAAAAAAAAAAAAAAAAAAAAAAAAAAAAAAAAAAAAAAAAAAAAAAAAAAAAAAAAAAAAAAAAAAAAAAAAAAAAAAAAAAAAAAAAAAAAAAAAAAAAAAAAAAAAAAAAAAAAAAAAAAAAAAAAAAAAAAAAAAAAAAAAAAAAAAA1OUuU6dJFT1FtdEJS2VO2SgnLDeym/HCb/sMZHndseT/bNL6sCdtXCN0HbHk/2zS+rAbZ4N0I7Y8n+2aX1YDbPBug7Y8n+2aX1YE7Z4N0HbHk/wBs0vqwI2zwboT2x5P9s0vqwG2eDdCO2PJ/tml9WA2zwboT2x5P9s0vqwG2eDdCO2PJ/tml9WA2zwboO2PJ/tml9WA2zwboO2PJ/tml9WBO2eDdB2x5P9s0vqwI2zwboO2PJ/tml9WA2zwboO2PJ/tml9WA2zwboO2PJ/tml9WA2zwboO2PJ/tml9WA2zwboO2PJ/tml9WA2zwboT2x5P8AbNL6sBtng3Qjtjyf7ZpfVgNs8G6E9seT/bNL6sCds8G6Dtjyf7ZpfVgRtng3Q3eTOWtPrNpaa6q917O31M1PZ2s4zjhnD/gTEx4kTEt8hIAArTp47lp/roP/AMN5t6L6v4YNR5FJtlt3VsyjIMmQbjINxkG4yDcZBuMg3GQZMgyNBEmSTJkGTJHdOTJJkyQjJkJybQMmQbjaBlKkDKwehjUuGovS4WQ02f7O7H3K3XealvaWf0r1jwNBtpAAVn089z0/1sfw3m3ovq/hg1HkUky3VkgQAAAAABl0tLtnGuP7rZxgvHfJpL7mO9ci1bquVeERM/tGWS3RvqimPWcMnKOkentnTP8AdTOUG+GcPivjxPGlv06izRep8Koif++z1ftzbrmifRk5L0sLp7Ftq0yfCycXKGfKTz/T8TxrL9yzb327fUniJxP45TYtU3KsVVbfu7vlHmZFaKut3V1y00rLbNTNNQlGe9/xiOPgcVpPmSuvX11xamqK4iIpjxiY/wDZXl34dT/T007sY9Ve6quMJOMJ9bCLwrNlx2vfsvekd3aqqqoiqqNs8ZzhQXKYpqmInLJyfoJ6mThWsyjCyxr/AEwTbMeo1NGnoiu5OImYj8zOHq1ZquzinjLVNhixgCAAEgQAAlMRJDvOiDvVvyUfewrNd5o9m/pfLK+48DQbaQAFZ9PHc9P9bH8N5t6L6v4YNT9OVJFurAIAAAAEhA7fo/10XKUbq9P1Olrdv6qyMYzqaaSTn45348dzOR+ZdNVFNNVqqrfXO3ZEzMVczj/viu/hl2JzFcRiO+eGfn7yjHZhLTw086tXGTerjCM7JOOE4KXg8Y9/wMPy1o64qrpv1VRVbnEUZmIjPrj1zP493v4lejETRETFXq4aiUVJbabhlbUY8Ws71/B2VyKppnb2n09/RSW6oie/g6TUc9LL+sruhB6W+Eq1RBYdSx/TKEvNbuPkc/a+XLFnp3LVU9Smc7p/xcxMce3gsaviVVe6muP0zGMcOYi9/njz4HRTGVZE91m8xrqJ0u90U6WxP9PK1PZha3h4jnhndu8z538x0aqi/Fim5NyPPEYzNOM+OI9OXS/DqrdVvfNMUz4Z5cnzylVVfLT06evTxpazNJ9ZPKTTznCjvOn+Bda7p6dRduzXu9O0RHfH7qvX1UUXJt0UYw5wvVYEgAAAAkA73of71b8lH3sKzXeaPZv6TyyvuPA0G2kABWfTx3PT/Wx/Debej+r+GDUeRSZbqyUAAgAAbOh0FmplsUx6ybTagnFNpeWXvMGo1NrT0b7tW2Oe/wDoy2rVd2rbTGZdJZzNvWkhNVS/Vu6e3VmO0qsYj444rP8AuKCj5i039bVTNcdPbGJ9N2e/8T/Cyq+G3OhExT+rP8Ob1dNmnbpszB5TnXlPes4yluyX1i5av0xdt949J+32yrrlNdqZoq7MPWvGzl7OdrZzuzwzjzMuyndux38MvG+cY9Hwe3gAAZp6qUoRrcn1dbbjXn+mLby3jzMVNqimua4j9U+M+vZl6lUxFOe0Msut1Tziy+UIxjmKc5KK4Zxv3cN5jpixpqcRiiJnPjiMz4+PL1O+7Oe8vT1fNu2GlpvVdrsunZGdajJyjFfsbjxWcS/4K+z8Ys3NZdsTVGKYiYnPjPr38O2Y/ls3NFXFmmuI7zl4ltUoPZnGUJLjGScWvinvLaiumuM0zmPt3/8AjRqpmntMPg9vIEgQAAl3nQ/3q35KPvYVmu80ezf0nllfkeBoNtIACs+nnuWn+tj+G829H9T8MGp+nKk2WysQSgAAAMlLe0sS2HlYnnGy/wDqz4YPFeNs5jP25+35ZKJnMLDv56U2KelUrIQlS64a7LTdmMbbXFLPicJb+WtRbqp1UxEzuzNv/Lnwz4TMcL6r4laqibUTjtjd91cyf8+Pjv8APJ3rn6kEoAgAAANvku+yu2Lpm6rXJKNieMZeMvwx8TW1dq1ctVRep3U4ntz7f8M9iuumuJpnErH1/O+q2F1OnucNRGqXVahpKFliW9Qb4N43Z8zgNN8v37dy1fv280TVG6nxmmJ9Z9vWI/LobnxCiumqiir9WO0+kqvssc25SblKTy5SeW2/Fs+jU0U0RFNMYiOHM1VTVOZfJ6eQAAABLvOh/vVvyUfewrNd5o9m/pPLK/I8DQbaQAFZ9PHc9P8AWx/Debej+p+GDUeRSTLaFZPiEgEAAhLY0WknfJxrW04wnNr/AEwi5N/8GK/fosUxVXOImYj8zOIZLVqq5OKWBmV4wglAACAJAgAkhMS2NDpZX2RqgsztkoxT82YdRfosWqrtfhTGZZbVuquqKY8ZYJwcW09zi2mvetzMtMxVETDHVTMTMS+T08gAAACXedD/AHq35KPvYVeu80ezf0nllfkeBottIACs+njuen+uh+G829H9T8MGo8ikmW8KyfEABABMXj3+5kS9ROJWdzEq01tcr4ULT2JuicnKUoTyk2oZfB5R87+Y69ZbuxYqub6fNGIiJjGfHEft+7pPh1NmqibkU4nwlx/O2uii6Wn09Dp6lpTsnOcpT3J7lnCjvOr+C16m/Yp1F+5u3R2iIiIj37Zmf4Vevi3RXNu3TjHq8AulaAAASAAgRBCwej+dFm1ZOiuq3RxTeqUnGDUsrfl4UsZ9xxHzNGqt4t0XZqpuf4PXtifTxh0HwybdeappxNPq87n/ANTRa6qtPCFlqV09Q225bbl+xZwt6eTf+W51F+zF27dmYp/TFPGOfX2/lr/Eunbq20Uxme+f9nHs6hUBIAAgCXedD/erfko+9hV67zR7N/SeWV+R4Gi20gAKz6eO56f66H4bzb0f1PwwajyKSZbwrJ8QIAAADZnrZuuNTk+qqblGCeFtN5cn5v3mCNPbpuVXYj9VXaZ+3Ht9vVm61W2KM9o9DWaud727ZOc1GMNuXFqKwsvxePPyFmxbsU7LcYjMzj38cfkrrqr/AFS1jOwgAAACQICEttXWKrYzJUTm5OK3QlNJcfPCx/Jg6dqb2/H64jx9YjPpxln3VRRt9P8AVjv1UrIxhKTlGpNQ2t7jF/5U+OD1bsW7dVVVEYmrvP3nn3+/q8V3aqqYifRgMzEBIEAAJd50P96t+Sj72FXrvNHs39J5ZX5HgaLbSAArPp47np/ro/hvNvR/V/DBqPIpJlvCskABAAAz6KqNk1GyaphLjbKLmo+WUt+DDfrroomqindMekTEZ/fsy2qaaqsVTiOVgafmSno51q2qdl1ldsNRFPq1GKxjPwcv5OHu/M+NfRXNExTTE0zT65n/AMhfU/DY6E07o7znLg+UdNCibhCyN6jxsrUlHPik3x+PA7XS3q71uK66Joz6TjP8KS9bpt1bYnLUNlgAgCQAENrk6NUppaiVldT42VJTcX5uPivga+pm/FuZsUxVVxPbP5Z7MW5qxcnEfZY2q5radaGMJWyjTTKWpeqUU5NSW/8Ap8sY/hHBWfjmrq+IzXFuJqqiKNme3aeffP7ugr0NmNPiau0d8q31qrU2qXOVaf8ATK1JSl72lwO/sTdmiJuxEVeuO8fvLnruzMxR4fdrmZhAAAAEu86H+9W/JR97Cs13mj2b+k8sr8jwNBtpAAVn08dz0/1sfw3m1ovq/hg1HkUkXCskABAACUoJh1tPPaVThVXXH9FVWqnRL9844SlJy8JcfdvOYufLdu7uu11T1ZnO70ifSMcfytafic04ppj9MRjDlLnHaezuhl7O1x2cvGffjB0tEVYjPj6qyrvOYb3LfJctHOEJ8bKa7fLG0t8f7PKNPQa2nV0VVUf4app/ae0/mO7NqdPNqYjmMvON1rSYAAxlu6fk+dlNt8V/RpnWp/73hfx/7Na7qrdu9RZq8a84/EZZqLM1W6q/SGrXhNZW0k02vNeRsVZmMR2Y6e3d78ud+olZKU5KVNsHXLStYq6t7tmPinh8eP2KSPl/SU26aaYxVE7or9d3jmf9vBvz8QuTVMzPaYxj7OdLxXT4hKAAAAAd50P96t+Sj72FZrvNHssNJ5ZX5HgaDbSAArPp47np/ro/hvNvRfV/DBqPIpJlvCskCAAAAAAl03MbX2V6iNa6t0TblcropxhCKzKab/a0l8Cg+YNNbr0tVzvvjtTtmczM9ojEeMfysvh12qLkU+nrnh0/OnnDGemdminVY4WKu2bipWVweUpRT4JvG/hvOb+DfCblvVxb1lNVMTGaYzMRMx6Tj1iPT91nrdVTVamq1MTjtP2V1pNLPUS2K4ysseWox/c/PHmd5ev27FG+5O2mPWXP27dV2rFMZl0S5n3fpOs6qz9V1+Opx/U6tnGcfHeUX94dN/XdLqR09nm9N2f9lh/Z1zoZx+rPh9nhzps0dqVkFGyGH1V8YzT90oeRc03LWrszNurNM+tMzH7S0ttVmvvHeOVo8i26ezT1xnXptPPXw2/0q2Yq3duaj4rCWD5v8Rt6u3qa66K6q4tTjf3nb9s/b1dJYqtVWoiqIiao8OVYctavrbX/AIVWmUHKKpqio7OHhqT/AMzyfRtDp+jZiOpNzPfdVOc+3EOc1Fyaq/LFP2h55utYABAEgAIAO96H+9W/JR97Cs13mj2WGk8sr7jwNBtpAAVn08dz0/10fw3m3ovq/hg1H01JMt4VkgAIAAAAEvqMscPFYfvXkecQmKpgjNrPv4+8TET4kVYjCa208xeJL9rTxh+efAVRExifB6onv2nCye2VOP0vWWP/AAurfKH/AHsY28ccZ8TgP7t38/1O2PNnp/5c+HGcen8uh/tG3jp59Mbvura2Tbe09qTb2pN7WX558Tv6IiIjEYjj/hztUzunPeX1ZqJTkpSlKUlhKTbykuCT8MHmm3RTTtpjEJm5VM5l83WubcpNylJ5lKTy2/Nk0UU0UxTTGIhFVU1TmfF8Ht4AAAJAgCQDveh/vVvyUfewrNd5o9m/pPLK+48DQbaQAFadO6b0enwm8a2OcLOF1N+/7fybWkmIud+GG/GaOykWy06tHMK7ZVwjKHVo5g6dXCcjq0co2VcIyOrRydOrgyOrRybKuDI6tHJsq4Mjq0cmyrhOR1aOTZVwjI6tHJ06uE5HVo5OnVwZ/wDsDq0cmyrgyT1aOTp1cIyR1aOTZVwZHVo5NlXBkdWjk6dXBkdWjk2VcGR1aOTp1cGR1aOTp1cJyh1aOTp1cGR1aOTp1cIyT1aOYOnVw77oe36m3y2KN/8AewrdbVE1Rict7SxMUzlfceBpNpIADBq9OrYuL8VgDwJ80K28+Y7Hd89j6gdzsdUDudjqgdzsdUDudjqgdzsdUDudjqgdzsdUDudjqgdzsfUDudjqgdzsdUDudj6gdzsdUDudjqgdzsdUDudj6gdzsfUDudj6gdzsfUOx3bnJ3N2FEtqIHu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//Z"/>
          <p:cNvSpPr>
            <a:spLocks noChangeAspect="1" noChangeArrowheads="1"/>
          </p:cNvSpPr>
          <p:nvPr/>
        </p:nvSpPr>
        <p:spPr bwMode="auto">
          <a:xfrm>
            <a:off x="3683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4" name="AutoShape 16" descr="data:image/jpeg;base64,/9j/4AAQSkZJRgABAQAAAQABAAD/2wCEAAkGBxIHBhIIBxETFBUSGRoXExgYDRkVGhcdHCIZGRgYHRoYKCogIRwlHRgaIT0kJSkvOjouGB8/ODM4NywtLiwBCgoKDg0OGhAQGjckICU2Nzc3Li43NTgyNzgvNjgxNDcyNzg3LC8tLjgvLDQtLi40Ly8wMiw2LCwsLSw0Lyw0LP/AABEIALcBEwMBEQACEQEDEQH/xAAbAAEAAQUBAAAAAAAAAAAAAAAAAgEDBQYHBP/EAD4QAAIBAgUBBgMFBgMJAAAAAAABAgMRBAUGEiExIjJBUWFxEzOBBxUjkaFSYoKSscFCcnMUJJOistHh8PH/xAAcAQEAAQUBAQAAAAAAAAAAAAAABQIDBAYHAQj/xAA9EQACAQIDAwoGAAQGAgMAAAAAAQIDEQQFIRIxQQYTFFFSYYGRobEiMjM0cXJCwdHwBxUjgqLxQ5IkU2L/2gAMAwEAAhEDEQA/AOSUl+EvZHVcvo03hKTcV8seHcjBm3tMlYzOYpdleRTdiw5il2V5C7FhzFLsryF2LDmKXZXkLsWHMUuyvIXYsOYpdleQuxYcxS7K8hdiw5il2V5C7FhzFLsryF2LDmKXZXkLsWHMUuyvIXYsOYpdleQuxYcxS7K8hdiw5il2V5C7FhzFLsryF2LDmKXZXkLsWHMUuyvIXYsOYpdleQuxYcxS7K8hdiw5il2V5C7FhzFLsryF2LDmKXZXkLsWHMUuyvIXYsOYpdleQuxYcxS7K8hdiw5il2V5C7FhzFLsryF2LDmKXZXkLsWHMUuyvIXYsOYpdleQuxYcxS7K8hdiw5il2V5C7FhzFLsryF2Qku0QeMpQVaXwry7i7FuxWl8peyJTLvtKX6x9kW5/MyZmlIAAAAAAAAAAAAAAAAAAAAAAAAAAAAAAAAAAAAAAAAAAAAAAABbn3iBxv1peHsXY7itL5S9kSOXfaUv1j7Ion8zJmaUgAAAAAAAAAAAAAAAAAAAAAAHlwD0AAAAAAAAAAAAAAAAAAAAAAAtz7xA4360vD2LsdxWl8peyJHLvtKX6x9kUT+ZkzNKQAAAAAAAAAAAAAAAASjByi5RTajy+Onhd/VpfUtyqwhKMZOzlou/S+ngm/wAHtmRLh4EruyPG0ldg9iynENXWHrf8CX/YwP8ANsB/98P/AGj/AFLnNVOy/I23WOmJZfp3BVKMG5QjsrJRbd5du7t5Sclz6Ggck+U9PFZpjY1ZpRm9qN3ZWj8Pm4qL38GZ+LwrhRg0tVv9zS6mGnSjuqwkl5uDX9To1PGYepLZhUTfUmmRzi1vRaMkpB4AegAAAAAAAAAAAAAAAAAAtz7xA4360vD2LsdxWl8peyJHLvtKX6x9kUT+ZkzNKQAAAAAAAAAAAAAADJZbkOJzWk6uX0ZVEnZtNcP15IjH57l+AmqeKqqDeut/6F6nQqVFeCub1pPSFSOncZQzGnsqV1sgpWdtq3Rlx++1/Kcy5T8rqEs1wdXCVNqnSd21x2nZr87N/MlMLgpc1NTVm/79zTqukcdSpupVw00oq7bcUkvzOgw5W5NOShHERbe5K/8AQjng6yV3EwhsRjHRPs41Nia+PjlFe9WFm1Jy7VNJefjHorPz+hybl9yYy+jhpZhS/wBOd0nFLSTfdpZ8W1v1urkvl+KqOapvVex0fEVXSw86lJbnGLaje12ldL0uckw9KNSrCE3sqTSv1Ju1++xMylaLaOFag1FXz/EfExsuyn2ILiMfZefqz6XyLk7gsnpbGHj8T3zfzP8Aou5aGr18TOs7yfgYylSlWltpRcn5JNv9CbnUhBXm7LvLCTe4z2kMkqY7UdCnXpzUIy3zvBpWj2rO/m0l9TV+Vec0sHlNadOa2mtlWet5aafhXfgZWEoOdaKa0Gr8kqYLUVelh6c3By3Qaptq0u1bjjhtr6DkpnFLF5TQnUmlJLZd2r3jp6pX8Ri6DhWkktP6mBq0pUZbasXF+Ti1/U2iFSE1eDTXcYrTW8gVngAAAAAAAAAAAAAABbn3iBxv1peHsXY7itL5S9kSOXfaUv1j7Ion8zJmaUgAAAAAAAAAAAAAAHtyjMq2V42OIy6TjPpxzu/da8UyNzTLcJmGHlRxcbx3/jvT4FylVnTltQep3mOKVKNKljZwjUqJdnclula8lFPl83PmGWEnUlVnh4ylTg3ra9lfRya0WhtSmkkpPVnMPtPzLEffDy2tK1FKMoRjxuTXWXm9yf5HZv8ADrLMB0FY2Eb1btNvhbhHq0a7+8hMyq1Oc2G9DSDpRGGWyHPZ5EqtTBRXxakdkZvnYusrLxbsuvkQGd5DTzd0oYiT5qDu4r+J7ld8Etd2rvwMihXdG7jvfElk+psTlOYPGUajk5u9RSbkp+/r6lOacmMuzDCrDTpqKirRcdHH8d3WtzFLFVKc9pPfv7zHY6tHEYydajHbGcnJRve13e30JbA0alDDU6VWW1KKSb67aX8SzNpybSsUweLngcTHE4SbhOLumnZ/++hVi8JQxdJ0a8FKL3piE5Qe1F2Z2fQ+fVM/yd4jGRSlCWxyXSdkne3h1PnnlhkNDJ8eqOHk2pLas98btq1+O7Tj1myYLESrU7yW4a4z2rkGUrEYKCbnLbufSHF07ePRjkdkOGzjGuliJ2UVey3y13X4d55jcRKjTvFbzjGMxdTG4h4jFzlOUuW5O7PobCYShhKSo0IKMVwX9+prk5ym7yd2WTJKQAAAAAAAAAAAAAAC3PvEDjfrS8PYux3FaXyl7Ikcu+0pfrH2RRP5mTM0pAAAAAAAAAAAAABk88yaeUOj8a/41KNRcdL9Y+6/uQuTZ1SzNVub/wDHNx8tz8S9Wouls34q548DiXg8ZDFQSbpyUkmuLrlXt6kjjMMsTQnQk2lJNNrfZ77d9i3CWzJS6ieYZjVzHGvGYycpTfi308Ul5JeSLOBy3C4LDrD4eCjDq6+GvW3xb3lVSrKpLak9S7meb1c0o0oY575Uk4xm+84+Ck/G3PPqyxl2TYbL6lWWGWzGbTcV8qfWuq/Vu00R7UrSqJbWtjwEsWgAAAAADN1tSVfuKGTYP8OlFP4ln2qjbbld+EebW9OTWqXJnDvMqmZYn46ja2U90UrWsu1pe/XuS3mS8TLmlSjovcrS1NVlkU8mx34lOS/DbfaptO8bPxjfwfg+PIpqcmMNHMoZlhvgqJ/El8sk9HpwduK47+s9WKlzTpS1XsYM2cxT1Ty+pDLI5jJdiU3TT9Uk/wC/6MwI5jQljJYJP44xUvBtr+Wv5Rc5uWxt8Nx5TPLYAAAAAAAAAAAAALc+8QON+tLw9i7HcVpfKXsiRy77Sl+sfZFE/mZMzSkAAAAAAAAAAFY23Ld08ebFMtqz2d/9/j3PToGmtK5dnkFWwles5Rs50pOCkvR2XMfVHLOUHKvPsqk6VehBRldKcdqz/Grs+Nnr+Vq5XDYTD1leMn+DcdU6coZ7Qg8dOVNUbtSi4qydrp7la3COf8m+UeMyirNYaCm6llZ3eq3WtrfVkjisNCsltO1jkeoaGEwuJ+Bks6tXa+1OTjtfpFJXfv8A/Tu+R181xFLncwpxp33RV9r/AHO7S/Fr9bW4gK8aUXam2+8xJPGOAAAAAAAAAAAAbXp3R8M/wvxMJjIKaXbpuk90f15XqjSc85YyyersYjCy2Xukmtl/0fc9TOw+CVZXjNX6jfK+kI1dIRyKM0pRakp7brdduTt6ptHL6PK+cM+lmri3F3WzfXZtZLq4J/klZYJPDqlfXrOf6l0rDT9H8fFwlUfdpqk9z9XzwvVnVch5VzzmdqOGkoLfNtWX9X3LxsROIwioLWevUawbiYQAAAAAAAAAAABbn3iBxv1peHsXY7itL5S9kSOXfaUv1j7Ion8zJmaUgAAAAAAAAAAAG4fZ7iKGUzrZ1mcrKCVOmrXcpS5e1dbpK38Rz7l1h8XmSo5Zg43lJ7UupJaK76rt97toSOAlCk5VZ8NEbHhNaYfUuHrZTj4/AdVShTbneLv3bu3Er29DU8VyLx2RVaOPwsudVNpySVmrb7LirX711GXHHQxEZU56X3HLqtN0qrpz6xbT91wztNKpGpBTjuauvEhGrOxEuHgAAAAAAAAAAABndEYeeJ1PQjRlKO2W+Uk7WjHtSu/J2t9TWOWOIpUcnrupFSurJPXWWi8VvX4MrBxcq0bHUqWtMHUzf7ujV56Kdvw2/wBlS8/Xp6nFanIvN4YHpjpadn+NLra6u7f1onFjqLqbF/Hgck1Php4PUOIoYiTk4zfLldtPmLbf7rR3Xk3iqWJyqhVpRUU4rRKyTWjt43IDExcaskzFk4WAAAAAAAAAAAAC3PvEDjfrS8PYux3FaXyl7Ikcu+0pfrH2RRP5mTM0pAAAAAAAAAAAAB4AAAAegAAAAAAAAAAAAnSrSpKSpSa3LbKztdeT9OCzUoU6ri5xT2XdX4Pr/Op6m1uIF48LlavKvJSrScmkkm3fhdEWaOHpUE40oqKbvZdb3vx4nrbe8tl48AAAAAAAAAAAALc+8QON+tLw9i7HcVpfKXsiRy77Sl+sfZFE/mZMzSkAAAAAAAAAABK7siltRV2DY9Z5B9w1sPCK79KLl/nXFT+z+pqXJHlA83p4iUnrGo7fo9Y/zXgZmLw/MuK6168TXDbzDAAAAAAAAAAAAAAAAAPAbPrTT33HRwkoq2+klU/1FzL/AKl+RpfJHlF/mtTFxk77M7x/R6L2fmZuLw3MqHevU1g3UwgAAAAAAAAAAAC3PvEDjfrS8PYux3FaXyl7Ikcu+0pfrH2RRP5mTM0pAAAAAAAAAJU5/DqKas7O/KTX1T4aKKkFOLi3a/U7Pwe9Hqdjp2h8bgc8n8Crg6MK9Nb7xorbKzXaXk07cM41ywwmdZVB1YYyc6EnbWXxK63PddNX1XilxmsFOhWdnBKSNt1BSw33fLF5zSjUhRTlzT3tXsnZevBouR18xWKjQy+o4TqNLR2T/P4/6JDEKnsbVRXSOL6gzSnmWJvgcPToU432qMEpP1k/P0Xn49T6FyLK8TgqP/y8RKrUe9t/Cu6K/m9X3bjW69WM5fBGyMUTpYAAAAAAAAAAAAABVPa7oplFSTTB0nQmb4fN66y/HYSj8ZLcpxw8bS28tyVuy/bhvyOO8sslx2WQeLw2KnzTdtlzldX3Ja/Evzql17yZwVanVexKCv12N3ztUY5fPE5nTjUhSTm06am1ZO7SfjY5zlTxcsTCjhKjhKbUbpuO98WuBJ19jYcpq6RxXUOcxzXEf7rQpUKafZjCnFPyvKSV2/0/qfROQ5HPLad61eVWo97k21/tTbt+d79DW69ZVH8MUl3GINhMcAAAAAAAAAAFufeIHG/Wl4exdjuK0vlL2RI5d9pS/WPsiifzMmZpSAAAAAAAAAADZ9JZ/T05g6+KUd9epaFOPRRiuXJvybtwv2TSuVHJ/E55Xo0NrYowvKT4tvRJLrSvq9NeJm4XERoRlK15MyOU69nWVXBaiXxKVbdFyjFJ01JNNWXWKv7+5FZpyBpUnTxOU/BUptOzbtLZd9/B+j3WRepZhJ3jV1T9DSZrbNxTvbx8/U6PTk5RTas3wI1kSs8AAAAAAAAAAAAAAANi0pn8NO0q2KjDfXmlCnddmK6ybfXl24Xkahym5P1s7qUaDnsUY3lJ8W9yS4aK92+vRMzMLiFQUpJXk9x78l19XoV5Qzi9alUupKyUo34e3wtb/CRmbf4f4OrTjPL/APSqwtZ8Hbdtcb//AK80y7RzCabVTVM1GuoxrSjRd4pva7WuvB29jfaDnKnF1FaVlddT4ke7X0IF08AAAAAAAAAABbn3iBxv1peHsXY7itL5S9kSOXfaUv1j7Ion8zJmaUgAAAAAAAAAAAAAuzw8qdCNecWozvtfg9tr29rosQxNKdWdGMryja66r7vYqcWkmWi+UgAAAAAAAAAAAAAAHshls55TLM4rsQmqb92m/wAuF/MiNnmlGGPhgX88ouS/CaXnvfgy4qUnBz4XseMki2AAAAAAAAAAAAAC3PvEDjfrS8PYux3FaXyl7Ikcu+0pfrH2RRP5mTM0pAAAAAAAAAAAANkwOiMXj8LHFYNUpwl0axEfy9/Q0/F8uMqwlaVCu5RlHenF/wB26nufAzIYGtOO1HVfk3LPdHzr6Qw2X4KMXVoWb7SSbl8zl8d53+hz3JeWFGjnuJxmIk1Sq34X3fJou7TxJGvgpPDxhFar+2aDnGmcRktBVcyjCF+6vjwcn7RTu7HUMq5UYDNKjp4Rylbe9mSS/Lasu7rIqrhqlJXmreKMObEY4AAAAAAAAAAABsumNM0tQQ2U8XGnVXWnKi27ead1u+hpvKHlRicmltTwjnT4TUtPw1Z2f50fBmbhsLGvop2fVY6NhtJRpaRlkM5puV257Ldq+6MrX8LJdfA5LieVlSrnkc1ULKNls3/htZq9uN3w4kxHBpUHRv4nP9SaRpafw+7E4yMptdimqD3S9e9wvVnU8h5X4nOalqODagt83LRf8dX3LxsROIwcaC1nr1WNUN5MAAAAAAAAAAAAAtz7xA4360vD2LsdxWl8peyJHLvtKX6x9kUT+ZkzNKQAAAAAAAAAAADa/s3xFeOo4YbBzahK7qx6xcUurT8b2V1zyaLy/wANgXlU6+IgnONlB8bt+q3tp6Gfl8p88oxenE6tSzWji8XPA4StTdWC5indr19beNvqcQqZVjMNRhiq9GSpye9qyfd3X4X371cnVWhKThGWpwzOq9bEZnUeZzc6kZOMm3+y2rJdEr34R9LZPhsHQwdNYOCjTaTVu9b31vrb1NYrSnKb23dnhJMtAAAAAAAAAAAAGT0zhJY7PqGHotpuabadmkuZO66cJkLyixkMJlletNJpRej3NvRLjxZew8HOrGKOq19eYOlmywLm2ujqpXpp+V+tvVKxw+lyEzepgXi1Cz3qD+drrS/k9e69k555hRVTYv48Dmmt8K8LqateTkqj+JCTlu3Rmrqz8UuV/Cdi5HYqNfJ6KUdlwWy1a1nHR3XBve/zchcZDZrS79fMwRtBigAAAAAAAAAAAFufeIHG/Wl4exdjuK0vlL2RI5d9pS/WPsiifzMmZpSAAAAAAAAAAAAevAZlVy5T/wBim4OpHZKS4ltum0n1V7Lp5GBjctw2NdN4iO0oO6T3X62uNuBchUlC+y7XPPQrSw9ZVqEnGUXeLTs0/NMyq1GnWpunUipRejT3MoUnF3RfxmIqZpjJYqsnKcuZNR6+F7L2MfCYahgKEaFN2jHRXfpr6dxVOUqknJ7zOaCyh47U1JV4PZTvUleLs0u7/wA1v1NZ5b5vHCZRU5uXxT+BWfXv/wCN/QysDRc6yutFqY3P8onluc1sJGEtsJPa9rd49Yv8miYyPNaeOy+jiHJXlFX147n6lmvRdOpKPUY2cHTltmmn5NWJmMoyV4u5ZasRKjwAAAAGzaS07985fjK7jf4dO1L/AFO8v0i1/GaXyp5Rf5XicHTTspTvL9fl18ZX/wBpm4XDc7Gb6lp+TWTczCJU6jptum2rqzs7cPqvYoqUoVLKaTtrr1rieptbiJcPCUpuaSm27Kyu72XkvQtwpQg24xSvq7cX1vrZ622RLh4AAAAAAAAAAAAW594gcb9aXh7F2O4rS+UvZEjl32lL9Y+yKJ/MyZmlIAAAAAAAAAAAAAAB6stzCrlmLWKwM3CS8V4+jXRr0MHMMuw2YUHQxMFKL/u6fB96K6dSVOW1F2Z2rR+czz3JVjcRTUHdxdnxK1ryXile/HofOnKnJqWUZhLDUp7SsnrvV+D63bW+m/cbLhK7rU9pqx4dfagq5BgISwcE3VbjvfKhbnp4t829iR5FcnsNnGKmsRO0YJPZW+V+/glx468C1jsTKjFbK38Tj2JxE8XXlXxMnKUneTbu2fQOGw1HDUlSoxUYrcluNelJyd3vLRfKTYq+nnT0VTzqz3Squ/8AkfZi/wCeL/mRqFDlEqnKKplt/hUFb9l8T/4v/iZksNbDKr3+n/Zrpt5hmb03nVPLK2zMMNSr05PtKVKLmvWLf9Ga5n+S18fDawuIlSqLdaT2X+Uvda/kycPXjTfxxTR2fKKdGOBjWyynGnCqlNKNJQvdKzaXjax875pVxcsTKGMqOc4Nxu3tbm9E9dL3NkoqGynBWTNE1xmeEyetLL8BgqHxrJynLDRtG6vdccv16e507kdleaZlTji8TjJqluUVN3dtNddF6vuIrG1aVJuEIK/XY5w3d3OuJWViHB6AAAAAAAAAAAAAAAC3PvEDjfrS8PYux3FaXyl7Ikcu+0pfrH2RRP5mTM0pAAAAAAAAAAAAAAAABnsfqepVyenk+C/Cowjtkk+1Ub5k5Pybb4Xnyatg+S+HhjqmY4n/AFK0ndX3RX8Nl1pJK/lYyp4qTpqnHRL1FfU9XHZA8pzL8SzjKlNvtRa8G/8AEmm15ijyXw+EzOOYYP4L3Uo/wtPq6nez6u5CWKlOlzc9epmBNpMU3DR+YYKtVhl+d4Sm5SajCooy5b4Smk/PxX5eJoHKrA5zQpzxmX4qSjFNyg7aJatxdvR+D4EhhKlFtQqQ8f6nVZ5bRnl/3fOnF0rKOy3Flyl+aucQjmWLjiumKo+dvfa43f8AdvwTzpQcNi2nUcj1bmmDnVlg8jwtOCTtKo4tSb8VGL6L1f5I7zyZy3N1COIzLEuTe6Ctb/c0tX3LTvZr2Kq0W9mlG3ea1h1GWIiq7tG63NK9l4u3sbdiZVI0Zukrys7Lv4ephxtdXNvzf7QK9XFQjk34NKlZRi4puaXC3eFreC/M0LK/8PsHChN5h/qVZ72m0ot6/D33/ie/qte8hVzGbkub0SMdq7Paeofg42MXCtFOFWPVNJ3jKL+r4f8A5JbkvkeIyV1sK5bVJvajLjro014LVaPXduLWKrxr7M9z4mum3GGAAAAAAAAAAAAAAAAC3PvEDjfrS8PYux3FaXyl7Ikcu+0pfrH2RRP5mTM0pAAAAAAAAAAAAAAAAAAAAAMxpTF0cuzmOPzC7jRTnGKV3KfSK9OXe/oa/wApsJisbgHhMLvqNRb4Rjvk34K1lvuZGGnCFRTnwM/R+0nELNv9oqwj8F8fCS6LzU+u79PQ1ap/hrgHgVRhJ88v/I+L6tnds9XFdbMtZnU5zae7qNb1JWpYrOqmKy99iq96TVnFy5lFrzUrm38nqGKw+X06GLVpwWzo7ppaJr8q3f1mFiJRlUcobmYwmiyAAAAAAAAAAAAAAAAAAAAAW594gcb9aXh7F2O4rS+UvZEjl32lL9Y+yKJ/MyZmlIAAAAAAAAAAAAAAAAAAAAAAAAAAAAAAAAAAAAAAAAAAAAAAABbn3iBxv1peHsXY7itL5S9kSOXfaUv1j7Ion8zJmaUgAAAAAAAAAAAAAAAAAAAAAAAAAAAAAAAAAAAAAAAAAAAAAAAFufeIHG/Wl4exdjuFKVqaXojJwGLoxwtJN/wx6+pHkovaZPcjL6bR7XoynZY3IdNo9r0Y2WNyHTaPa9GNljch02j2vRjZY3IdNo9r0Y2WNyHTaPa9GNljch02j2vRjZY3IdNo9r0Y2WNyHTaPa9GNljch02j2vRjZY3IdNo9r0Y2WNyHTaPa9GNljch02j2vRjZY3IdNo9r0Y2WNyHTaPa9GNljch02j2vRjZY3IdNo9r0Y2WNyHTaPa9GNljch02j2vRjZY3IdNo9r0Y2WNyHTaPa9GNljch02j2vRjZY3IdNo9r0Y2WNyHTaPa9GNljch02j2vRjZY3IdNo9r0Y2WNyHTaPa9GNljch02j2vRjZY3IdNo9r0Y2WNyHTaPa9GNljch02j2vRjZY3IdNo9r0Y2WNyHTaPa9GNlluT5ITF4mk60mn79RcinY//2Q=="/>
          <p:cNvSpPr>
            <a:spLocks noChangeAspect="1" noChangeArrowheads="1"/>
          </p:cNvSpPr>
          <p:nvPr/>
        </p:nvSpPr>
        <p:spPr bwMode="auto">
          <a:xfrm>
            <a:off x="67310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2" name="Picture 18" descr="I:\untitled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9" b="12970"/>
          <a:stretch/>
        </p:blipFill>
        <p:spPr bwMode="auto">
          <a:xfrm>
            <a:off x="4381516" y="3706293"/>
            <a:ext cx="631177" cy="44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I:\канада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23" b="17469"/>
          <a:stretch/>
        </p:blipFill>
        <p:spPr bwMode="auto">
          <a:xfrm>
            <a:off x="5242850" y="3739936"/>
            <a:ext cx="616179" cy="40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I:\китай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715" y="3752367"/>
            <a:ext cx="595299" cy="3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I:\россия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728" y="3743245"/>
            <a:ext cx="611221" cy="40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Прямоугольник 54"/>
          <p:cNvSpPr/>
          <p:nvPr/>
        </p:nvSpPr>
        <p:spPr>
          <a:xfrm>
            <a:off x="3447624" y="6097607"/>
            <a:ext cx="623055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4381516" y="6097607"/>
            <a:ext cx="631177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5242850" y="6097607"/>
            <a:ext cx="616179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6129715" y="6105228"/>
            <a:ext cx="595299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6998729" y="6097607"/>
            <a:ext cx="610386" cy="36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47" name="Picture 23" descr="I:\жкх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899" y="5484307"/>
            <a:ext cx="778320" cy="42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I:\промыш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900" y="4974356"/>
            <a:ext cx="774319" cy="39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I:\энерге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900" y="4429542"/>
            <a:ext cx="774319" cy="44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7058258" y="6154671"/>
            <a:ext cx="5508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111,9</a:t>
            </a:r>
            <a:endParaRPr lang="ru-RU" sz="1200" b="1" dirty="0">
              <a:solidFill>
                <a:srgbClr val="0070C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184899" y="6165343"/>
            <a:ext cx="56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131,9</a:t>
            </a:r>
            <a:endParaRPr lang="ru-RU" sz="1200" b="1" dirty="0">
              <a:solidFill>
                <a:srgbClr val="0070C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320803" y="6179621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208,9</a:t>
            </a:r>
            <a:endParaRPr lang="ru-RU" sz="1200" b="1" dirty="0">
              <a:solidFill>
                <a:srgbClr val="0070C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456706" y="6189125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194,3</a:t>
            </a:r>
            <a:endParaRPr lang="ru-RU" sz="1200" b="1" dirty="0">
              <a:solidFill>
                <a:srgbClr val="0070C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520603" y="6172192"/>
            <a:ext cx="6270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203,1*</a:t>
            </a:r>
            <a:endParaRPr lang="ru-RU" sz="1200" b="1" dirty="0">
              <a:solidFill>
                <a:srgbClr val="0070C0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3447624" y="5475974"/>
            <a:ext cx="623056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4381514" y="5466834"/>
            <a:ext cx="631179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5247765" y="5466834"/>
            <a:ext cx="611264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6092665" y="5466834"/>
            <a:ext cx="632350" cy="36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6998729" y="5466834"/>
            <a:ext cx="610386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3447624" y="4926388"/>
            <a:ext cx="623056" cy="36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4381514" y="4926388"/>
            <a:ext cx="631179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рямоугольник 86"/>
          <p:cNvSpPr/>
          <p:nvPr/>
        </p:nvSpPr>
        <p:spPr>
          <a:xfrm>
            <a:off x="5242849" y="4926388"/>
            <a:ext cx="61618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6092664" y="4926388"/>
            <a:ext cx="632351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рямоугольник 89"/>
          <p:cNvSpPr/>
          <p:nvPr/>
        </p:nvSpPr>
        <p:spPr>
          <a:xfrm>
            <a:off x="6998728" y="4926388"/>
            <a:ext cx="618051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3465202" y="4441301"/>
            <a:ext cx="605477" cy="36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рямоугольник 91"/>
          <p:cNvSpPr/>
          <p:nvPr/>
        </p:nvSpPr>
        <p:spPr>
          <a:xfrm>
            <a:off x="4397867" y="4441301"/>
            <a:ext cx="626624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ик 92"/>
          <p:cNvSpPr/>
          <p:nvPr/>
        </p:nvSpPr>
        <p:spPr>
          <a:xfrm>
            <a:off x="5259201" y="4441301"/>
            <a:ext cx="599828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рямоугольник 94"/>
          <p:cNvSpPr/>
          <p:nvPr/>
        </p:nvSpPr>
        <p:spPr>
          <a:xfrm>
            <a:off x="6109017" y="4441301"/>
            <a:ext cx="615998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рямоугольник 95"/>
          <p:cNvSpPr/>
          <p:nvPr/>
        </p:nvSpPr>
        <p:spPr>
          <a:xfrm>
            <a:off x="7011016" y="4441301"/>
            <a:ext cx="605763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543387" y="4517505"/>
            <a:ext cx="482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2,33</a:t>
            </a:r>
            <a:endParaRPr lang="ru-RU" sz="1200" b="1" dirty="0">
              <a:solidFill>
                <a:srgbClr val="0070C0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455691" y="4515236"/>
            <a:ext cx="482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4,13</a:t>
            </a:r>
            <a:endParaRPr lang="ru-RU" sz="1200" b="1" dirty="0">
              <a:solidFill>
                <a:srgbClr val="0070C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320803" y="4544194"/>
            <a:ext cx="482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4,05</a:t>
            </a:r>
            <a:endParaRPr lang="ru-RU" sz="1200" b="1" dirty="0">
              <a:solidFill>
                <a:srgbClr val="0070C0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185952" y="4529978"/>
            <a:ext cx="482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3,82</a:t>
            </a:r>
            <a:endParaRPr lang="ru-RU" sz="1200" b="1" dirty="0">
              <a:solidFill>
                <a:srgbClr val="0070C0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092274" y="4508283"/>
            <a:ext cx="482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5,02</a:t>
            </a:r>
            <a:endParaRPr lang="ru-RU" sz="1200" b="1" dirty="0">
              <a:solidFill>
                <a:srgbClr val="0070C0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3526528" y="5010977"/>
            <a:ext cx="482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6699"/>
                </a:solidFill>
              </a:rPr>
              <a:t>0,13</a:t>
            </a:r>
            <a:endParaRPr lang="ru-RU" sz="1200" b="1" dirty="0">
              <a:solidFill>
                <a:srgbClr val="006699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4455691" y="5000141"/>
            <a:ext cx="482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6699"/>
                </a:solidFill>
              </a:rPr>
              <a:t>0,23</a:t>
            </a:r>
            <a:endParaRPr lang="ru-RU" sz="1200" b="1" dirty="0">
              <a:solidFill>
                <a:srgbClr val="006699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320803" y="5020330"/>
            <a:ext cx="482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6699"/>
                </a:solidFill>
              </a:rPr>
              <a:t>0,51</a:t>
            </a:r>
            <a:endParaRPr lang="ru-RU" sz="1200" b="1" dirty="0">
              <a:solidFill>
                <a:srgbClr val="006699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6184899" y="5008569"/>
            <a:ext cx="482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6699"/>
                </a:solidFill>
              </a:rPr>
              <a:t>0,33</a:t>
            </a:r>
            <a:endParaRPr lang="ru-RU" sz="1200" b="1" dirty="0">
              <a:solidFill>
                <a:srgbClr val="006699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072485" y="4989790"/>
            <a:ext cx="482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6699"/>
                </a:solidFill>
              </a:rPr>
              <a:t>0,40</a:t>
            </a:r>
            <a:endParaRPr lang="ru-RU" sz="1200" b="1" dirty="0">
              <a:solidFill>
                <a:srgbClr val="006699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75259" y="5543037"/>
            <a:ext cx="56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27,58</a:t>
            </a:r>
            <a:endParaRPr lang="ru-RU" sz="1200" b="1" dirty="0">
              <a:solidFill>
                <a:srgbClr val="0070C0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4426514" y="5549537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18,40</a:t>
            </a:r>
            <a:endParaRPr lang="ru-RU" sz="1200" b="1" dirty="0">
              <a:solidFill>
                <a:srgbClr val="0070C0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270751" y="5541367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26,97</a:t>
            </a:r>
            <a:endParaRPr lang="ru-RU" sz="1200" b="1" dirty="0">
              <a:solidFill>
                <a:srgbClr val="0070C0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124947" y="5543894"/>
            <a:ext cx="559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11,36</a:t>
            </a:r>
            <a:endParaRPr lang="ru-RU" sz="1200" b="1" dirty="0">
              <a:solidFill>
                <a:srgbClr val="0070C0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7020030" y="5566471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52,24</a:t>
            </a:r>
            <a:endParaRPr lang="ru-RU" sz="1200" b="1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14126" y="4444321"/>
            <a:ext cx="8034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dirty="0" smtClean="0">
                <a:solidFill>
                  <a:srgbClr val="006699"/>
                </a:solidFill>
              </a:rPr>
              <a:t>Энергетика</a:t>
            </a:r>
          </a:p>
          <a:p>
            <a:r>
              <a:rPr lang="ru-RU" sz="800" b="1" dirty="0" smtClean="0">
                <a:solidFill>
                  <a:srgbClr val="006699"/>
                </a:solidFill>
              </a:rPr>
              <a:t>т </a:t>
            </a:r>
            <a:r>
              <a:rPr lang="ru-RU" sz="800" b="1" dirty="0" err="1" smtClean="0">
                <a:solidFill>
                  <a:srgbClr val="006699"/>
                </a:solidFill>
              </a:rPr>
              <a:t>у.т</a:t>
            </a:r>
            <a:r>
              <a:rPr lang="ru-RU" sz="800" b="1" dirty="0" smtClean="0">
                <a:solidFill>
                  <a:srgbClr val="006699"/>
                </a:solidFill>
              </a:rPr>
              <a:t>. / </a:t>
            </a:r>
            <a:r>
              <a:rPr lang="en-US" sz="800" b="1" dirty="0" smtClean="0">
                <a:solidFill>
                  <a:srgbClr val="006699"/>
                </a:solidFill>
              </a:rPr>
              <a:t>$1000</a:t>
            </a:r>
            <a:endParaRPr lang="ru-RU" sz="800" b="1" dirty="0">
              <a:solidFill>
                <a:srgbClr val="006699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2645150" y="4998388"/>
            <a:ext cx="8034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dirty="0" err="1" smtClean="0">
                <a:solidFill>
                  <a:srgbClr val="006699"/>
                </a:solidFill>
              </a:rPr>
              <a:t>Промышл</a:t>
            </a:r>
            <a:r>
              <a:rPr lang="ru-RU" sz="800" b="1" dirty="0" smtClean="0">
                <a:solidFill>
                  <a:srgbClr val="006699"/>
                </a:solidFill>
              </a:rPr>
              <a:t>.</a:t>
            </a:r>
          </a:p>
          <a:p>
            <a:r>
              <a:rPr lang="ru-RU" sz="800" b="1" dirty="0" smtClean="0">
                <a:solidFill>
                  <a:srgbClr val="006699"/>
                </a:solidFill>
              </a:rPr>
              <a:t>т </a:t>
            </a:r>
            <a:r>
              <a:rPr lang="ru-RU" sz="800" b="1" dirty="0" err="1" smtClean="0">
                <a:solidFill>
                  <a:srgbClr val="006699"/>
                </a:solidFill>
              </a:rPr>
              <a:t>у.т</a:t>
            </a:r>
            <a:r>
              <a:rPr lang="ru-RU" sz="800" b="1" dirty="0" smtClean="0">
                <a:solidFill>
                  <a:srgbClr val="006699"/>
                </a:solidFill>
              </a:rPr>
              <a:t>. / </a:t>
            </a:r>
            <a:r>
              <a:rPr lang="en-US" sz="800" b="1" dirty="0" smtClean="0">
                <a:solidFill>
                  <a:srgbClr val="006699"/>
                </a:solidFill>
              </a:rPr>
              <a:t>$1000</a:t>
            </a:r>
            <a:endParaRPr lang="ru-RU" sz="800" b="1" dirty="0">
              <a:solidFill>
                <a:srgbClr val="006699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2594089" y="5521381"/>
            <a:ext cx="8034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800" b="1" dirty="0" smtClean="0">
                <a:solidFill>
                  <a:srgbClr val="006699"/>
                </a:solidFill>
              </a:rPr>
              <a:t>ЖКХ</a:t>
            </a:r>
          </a:p>
          <a:p>
            <a:r>
              <a:rPr lang="ru-RU" sz="800" b="1" dirty="0" smtClean="0">
                <a:solidFill>
                  <a:srgbClr val="006699"/>
                </a:solidFill>
              </a:rPr>
              <a:t>т </a:t>
            </a:r>
            <a:r>
              <a:rPr lang="ru-RU" sz="800" b="1" dirty="0" err="1" smtClean="0">
                <a:solidFill>
                  <a:srgbClr val="006699"/>
                </a:solidFill>
              </a:rPr>
              <a:t>у.т</a:t>
            </a:r>
            <a:r>
              <a:rPr lang="ru-RU" sz="800" b="1" dirty="0" smtClean="0">
                <a:solidFill>
                  <a:srgbClr val="006699"/>
                </a:solidFill>
              </a:rPr>
              <a:t>. / </a:t>
            </a:r>
            <a:r>
              <a:rPr lang="en-US" sz="800" b="1" dirty="0" smtClean="0">
                <a:solidFill>
                  <a:srgbClr val="006699"/>
                </a:solidFill>
              </a:rPr>
              <a:t>$1000</a:t>
            </a:r>
            <a:endParaRPr lang="ru-RU" sz="800" b="1" dirty="0">
              <a:solidFill>
                <a:srgbClr val="006699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2645150" y="6105391"/>
            <a:ext cx="846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dirty="0" smtClean="0">
                <a:solidFill>
                  <a:srgbClr val="006699"/>
                </a:solidFill>
              </a:rPr>
              <a:t>Ж. д. трансп.</a:t>
            </a:r>
          </a:p>
          <a:p>
            <a:r>
              <a:rPr lang="ru-RU" sz="800" b="1" dirty="0" smtClean="0">
                <a:solidFill>
                  <a:srgbClr val="006699"/>
                </a:solidFill>
              </a:rPr>
              <a:t>кДж / т км </a:t>
            </a:r>
            <a:endParaRPr lang="ru-RU" sz="800" b="1" dirty="0">
              <a:solidFill>
                <a:srgbClr val="006699"/>
              </a:solidFill>
            </a:endParaRPr>
          </a:p>
        </p:txBody>
      </p:sp>
      <p:pic>
        <p:nvPicPr>
          <p:cNvPr id="1026" name="Picture 2" descr="F:\германия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575" y="3743244"/>
            <a:ext cx="622104" cy="40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7490685" y="6634268"/>
            <a:ext cx="389980" cy="1785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7808657" y="6596782"/>
            <a:ext cx="101181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 smtClean="0">
                <a:solidFill>
                  <a:srgbClr val="006699"/>
                </a:solidFill>
              </a:rPr>
              <a:t>- </a:t>
            </a:r>
            <a:r>
              <a:rPr lang="en-US" sz="900" b="1" dirty="0" smtClean="0">
                <a:solidFill>
                  <a:srgbClr val="006699"/>
                </a:solidFill>
              </a:rPr>
              <a:t>Min </a:t>
            </a:r>
            <a:r>
              <a:rPr lang="ru-RU" sz="900" b="1" dirty="0" smtClean="0">
                <a:solidFill>
                  <a:srgbClr val="006699"/>
                </a:solidFill>
              </a:rPr>
              <a:t>значение</a:t>
            </a:r>
            <a:endParaRPr lang="ru-RU" sz="900" b="1" dirty="0">
              <a:solidFill>
                <a:srgbClr val="006699"/>
              </a:solidFill>
            </a:endParaRPr>
          </a:p>
        </p:txBody>
      </p:sp>
      <p:sp>
        <p:nvSpPr>
          <p:cNvPr id="107" name="TextBox 1"/>
          <p:cNvSpPr txBox="1"/>
          <p:nvPr/>
        </p:nvSpPr>
        <p:spPr>
          <a:xfrm>
            <a:off x="297889" y="1122348"/>
            <a:ext cx="285752" cy="321271"/>
          </a:xfrm>
          <a:prstGeom prst="rect">
            <a:avLst/>
          </a:prstGeom>
          <a:noFill/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50" b="1" dirty="0" smtClean="0">
                <a:solidFill>
                  <a:schemeClr val="tx2">
                    <a:lumMod val="75000"/>
                  </a:schemeClr>
                </a:solidFill>
              </a:rPr>
              <a:t>%</a:t>
            </a:r>
            <a:endParaRPr lang="ru-RU" sz="105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8539161" y="1733573"/>
            <a:ext cx="5715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accent2">
                    <a:lumMod val="50000"/>
                  </a:schemeClr>
                </a:solidFill>
              </a:rPr>
              <a:t>- 13%</a:t>
            </a:r>
            <a:endParaRPr lang="ru-RU" sz="1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8553420" y="1876467"/>
            <a:ext cx="5715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</a:rPr>
              <a:t>- 15%</a:t>
            </a:r>
            <a:endParaRPr lang="ru-RU" sz="1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8501030" y="2147919"/>
            <a:ext cx="6429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accent3">
                    <a:lumMod val="50000"/>
                  </a:schemeClr>
                </a:solidFill>
              </a:rPr>
              <a:t>- 21,5%</a:t>
            </a:r>
            <a:endParaRPr lang="ru-RU" sz="1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8510586" y="2405093"/>
            <a:ext cx="5715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accent4">
                    <a:lumMod val="50000"/>
                  </a:schemeClr>
                </a:solidFill>
              </a:rPr>
              <a:t>- 28%</a:t>
            </a:r>
            <a:endParaRPr lang="ru-RU" sz="1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80" name="Прямая соединительная линия 79"/>
          <p:cNvCxnSpPr/>
          <p:nvPr/>
        </p:nvCxnSpPr>
        <p:spPr>
          <a:xfrm>
            <a:off x="3428992" y="4806958"/>
            <a:ext cx="4429156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3428992" y="5284800"/>
            <a:ext cx="4429156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>
            <a:off x="3428992" y="5830903"/>
            <a:ext cx="4429156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>
            <a:off x="3428992" y="6456911"/>
            <a:ext cx="4429156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8429652" y="1357298"/>
            <a:ext cx="7143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2060"/>
                </a:solidFill>
              </a:rPr>
              <a:t>к 2003 г.</a:t>
            </a:r>
            <a:endParaRPr lang="ru-RU" sz="1000" b="1" dirty="0">
              <a:solidFill>
                <a:srgbClr val="002060"/>
              </a:solidFill>
            </a:endParaRPr>
          </a:p>
        </p:txBody>
      </p:sp>
      <p:sp>
        <p:nvSpPr>
          <p:cNvPr id="118" name="Rectangle 6"/>
          <p:cNvSpPr txBox="1">
            <a:spLocks noChangeArrowheads="1"/>
          </p:cNvSpPr>
          <p:nvPr/>
        </p:nvSpPr>
        <p:spPr>
          <a:xfrm>
            <a:off x="-36512" y="6597352"/>
            <a:ext cx="504180" cy="288032"/>
          </a:xfrm>
          <a:prstGeom prst="rect">
            <a:avLst/>
          </a:prstGeom>
          <a:noFill/>
          <a:ln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F163105-6529-4BAA-8117-11BAA64927D8}" type="slidenum">
              <a:rPr lang="ru-RU" sz="1000"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ru-RU" sz="1000" dirty="0">
              <a:cs typeface="+mn-cs"/>
            </a:endParaRPr>
          </a:p>
        </p:txBody>
      </p:sp>
      <p:sp>
        <p:nvSpPr>
          <p:cNvPr id="119" name="Прямоугольник 27"/>
          <p:cNvSpPr>
            <a:spLocks noChangeArrowheads="1"/>
          </p:cNvSpPr>
          <p:nvPr/>
        </p:nvSpPr>
        <p:spPr bwMode="auto">
          <a:xfrm>
            <a:off x="251520" y="6639322"/>
            <a:ext cx="113506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 dirty="0"/>
              <a:t>©  ОАО «РЖД»</a:t>
            </a:r>
          </a:p>
        </p:txBody>
      </p:sp>
    </p:spTree>
    <p:extLst>
      <p:ext uri="{BB962C8B-B14F-4D97-AF65-F5344CB8AC3E}">
        <p14:creationId xmlns:p14="http://schemas.microsoft.com/office/powerpoint/2010/main" val="307976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Скругленный прямоугольник 148"/>
          <p:cNvSpPr/>
          <p:nvPr/>
        </p:nvSpPr>
        <p:spPr>
          <a:xfrm>
            <a:off x="7452320" y="6237312"/>
            <a:ext cx="1533600" cy="457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Скругленный прямоугольник 146"/>
          <p:cNvSpPr/>
          <p:nvPr/>
        </p:nvSpPr>
        <p:spPr>
          <a:xfrm>
            <a:off x="7358880" y="6140152"/>
            <a:ext cx="1533600" cy="457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Прямоугольник 136"/>
          <p:cNvSpPr/>
          <p:nvPr/>
        </p:nvSpPr>
        <p:spPr>
          <a:xfrm>
            <a:off x="179512" y="4365104"/>
            <a:ext cx="6408712" cy="1656184"/>
          </a:xfrm>
          <a:prstGeom prst="rect">
            <a:avLst/>
          </a:prstGeom>
          <a:ln w="19050">
            <a:solidFill>
              <a:schemeClr val="tx2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Прямоугольник 109"/>
          <p:cNvSpPr/>
          <p:nvPr/>
        </p:nvSpPr>
        <p:spPr>
          <a:xfrm>
            <a:off x="287952" y="3420016"/>
            <a:ext cx="6264000" cy="7920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078385" y="1269752"/>
            <a:ext cx="1593850" cy="527050"/>
          </a:xfrm>
          <a:prstGeom prst="roundRect">
            <a:avLst>
              <a:gd name="adj" fmla="val 8635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tIns="0" bIns="0"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ПРЕЗИДЕНТ 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ОАО «РЖД»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05600" y="2204864"/>
            <a:ext cx="2736000" cy="828000"/>
          </a:xfrm>
          <a:prstGeom prst="roundRect">
            <a:avLst>
              <a:gd name="adj" fmla="val 5475"/>
            </a:avLst>
          </a:prstGeom>
          <a:ln w="28575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3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Старший </a:t>
            </a:r>
            <a:r>
              <a:rPr lang="ru-RU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вице-президент </a:t>
            </a:r>
            <a:r>
              <a:rPr lang="ru-RU" sz="13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3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3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 инновационному развитию – </a:t>
            </a:r>
            <a:br>
              <a:rPr lang="ru-RU" sz="13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3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главный инженер</a:t>
            </a:r>
          </a:p>
        </p:txBody>
      </p:sp>
      <p:cxnSp>
        <p:nvCxnSpPr>
          <p:cNvPr id="157" name="Прямая со стрелкой 156"/>
          <p:cNvCxnSpPr>
            <a:stCxn id="11" idx="0"/>
            <a:endCxn id="9" idx="2"/>
          </p:cNvCxnSpPr>
          <p:nvPr/>
        </p:nvCxnSpPr>
        <p:spPr>
          <a:xfrm flipV="1">
            <a:off x="3873600" y="1796802"/>
            <a:ext cx="1710" cy="408062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0" name="TextBox 159"/>
          <p:cNvSpPr txBox="1"/>
          <p:nvPr/>
        </p:nvSpPr>
        <p:spPr>
          <a:xfrm>
            <a:off x="1259110" y="1268760"/>
            <a:ext cx="1357313" cy="542925"/>
          </a:xfrm>
          <a:prstGeom prst="roundRect">
            <a:avLst>
              <a:gd name="adj" fmla="val 7331"/>
            </a:avLst>
          </a:prstGeom>
          <a:ln w="28575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ru-RU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Научно-технический совет </a:t>
            </a:r>
          </a:p>
        </p:txBody>
      </p:sp>
      <p:cxnSp>
        <p:nvCxnSpPr>
          <p:cNvPr id="162" name="Прямая со стрелкой 161"/>
          <p:cNvCxnSpPr/>
          <p:nvPr/>
        </p:nvCxnSpPr>
        <p:spPr>
          <a:xfrm>
            <a:off x="2629123" y="1543968"/>
            <a:ext cx="428625" cy="1588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5703837" y="2232670"/>
            <a:ext cx="1531937" cy="476250"/>
          </a:xfrm>
          <a:prstGeom prst="roundRect">
            <a:avLst>
              <a:gd name="adj" fmla="val 10165"/>
            </a:avLst>
          </a:prstGeom>
          <a:ln w="28575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Совет главных инженеров </a:t>
            </a:r>
          </a:p>
        </p:txBody>
      </p:sp>
      <p:sp>
        <p:nvSpPr>
          <p:cNvPr id="44" name="Прямоугольник 27"/>
          <p:cNvSpPr>
            <a:spLocks noChangeArrowheads="1"/>
          </p:cNvSpPr>
          <p:nvPr/>
        </p:nvSpPr>
        <p:spPr bwMode="auto">
          <a:xfrm>
            <a:off x="2466975" y="6639322"/>
            <a:ext cx="113506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 dirty="0"/>
              <a:t>©  ОАО «РЖД»</a:t>
            </a:r>
          </a:p>
        </p:txBody>
      </p:sp>
      <p:sp>
        <p:nvSpPr>
          <p:cNvPr id="45" name="Rectangle 6"/>
          <p:cNvSpPr txBox="1">
            <a:spLocks noChangeArrowheads="1"/>
          </p:cNvSpPr>
          <p:nvPr/>
        </p:nvSpPr>
        <p:spPr>
          <a:xfrm>
            <a:off x="179389" y="6597352"/>
            <a:ext cx="504180" cy="288032"/>
          </a:xfrm>
          <a:prstGeom prst="rect">
            <a:avLst/>
          </a:prstGeom>
          <a:noFill/>
          <a:ln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F163105-6529-4BAA-8117-11BAA64927D8}" type="slidenum">
              <a:rPr lang="ru-RU" sz="1200"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ru-RU" sz="1200" dirty="0">
              <a:cs typeface="+mn-cs"/>
            </a:endParaRPr>
          </a:p>
        </p:txBody>
      </p:sp>
      <p:cxnSp>
        <p:nvCxnSpPr>
          <p:cNvPr id="52" name="Прямая со стрелкой 51"/>
          <p:cNvCxnSpPr/>
          <p:nvPr/>
        </p:nvCxnSpPr>
        <p:spPr>
          <a:xfrm>
            <a:off x="5256000" y="2491308"/>
            <a:ext cx="432000" cy="1588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2" name="Группа 70"/>
          <p:cNvGrpSpPr/>
          <p:nvPr/>
        </p:nvGrpSpPr>
        <p:grpSpPr>
          <a:xfrm>
            <a:off x="360000" y="3501008"/>
            <a:ext cx="6120158" cy="648072"/>
            <a:chOff x="971600" y="3717032"/>
            <a:chExt cx="6120158" cy="648072"/>
          </a:xfrm>
        </p:grpSpPr>
        <p:sp>
          <p:nvSpPr>
            <p:cNvPr id="53" name="Прямоугольник 52"/>
            <p:cNvSpPr/>
            <p:nvPr/>
          </p:nvSpPr>
          <p:spPr>
            <a:xfrm>
              <a:off x="971758" y="3717032"/>
              <a:ext cx="6120000" cy="648000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971600" y="3717032"/>
              <a:ext cx="1069176" cy="523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  <a:defRPr/>
              </a:pPr>
              <a:r>
                <a:rPr lang="ru-RU" sz="11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Департамент технической политики </a:t>
              </a:r>
              <a:endParaRPr lang="ru-RU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040895" y="3717032"/>
              <a:ext cx="1425568" cy="648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  <a:defRPr/>
              </a:pPr>
              <a:r>
                <a:rPr lang="ru-RU" sz="11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Управление по вопросам интеллектуальной  собственности </a:t>
              </a:r>
              <a:endParaRPr lang="ru-RU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466622" y="3717032"/>
              <a:ext cx="1247372" cy="523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  <a:defRPr/>
              </a:pPr>
              <a:r>
                <a:rPr lang="ru-RU" sz="11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Центр инновационного развития </a:t>
              </a:r>
              <a:endParaRPr lang="ru-RU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714113" y="3717032"/>
              <a:ext cx="1069176" cy="523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  <a:defRPr/>
              </a:pPr>
              <a:r>
                <a:rPr lang="ru-RU" sz="11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Центр технического аудита </a:t>
              </a:r>
              <a:endParaRPr lang="ru-RU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783289" y="3717032"/>
              <a:ext cx="1296000" cy="648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  <a:defRPr/>
              </a:pPr>
              <a:r>
                <a:rPr lang="ru-RU" sz="11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Центр научно-технической информации и библиотек </a:t>
              </a:r>
              <a:endParaRPr lang="ru-RU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61" name="Прямая соединительная линия 60"/>
            <p:cNvCxnSpPr/>
            <p:nvPr/>
          </p:nvCxnSpPr>
          <p:spPr>
            <a:xfrm>
              <a:off x="2040895" y="3717032"/>
              <a:ext cx="0" cy="648072"/>
            </a:xfrm>
            <a:prstGeom prst="line">
              <a:avLst/>
            </a:prstGeom>
            <a:ln w="28575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>
              <a:off x="3466622" y="3717032"/>
              <a:ext cx="0" cy="648072"/>
            </a:xfrm>
            <a:prstGeom prst="line">
              <a:avLst/>
            </a:prstGeom>
            <a:ln w="28575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>
            <a:xfrm>
              <a:off x="4714113" y="3717032"/>
              <a:ext cx="0" cy="648072"/>
            </a:xfrm>
            <a:prstGeom prst="line">
              <a:avLst/>
            </a:prstGeom>
            <a:ln w="28575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/>
          </p:nvCxnSpPr>
          <p:spPr>
            <a:xfrm>
              <a:off x="5783289" y="3717032"/>
              <a:ext cx="0" cy="648072"/>
            </a:xfrm>
            <a:prstGeom prst="line">
              <a:avLst/>
            </a:prstGeom>
            <a:ln w="28575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8" name="Прямая со стрелкой 67"/>
          <p:cNvCxnSpPr/>
          <p:nvPr/>
        </p:nvCxnSpPr>
        <p:spPr>
          <a:xfrm>
            <a:off x="3491880" y="3068960"/>
            <a:ext cx="1" cy="32400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0" name="Shape 69"/>
          <p:cNvCxnSpPr>
            <a:stCxn id="9" idx="3"/>
            <a:endCxn id="63" idx="0"/>
          </p:cNvCxnSpPr>
          <p:nvPr/>
        </p:nvCxnSpPr>
        <p:spPr>
          <a:xfrm>
            <a:off x="4672235" y="1533277"/>
            <a:ext cx="1797571" cy="699393"/>
          </a:xfrm>
          <a:prstGeom prst="bentConnector2">
            <a:avLst/>
          </a:prstGeom>
          <a:ln w="28575">
            <a:headEnd type="triangle" w="med" len="med"/>
            <a:tailEnd type="triangle" w="med" len="med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7288535" y="3429001"/>
            <a:ext cx="1531937" cy="634990"/>
          </a:xfrm>
          <a:prstGeom prst="roundRect">
            <a:avLst>
              <a:gd name="adj" fmla="val 10165"/>
            </a:avLst>
          </a:prstGeom>
          <a:ln w="28575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Главные инженеры функциональных филиалов </a:t>
            </a:r>
            <a:endParaRPr lang="ru-RU" sz="11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4" name="Shape 73"/>
          <p:cNvCxnSpPr>
            <a:stCxn id="63" idx="3"/>
            <a:endCxn id="72" idx="0"/>
          </p:cNvCxnSpPr>
          <p:nvPr/>
        </p:nvCxnSpPr>
        <p:spPr>
          <a:xfrm>
            <a:off x="7235774" y="2470795"/>
            <a:ext cx="818730" cy="958206"/>
          </a:xfrm>
          <a:prstGeom prst="bentConnector2">
            <a:avLst/>
          </a:prstGeom>
          <a:ln w="28575">
            <a:headEnd type="triangle" w="med" len="med"/>
            <a:tailEnd type="triangle" w="med" len="med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323528" y="4437112"/>
            <a:ext cx="1800000" cy="455890"/>
          </a:xfrm>
          <a:prstGeom prst="roundRect">
            <a:avLst>
              <a:gd name="adj" fmla="val 10165"/>
            </a:avLst>
          </a:prstGeom>
          <a:ln w="28575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Главные инженеры железных дорог </a:t>
            </a:r>
            <a:endParaRPr lang="ru-RU" sz="11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4" name="Соединительная линия уступом 83"/>
          <p:cNvCxnSpPr/>
          <p:nvPr/>
        </p:nvCxnSpPr>
        <p:spPr>
          <a:xfrm rot="10800000" flipV="1">
            <a:off x="309600" y="2780912"/>
            <a:ext cx="2196000" cy="1872000"/>
          </a:xfrm>
          <a:prstGeom prst="bentConnector3">
            <a:avLst>
              <a:gd name="adj1" fmla="val 110161"/>
            </a:avLst>
          </a:prstGeom>
          <a:ln w="28575">
            <a:headEnd type="triangle" w="med" len="med"/>
            <a:tailEnd type="triangle" w="med" len="med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7288535" y="4437112"/>
            <a:ext cx="1531937" cy="634990"/>
          </a:xfrm>
          <a:prstGeom prst="roundRect">
            <a:avLst>
              <a:gd name="adj" fmla="val 10165"/>
            </a:avLst>
          </a:prstGeom>
          <a:ln w="28575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Главные инженеры региональных подразделений </a:t>
            </a:r>
            <a:endParaRPr lang="ru-RU" sz="11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6" name="Прямая со стрелкой 85"/>
          <p:cNvCxnSpPr/>
          <p:nvPr/>
        </p:nvCxnSpPr>
        <p:spPr>
          <a:xfrm rot="5400000">
            <a:off x="7937598" y="4238279"/>
            <a:ext cx="324000" cy="1587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3" name="Группа 121"/>
          <p:cNvGrpSpPr/>
          <p:nvPr/>
        </p:nvGrpSpPr>
        <p:grpSpPr>
          <a:xfrm>
            <a:off x="323529" y="5157192"/>
            <a:ext cx="6120000" cy="648000"/>
            <a:chOff x="683568" y="5724000"/>
            <a:chExt cx="6120000" cy="648000"/>
          </a:xfrm>
        </p:grpSpPr>
        <p:sp>
          <p:nvSpPr>
            <p:cNvPr id="120" name="Прямоугольник 119"/>
            <p:cNvSpPr/>
            <p:nvPr/>
          </p:nvSpPr>
          <p:spPr>
            <a:xfrm>
              <a:off x="683568" y="5724000"/>
              <a:ext cx="6120000" cy="648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" name="Группа 117"/>
            <p:cNvGrpSpPr/>
            <p:nvPr/>
          </p:nvGrpSpPr>
          <p:grpSpPr>
            <a:xfrm>
              <a:off x="755576" y="5769320"/>
              <a:ext cx="5976664" cy="540000"/>
              <a:chOff x="755576" y="5985344"/>
              <a:chExt cx="5976664" cy="540000"/>
            </a:xfrm>
          </p:grpSpPr>
          <p:sp>
            <p:nvSpPr>
              <p:cNvPr id="91" name="Прямоугольник 90"/>
              <p:cNvSpPr/>
              <p:nvPr/>
            </p:nvSpPr>
            <p:spPr>
              <a:xfrm>
                <a:off x="755576" y="5985344"/>
                <a:ext cx="5976664" cy="540000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755576" y="5985344"/>
                <a:ext cx="1080000" cy="523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5000"/>
                  </a:lnSpc>
                  <a:defRPr/>
                </a:pPr>
                <a:r>
                  <a:rPr lang="ru-RU" sz="11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Службы технической политики </a:t>
                </a:r>
                <a:endParaRPr lang="ru-RU" sz="11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1835696" y="5985344"/>
                <a:ext cx="1332000" cy="380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5000"/>
                  </a:lnSpc>
                  <a:defRPr/>
                </a:pPr>
                <a:r>
                  <a:rPr lang="ru-RU" sz="11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Инжиниринговые подразделения </a:t>
                </a:r>
                <a:endParaRPr lang="ru-RU" sz="11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3168032" y="5985344"/>
                <a:ext cx="1692000" cy="523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5000"/>
                  </a:lnSpc>
                  <a:defRPr/>
                </a:pPr>
                <a:r>
                  <a:rPr lang="ru-RU" sz="11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Подразделения приёмочного контроля и внутреннего аудита </a:t>
                </a:r>
                <a:endParaRPr lang="ru-RU" sz="11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07" name="Прямая соединительная линия 106"/>
              <p:cNvCxnSpPr/>
              <p:nvPr/>
            </p:nvCxnSpPr>
            <p:spPr>
              <a:xfrm>
                <a:off x="1835696" y="5985344"/>
                <a:ext cx="0" cy="540000"/>
              </a:xfrm>
              <a:prstGeom prst="line">
                <a:avLst/>
              </a:prstGeom>
              <a:ln w="28575"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Прямая соединительная линия 107"/>
              <p:cNvCxnSpPr/>
              <p:nvPr/>
            </p:nvCxnSpPr>
            <p:spPr>
              <a:xfrm>
                <a:off x="3168000" y="5985344"/>
                <a:ext cx="0" cy="540000"/>
              </a:xfrm>
              <a:prstGeom prst="line">
                <a:avLst/>
              </a:prstGeom>
              <a:ln w="28575"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TextBox 113"/>
              <p:cNvSpPr txBox="1"/>
              <p:nvPr/>
            </p:nvSpPr>
            <p:spPr>
              <a:xfrm>
                <a:off x="4860240" y="6001354"/>
                <a:ext cx="1872000" cy="523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5000"/>
                  </a:lnSpc>
                  <a:defRPr/>
                </a:pPr>
                <a:r>
                  <a:rPr lang="ru-RU" sz="11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Дорожные центры научно-технической информации и библиотек</a:t>
                </a:r>
                <a:endParaRPr lang="ru-RU" sz="11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16" name="Прямая соединительная линия 115"/>
              <p:cNvCxnSpPr/>
              <p:nvPr/>
            </p:nvCxnSpPr>
            <p:spPr>
              <a:xfrm>
                <a:off x="4860032" y="5985344"/>
                <a:ext cx="0" cy="540000"/>
              </a:xfrm>
              <a:prstGeom prst="line">
                <a:avLst/>
              </a:prstGeom>
              <a:ln w="28575"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32" name="Прямая со стрелкой 131"/>
          <p:cNvCxnSpPr/>
          <p:nvPr/>
        </p:nvCxnSpPr>
        <p:spPr>
          <a:xfrm>
            <a:off x="3421459" y="4239058"/>
            <a:ext cx="0" cy="90000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5" name="Shape 134"/>
          <p:cNvCxnSpPr/>
          <p:nvPr/>
        </p:nvCxnSpPr>
        <p:spPr>
          <a:xfrm>
            <a:off x="2123527" y="4653192"/>
            <a:ext cx="432249" cy="504000"/>
          </a:xfrm>
          <a:prstGeom prst="bentConnector2">
            <a:avLst/>
          </a:prstGeom>
          <a:ln w="28575">
            <a:solidFill>
              <a:schemeClr val="accent2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4" name="Двойная стрелка влево/вправо 143"/>
          <p:cNvSpPr/>
          <p:nvPr/>
        </p:nvSpPr>
        <p:spPr>
          <a:xfrm>
            <a:off x="6624296" y="3573016"/>
            <a:ext cx="612000" cy="360000"/>
          </a:xfrm>
          <a:prstGeom prst="leftRightArrow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TextBox 144"/>
          <p:cNvSpPr txBox="1"/>
          <p:nvPr/>
        </p:nvSpPr>
        <p:spPr>
          <a:xfrm>
            <a:off x="7288535" y="6021288"/>
            <a:ext cx="1531937" cy="455890"/>
          </a:xfrm>
          <a:prstGeom prst="roundRect">
            <a:avLst>
              <a:gd name="adj" fmla="val 10165"/>
            </a:avLst>
          </a:prstGeom>
          <a:ln w="28575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Линейные подразделения </a:t>
            </a:r>
            <a:endParaRPr lang="ru-RU" sz="11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8" name="Прямая со стрелкой 147"/>
          <p:cNvCxnSpPr/>
          <p:nvPr/>
        </p:nvCxnSpPr>
        <p:spPr>
          <a:xfrm>
            <a:off x="8101980" y="5085296"/>
            <a:ext cx="0" cy="90000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0" name="Двойная стрелка влево/вправо 149"/>
          <p:cNvSpPr/>
          <p:nvPr/>
        </p:nvSpPr>
        <p:spPr>
          <a:xfrm>
            <a:off x="6624296" y="4581168"/>
            <a:ext cx="612000" cy="360000"/>
          </a:xfrm>
          <a:prstGeom prst="leftRightArrow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8" name="Двойная стрелка влево/вверх 157"/>
          <p:cNvSpPr/>
          <p:nvPr/>
        </p:nvSpPr>
        <p:spPr>
          <a:xfrm flipV="1">
            <a:off x="6624000" y="5229200"/>
            <a:ext cx="1224000" cy="720000"/>
          </a:xfrm>
          <a:prstGeom prst="leftUpArrow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9" name="Rectangle 4"/>
          <p:cNvSpPr>
            <a:spLocks noChangeArrowheads="1"/>
          </p:cNvSpPr>
          <p:nvPr/>
        </p:nvSpPr>
        <p:spPr bwMode="auto">
          <a:xfrm>
            <a:off x="0" y="413326"/>
            <a:ext cx="9144000" cy="633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7A997A"/>
            </a:prstShdw>
          </a:effectLst>
        </p:spPr>
        <p:txBody>
          <a:bodyPr>
            <a:spAutoFit/>
          </a:bodyPr>
          <a:lstStyle/>
          <a:p>
            <a:pPr marL="85725" algn="ctr">
              <a:lnSpc>
                <a:spcPts val="2200"/>
              </a:lnSpc>
              <a:buClr>
                <a:srgbClr val="A50021"/>
              </a:buClr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2013" algn="l"/>
                <a:tab pos="2559050" algn="l"/>
                <a:tab pos="2986088" algn="l"/>
                <a:tab pos="3413125" algn="l"/>
                <a:tab pos="3838575" algn="l"/>
                <a:tab pos="4265613" algn="l"/>
                <a:tab pos="4692650" algn="l"/>
                <a:tab pos="5119688" algn="l"/>
                <a:tab pos="5546725" algn="l"/>
                <a:tab pos="5973763" algn="l"/>
                <a:tab pos="6400800" algn="l"/>
                <a:tab pos="6827838" algn="l"/>
                <a:tab pos="7253288" algn="l"/>
                <a:tab pos="7680325" algn="l"/>
                <a:tab pos="8107363" algn="l"/>
                <a:tab pos="8534400" algn="l"/>
              </a:tabLst>
            </a:pPr>
            <a:r>
              <a:rPr lang="ru-RU" b="1" dirty="0" smtClean="0">
                <a:solidFill>
                  <a:srgbClr val="336699"/>
                </a:solidFill>
                <a:latin typeface="Tahoma" pitchFamily="34" charset="0"/>
                <a:cs typeface="Tahoma" pitchFamily="34" charset="0"/>
              </a:rPr>
              <a:t>УКРУПНЁННАЯ СХЕМА УПРАВЛЕНИЯ ИННОВАЦИОННОЙ ДЕЯТЕЛЬНОСТЬЮ </a:t>
            </a:r>
            <a:endParaRPr lang="ru-RU" b="1" dirty="0">
              <a:solidFill>
                <a:srgbClr val="336699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68" name="Shape 167"/>
          <p:cNvCxnSpPr/>
          <p:nvPr/>
        </p:nvCxnSpPr>
        <p:spPr>
          <a:xfrm>
            <a:off x="5220072" y="2852936"/>
            <a:ext cx="2411928" cy="540000"/>
          </a:xfrm>
          <a:prstGeom prst="bentConnector3">
            <a:avLst>
              <a:gd name="adj1" fmla="val 99923"/>
            </a:avLst>
          </a:prstGeom>
          <a:ln w="28575">
            <a:headEnd type="triangle" w="med" len="med"/>
            <a:tailEnd type="triangle" w="med" len="med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8" name="Shape 77"/>
          <p:cNvCxnSpPr/>
          <p:nvPr/>
        </p:nvCxnSpPr>
        <p:spPr>
          <a:xfrm rot="16200000" flipH="1">
            <a:off x="1865767" y="1880825"/>
            <a:ext cx="720000" cy="576000"/>
          </a:xfrm>
          <a:prstGeom prst="bentConnector2">
            <a:avLst/>
          </a:prstGeom>
          <a:ln w="28575">
            <a:headEnd type="triangle" w="med" len="med"/>
            <a:tailEnd type="triangle" w="med" len="med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27"/>
          <p:cNvSpPr>
            <a:spLocks noChangeArrowheads="1"/>
          </p:cNvSpPr>
          <p:nvPr/>
        </p:nvSpPr>
        <p:spPr bwMode="auto">
          <a:xfrm>
            <a:off x="2466975" y="6639322"/>
            <a:ext cx="113506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 dirty="0"/>
              <a:t>©  ОАО «РЖД»</a:t>
            </a:r>
          </a:p>
        </p:txBody>
      </p:sp>
      <p:sp>
        <p:nvSpPr>
          <p:cNvPr id="45" name="Rectangle 6"/>
          <p:cNvSpPr txBox="1">
            <a:spLocks noChangeArrowheads="1"/>
          </p:cNvSpPr>
          <p:nvPr/>
        </p:nvSpPr>
        <p:spPr>
          <a:xfrm>
            <a:off x="179389" y="6597352"/>
            <a:ext cx="504180" cy="288032"/>
          </a:xfrm>
          <a:prstGeom prst="rect">
            <a:avLst/>
          </a:prstGeom>
          <a:noFill/>
          <a:ln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F163105-6529-4BAA-8117-11BAA64927D8}" type="slidenum">
              <a:rPr lang="ru-RU" sz="1200"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ru-RU" sz="1200" dirty="0">
              <a:cs typeface="+mn-cs"/>
            </a:endParaRPr>
          </a:p>
        </p:txBody>
      </p:sp>
      <p:sp>
        <p:nvSpPr>
          <p:cNvPr id="54" name="Rectangle 4"/>
          <p:cNvSpPr>
            <a:spLocks noChangeArrowheads="1"/>
          </p:cNvSpPr>
          <p:nvPr/>
        </p:nvSpPr>
        <p:spPr bwMode="auto">
          <a:xfrm>
            <a:off x="0" y="20638"/>
            <a:ext cx="9144000" cy="656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7A997A"/>
            </a:prstShdw>
          </a:effectLst>
        </p:spPr>
        <p:txBody>
          <a:bodyPr>
            <a:spAutoFit/>
          </a:bodyPr>
          <a:lstStyle/>
          <a:p>
            <a:pPr algn="ctr">
              <a:lnSpc>
                <a:spcPts val="2200"/>
              </a:lnSpc>
              <a:buClr>
                <a:srgbClr val="A50021"/>
              </a:buClr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2013" algn="l"/>
                <a:tab pos="2559050" algn="l"/>
                <a:tab pos="2986088" algn="l"/>
                <a:tab pos="3413125" algn="l"/>
                <a:tab pos="3838575" algn="l"/>
                <a:tab pos="4265613" algn="l"/>
                <a:tab pos="4692650" algn="l"/>
                <a:tab pos="5119688" algn="l"/>
                <a:tab pos="5546725" algn="l"/>
                <a:tab pos="5973763" algn="l"/>
                <a:tab pos="6400800" algn="l"/>
                <a:tab pos="6827838" algn="l"/>
                <a:tab pos="7253288" algn="l"/>
                <a:tab pos="7680325" algn="l"/>
                <a:tab pos="8107363" algn="l"/>
                <a:tab pos="8534400" algn="l"/>
              </a:tabLst>
            </a:pPr>
            <a:r>
              <a:rPr lang="ru-RU" b="1" dirty="0" smtClean="0">
                <a:solidFill>
                  <a:srgbClr val="336699"/>
                </a:solidFill>
                <a:latin typeface="Tahoma" pitchFamily="34" charset="0"/>
                <a:cs typeface="Tahoma" pitchFamily="34" charset="0"/>
              </a:rPr>
              <a:t>НОРМАТИВНЫЕ ДОКУМЕНТЫ ОАО «РЖД» В ОБЛАСТИ </a:t>
            </a:r>
          </a:p>
          <a:p>
            <a:pPr algn="ctr">
              <a:lnSpc>
                <a:spcPts val="2200"/>
              </a:lnSpc>
              <a:buClr>
                <a:srgbClr val="A50021"/>
              </a:buClr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2013" algn="l"/>
                <a:tab pos="2559050" algn="l"/>
                <a:tab pos="2986088" algn="l"/>
                <a:tab pos="3413125" algn="l"/>
                <a:tab pos="3838575" algn="l"/>
                <a:tab pos="4265613" algn="l"/>
                <a:tab pos="4692650" algn="l"/>
                <a:tab pos="5119688" algn="l"/>
                <a:tab pos="5546725" algn="l"/>
                <a:tab pos="5973763" algn="l"/>
                <a:tab pos="6400800" algn="l"/>
                <a:tab pos="6827838" algn="l"/>
                <a:tab pos="7253288" algn="l"/>
                <a:tab pos="7680325" algn="l"/>
                <a:tab pos="8107363" algn="l"/>
                <a:tab pos="8534400" algn="l"/>
              </a:tabLst>
            </a:pPr>
            <a:r>
              <a:rPr lang="ru-RU" b="1" dirty="0" smtClean="0">
                <a:solidFill>
                  <a:srgbClr val="336699"/>
                </a:solidFill>
                <a:latin typeface="Tahoma" pitchFamily="34" charset="0"/>
                <a:cs typeface="Tahoma" pitchFamily="34" charset="0"/>
              </a:rPr>
              <a:t>ИННОВАЦИОННОЙ ДЕЯТЕЛЬНОСТИ </a:t>
            </a:r>
            <a:endParaRPr lang="ru-RU" b="1" dirty="0">
              <a:solidFill>
                <a:srgbClr val="336699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55" name="Схема 54"/>
          <p:cNvGraphicFramePr/>
          <p:nvPr/>
        </p:nvGraphicFramePr>
        <p:xfrm>
          <a:off x="523409" y="923366"/>
          <a:ext cx="8113058" cy="5522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1846727" y="995081"/>
            <a:ext cx="286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1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855691" y="1806406"/>
            <a:ext cx="286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2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846722" y="2626706"/>
            <a:ext cx="286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3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837757" y="3442521"/>
            <a:ext cx="286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4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837761" y="4253771"/>
            <a:ext cx="286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5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846726" y="5069557"/>
            <a:ext cx="286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6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864647" y="5885349"/>
            <a:ext cx="286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4"/>
          <p:cNvSpPr>
            <a:spLocks noChangeArrowheads="1"/>
          </p:cNvSpPr>
          <p:nvPr/>
        </p:nvSpPr>
        <p:spPr bwMode="auto">
          <a:xfrm>
            <a:off x="0" y="347221"/>
            <a:ext cx="9144000" cy="633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7A997A"/>
            </a:prstShdw>
          </a:effectLst>
        </p:spPr>
        <p:txBody>
          <a:bodyPr>
            <a:spAutoFit/>
          </a:bodyPr>
          <a:lstStyle/>
          <a:p>
            <a:pPr algn="ctr">
              <a:lnSpc>
                <a:spcPts val="2200"/>
              </a:lnSpc>
              <a:buClr>
                <a:srgbClr val="A50021"/>
              </a:buClr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2013" algn="l"/>
                <a:tab pos="2559050" algn="l"/>
                <a:tab pos="2986088" algn="l"/>
                <a:tab pos="3413125" algn="l"/>
                <a:tab pos="3838575" algn="l"/>
                <a:tab pos="4265613" algn="l"/>
                <a:tab pos="4692650" algn="l"/>
                <a:tab pos="5119688" algn="l"/>
                <a:tab pos="5546725" algn="l"/>
                <a:tab pos="5973763" algn="l"/>
                <a:tab pos="6400800" algn="l"/>
                <a:tab pos="6827838" algn="l"/>
                <a:tab pos="7253288" algn="l"/>
                <a:tab pos="7680325" algn="l"/>
                <a:tab pos="8107363" algn="l"/>
                <a:tab pos="8534400" algn="l"/>
              </a:tabLst>
            </a:pPr>
            <a:r>
              <a:rPr lang="ru-RU" b="1" dirty="0" smtClean="0">
                <a:solidFill>
                  <a:srgbClr val="336699"/>
                </a:solidFill>
                <a:latin typeface="Tahoma" pitchFamily="34" charset="0"/>
                <a:cs typeface="Tahoma" pitchFamily="34" charset="0"/>
              </a:rPr>
              <a:t>СТАНДАРТЫ ОАО «РЖД» В ОБЛАСТИ </a:t>
            </a:r>
          </a:p>
          <a:p>
            <a:pPr algn="ctr">
              <a:lnSpc>
                <a:spcPts val="2200"/>
              </a:lnSpc>
              <a:buClr>
                <a:srgbClr val="A50021"/>
              </a:buClr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2013" algn="l"/>
                <a:tab pos="2559050" algn="l"/>
                <a:tab pos="2986088" algn="l"/>
                <a:tab pos="3413125" algn="l"/>
                <a:tab pos="3838575" algn="l"/>
                <a:tab pos="4265613" algn="l"/>
                <a:tab pos="4692650" algn="l"/>
                <a:tab pos="5119688" algn="l"/>
                <a:tab pos="5546725" algn="l"/>
                <a:tab pos="5973763" algn="l"/>
                <a:tab pos="6400800" algn="l"/>
                <a:tab pos="6827838" algn="l"/>
                <a:tab pos="7253288" algn="l"/>
                <a:tab pos="7680325" algn="l"/>
                <a:tab pos="8107363" algn="l"/>
                <a:tab pos="8534400" algn="l"/>
              </a:tabLst>
            </a:pPr>
            <a:r>
              <a:rPr lang="ru-RU" b="1" dirty="0" smtClean="0">
                <a:solidFill>
                  <a:srgbClr val="336699"/>
                </a:solidFill>
                <a:latin typeface="Tahoma" pitchFamily="34" charset="0"/>
                <a:cs typeface="Tahoma" pitchFamily="34" charset="0"/>
              </a:rPr>
              <a:t>ИННОВАЦИОННОЙ  ДЕЯТЕЛЬНОСТИ </a:t>
            </a:r>
          </a:p>
        </p:txBody>
      </p:sp>
      <p:grpSp>
        <p:nvGrpSpPr>
          <p:cNvPr id="2" name="Группа 35"/>
          <p:cNvGrpSpPr/>
          <p:nvPr/>
        </p:nvGrpSpPr>
        <p:grpSpPr>
          <a:xfrm>
            <a:off x="214282" y="2128782"/>
            <a:ext cx="8725922" cy="556899"/>
            <a:chOff x="230188" y="1434989"/>
            <a:chExt cx="8725922" cy="556899"/>
          </a:xfrm>
        </p:grpSpPr>
        <p:sp>
          <p:nvSpPr>
            <p:cNvPr id="20" name="Полилиния 19"/>
            <p:cNvSpPr/>
            <p:nvPr/>
          </p:nvSpPr>
          <p:spPr>
            <a:xfrm>
              <a:off x="230188" y="1439752"/>
              <a:ext cx="386495" cy="552136"/>
            </a:xfrm>
            <a:custGeom>
              <a:avLst/>
              <a:gdLst>
                <a:gd name="connsiteX0" fmla="*/ 0 w 552135"/>
                <a:gd name="connsiteY0" fmla="*/ 0 h 386494"/>
                <a:gd name="connsiteX1" fmla="*/ 358888 w 552135"/>
                <a:gd name="connsiteY1" fmla="*/ 0 h 386494"/>
                <a:gd name="connsiteX2" fmla="*/ 552135 w 552135"/>
                <a:gd name="connsiteY2" fmla="*/ 193247 h 386494"/>
                <a:gd name="connsiteX3" fmla="*/ 358888 w 552135"/>
                <a:gd name="connsiteY3" fmla="*/ 386494 h 386494"/>
                <a:gd name="connsiteX4" fmla="*/ 0 w 552135"/>
                <a:gd name="connsiteY4" fmla="*/ 386494 h 386494"/>
                <a:gd name="connsiteX5" fmla="*/ 193247 w 552135"/>
                <a:gd name="connsiteY5" fmla="*/ 193247 h 386494"/>
                <a:gd name="connsiteX6" fmla="*/ 0 w 552135"/>
                <a:gd name="connsiteY6" fmla="*/ 0 h 386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2135" h="386494">
                  <a:moveTo>
                    <a:pt x="552134" y="0"/>
                  </a:moveTo>
                  <a:lnTo>
                    <a:pt x="552134" y="251221"/>
                  </a:lnTo>
                  <a:lnTo>
                    <a:pt x="276068" y="386494"/>
                  </a:lnTo>
                  <a:lnTo>
                    <a:pt x="1" y="251221"/>
                  </a:lnTo>
                  <a:lnTo>
                    <a:pt x="1" y="0"/>
                  </a:lnTo>
                  <a:lnTo>
                    <a:pt x="276068" y="135273"/>
                  </a:lnTo>
                  <a:lnTo>
                    <a:pt x="552134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1" tIns="202137" rIns="8890" bIns="202138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/>
                <a:t>3</a:t>
              </a:r>
              <a:endParaRPr lang="ru-RU" sz="1400" b="1" kern="1200" dirty="0"/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616682" y="1434989"/>
              <a:ext cx="8339428" cy="359077"/>
            </a:xfrm>
            <a:custGeom>
              <a:avLst/>
              <a:gdLst>
                <a:gd name="connsiteX0" fmla="*/ 59847 w 359076"/>
                <a:gd name="connsiteY0" fmla="*/ 0 h 8339427"/>
                <a:gd name="connsiteX1" fmla="*/ 299229 w 359076"/>
                <a:gd name="connsiteY1" fmla="*/ 0 h 8339427"/>
                <a:gd name="connsiteX2" fmla="*/ 341547 w 359076"/>
                <a:gd name="connsiteY2" fmla="*/ 17529 h 8339427"/>
                <a:gd name="connsiteX3" fmla="*/ 359076 w 359076"/>
                <a:gd name="connsiteY3" fmla="*/ 59847 h 8339427"/>
                <a:gd name="connsiteX4" fmla="*/ 359076 w 359076"/>
                <a:gd name="connsiteY4" fmla="*/ 8339427 h 8339427"/>
                <a:gd name="connsiteX5" fmla="*/ 359076 w 359076"/>
                <a:gd name="connsiteY5" fmla="*/ 8339427 h 8339427"/>
                <a:gd name="connsiteX6" fmla="*/ 359076 w 359076"/>
                <a:gd name="connsiteY6" fmla="*/ 8339427 h 8339427"/>
                <a:gd name="connsiteX7" fmla="*/ 0 w 359076"/>
                <a:gd name="connsiteY7" fmla="*/ 8339427 h 8339427"/>
                <a:gd name="connsiteX8" fmla="*/ 0 w 359076"/>
                <a:gd name="connsiteY8" fmla="*/ 8339427 h 8339427"/>
                <a:gd name="connsiteX9" fmla="*/ 0 w 359076"/>
                <a:gd name="connsiteY9" fmla="*/ 8339427 h 8339427"/>
                <a:gd name="connsiteX10" fmla="*/ 0 w 359076"/>
                <a:gd name="connsiteY10" fmla="*/ 59847 h 8339427"/>
                <a:gd name="connsiteX11" fmla="*/ 17529 w 359076"/>
                <a:gd name="connsiteY11" fmla="*/ 17529 h 8339427"/>
                <a:gd name="connsiteX12" fmla="*/ 59847 w 359076"/>
                <a:gd name="connsiteY12" fmla="*/ 0 h 8339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9076" h="8339427">
                  <a:moveTo>
                    <a:pt x="359076" y="1389935"/>
                  </a:moveTo>
                  <a:lnTo>
                    <a:pt x="359076" y="6949492"/>
                  </a:lnTo>
                  <a:cubicBezTo>
                    <a:pt x="359076" y="7318113"/>
                    <a:pt x="358805" y="7671661"/>
                    <a:pt x="358321" y="7932311"/>
                  </a:cubicBezTo>
                  <a:cubicBezTo>
                    <a:pt x="357838" y="8192961"/>
                    <a:pt x="357183" y="8339415"/>
                    <a:pt x="356499" y="8339415"/>
                  </a:cubicBezTo>
                  <a:lnTo>
                    <a:pt x="0" y="8339415"/>
                  </a:lnTo>
                  <a:lnTo>
                    <a:pt x="0" y="8339415"/>
                  </a:lnTo>
                  <a:lnTo>
                    <a:pt x="0" y="8339415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356499" y="12"/>
                  </a:lnTo>
                  <a:cubicBezTo>
                    <a:pt x="357183" y="12"/>
                    <a:pt x="357838" y="146443"/>
                    <a:pt x="358321" y="407116"/>
                  </a:cubicBezTo>
                  <a:cubicBezTo>
                    <a:pt x="358804" y="667789"/>
                    <a:pt x="359076" y="1021314"/>
                    <a:pt x="359076" y="1389935"/>
                  </a:cubicBezTo>
                  <a:close/>
                </a:path>
              </a:pathLst>
            </a:custGeom>
            <a:solidFill>
              <a:srgbClr val="E7EDF5">
                <a:alpha val="90000"/>
              </a:srgb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233" tIns="24514" rIns="24514" bIns="24515" numCol="1" spcCol="1270" anchor="ctr" anchorCtr="0">
              <a:noAutofit/>
            </a:bodyPr>
            <a:lstStyle/>
            <a:p>
              <a:pPr marL="90488" lvl="1" algn="l" defTabSz="4889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100" kern="1200" dirty="0" smtClean="0">
                  <a:solidFill>
                    <a:srgbClr val="002060"/>
                  </a:solidFill>
                </a:rPr>
                <a:t>СТО РЖД 08.013-2011«Инновационная деятельность в ОАО «РЖД». Основные положения»</a:t>
              </a:r>
              <a:endParaRPr lang="ru-RU" sz="1100" kern="1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" name="Группа 34"/>
          <p:cNvGrpSpPr/>
          <p:nvPr/>
        </p:nvGrpSpPr>
        <p:grpSpPr>
          <a:xfrm>
            <a:off x="214282" y="1185310"/>
            <a:ext cx="8725922" cy="552136"/>
            <a:chOff x="230188" y="1927937"/>
            <a:chExt cx="8725922" cy="552136"/>
          </a:xfrm>
        </p:grpSpPr>
        <p:sp>
          <p:nvSpPr>
            <p:cNvPr id="22" name="Полилиния 21"/>
            <p:cNvSpPr/>
            <p:nvPr/>
          </p:nvSpPr>
          <p:spPr>
            <a:xfrm>
              <a:off x="230188" y="1927937"/>
              <a:ext cx="386495" cy="552136"/>
            </a:xfrm>
            <a:custGeom>
              <a:avLst/>
              <a:gdLst>
                <a:gd name="connsiteX0" fmla="*/ 0 w 552135"/>
                <a:gd name="connsiteY0" fmla="*/ 0 h 386494"/>
                <a:gd name="connsiteX1" fmla="*/ 358888 w 552135"/>
                <a:gd name="connsiteY1" fmla="*/ 0 h 386494"/>
                <a:gd name="connsiteX2" fmla="*/ 552135 w 552135"/>
                <a:gd name="connsiteY2" fmla="*/ 193247 h 386494"/>
                <a:gd name="connsiteX3" fmla="*/ 358888 w 552135"/>
                <a:gd name="connsiteY3" fmla="*/ 386494 h 386494"/>
                <a:gd name="connsiteX4" fmla="*/ 0 w 552135"/>
                <a:gd name="connsiteY4" fmla="*/ 386494 h 386494"/>
                <a:gd name="connsiteX5" fmla="*/ 193247 w 552135"/>
                <a:gd name="connsiteY5" fmla="*/ 193247 h 386494"/>
                <a:gd name="connsiteX6" fmla="*/ 0 w 552135"/>
                <a:gd name="connsiteY6" fmla="*/ 0 h 386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2135" h="386494">
                  <a:moveTo>
                    <a:pt x="552134" y="0"/>
                  </a:moveTo>
                  <a:lnTo>
                    <a:pt x="552134" y="251221"/>
                  </a:lnTo>
                  <a:lnTo>
                    <a:pt x="276068" y="386494"/>
                  </a:lnTo>
                  <a:lnTo>
                    <a:pt x="1" y="251221"/>
                  </a:lnTo>
                  <a:lnTo>
                    <a:pt x="1" y="0"/>
                  </a:lnTo>
                  <a:lnTo>
                    <a:pt x="276068" y="135273"/>
                  </a:lnTo>
                  <a:lnTo>
                    <a:pt x="552134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1" tIns="202137" rIns="8890" bIns="202138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/>
                <a:t>1</a:t>
              </a:r>
              <a:endParaRPr lang="ru-RU" sz="1400" b="1" kern="1200" dirty="0"/>
            </a:p>
          </p:txBody>
        </p:sp>
        <p:sp>
          <p:nvSpPr>
            <p:cNvPr id="38" name="Полилиния 37"/>
            <p:cNvSpPr/>
            <p:nvPr/>
          </p:nvSpPr>
          <p:spPr>
            <a:xfrm>
              <a:off x="616682" y="1927938"/>
              <a:ext cx="8339428" cy="358889"/>
            </a:xfrm>
            <a:custGeom>
              <a:avLst/>
              <a:gdLst>
                <a:gd name="connsiteX0" fmla="*/ 59816 w 358888"/>
                <a:gd name="connsiteY0" fmla="*/ 0 h 8339427"/>
                <a:gd name="connsiteX1" fmla="*/ 299072 w 358888"/>
                <a:gd name="connsiteY1" fmla="*/ 0 h 8339427"/>
                <a:gd name="connsiteX2" fmla="*/ 341368 w 358888"/>
                <a:gd name="connsiteY2" fmla="*/ 17520 h 8339427"/>
                <a:gd name="connsiteX3" fmla="*/ 358888 w 358888"/>
                <a:gd name="connsiteY3" fmla="*/ 59816 h 8339427"/>
                <a:gd name="connsiteX4" fmla="*/ 358888 w 358888"/>
                <a:gd name="connsiteY4" fmla="*/ 8339427 h 8339427"/>
                <a:gd name="connsiteX5" fmla="*/ 358888 w 358888"/>
                <a:gd name="connsiteY5" fmla="*/ 8339427 h 8339427"/>
                <a:gd name="connsiteX6" fmla="*/ 358888 w 358888"/>
                <a:gd name="connsiteY6" fmla="*/ 8339427 h 8339427"/>
                <a:gd name="connsiteX7" fmla="*/ 0 w 358888"/>
                <a:gd name="connsiteY7" fmla="*/ 8339427 h 8339427"/>
                <a:gd name="connsiteX8" fmla="*/ 0 w 358888"/>
                <a:gd name="connsiteY8" fmla="*/ 8339427 h 8339427"/>
                <a:gd name="connsiteX9" fmla="*/ 0 w 358888"/>
                <a:gd name="connsiteY9" fmla="*/ 8339427 h 8339427"/>
                <a:gd name="connsiteX10" fmla="*/ 0 w 358888"/>
                <a:gd name="connsiteY10" fmla="*/ 59816 h 8339427"/>
                <a:gd name="connsiteX11" fmla="*/ 17520 w 358888"/>
                <a:gd name="connsiteY11" fmla="*/ 17520 h 8339427"/>
                <a:gd name="connsiteX12" fmla="*/ 59816 w 358888"/>
                <a:gd name="connsiteY12" fmla="*/ 0 h 8339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8888" h="8339427">
                  <a:moveTo>
                    <a:pt x="358888" y="1389943"/>
                  </a:moveTo>
                  <a:lnTo>
                    <a:pt x="358888" y="6949484"/>
                  </a:lnTo>
                  <a:cubicBezTo>
                    <a:pt x="358888" y="7318112"/>
                    <a:pt x="358617" y="7671660"/>
                    <a:pt x="358134" y="7932307"/>
                  </a:cubicBezTo>
                  <a:cubicBezTo>
                    <a:pt x="357651" y="8192977"/>
                    <a:pt x="356997" y="8339415"/>
                    <a:pt x="356314" y="8339415"/>
                  </a:cubicBezTo>
                  <a:lnTo>
                    <a:pt x="0" y="8339415"/>
                  </a:lnTo>
                  <a:lnTo>
                    <a:pt x="0" y="8339415"/>
                  </a:lnTo>
                  <a:lnTo>
                    <a:pt x="0" y="8339415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356314" y="12"/>
                  </a:lnTo>
                  <a:cubicBezTo>
                    <a:pt x="356997" y="12"/>
                    <a:pt x="357651" y="146450"/>
                    <a:pt x="358134" y="407120"/>
                  </a:cubicBezTo>
                  <a:cubicBezTo>
                    <a:pt x="358617" y="667790"/>
                    <a:pt x="358888" y="1021315"/>
                    <a:pt x="358888" y="1389943"/>
                  </a:cubicBezTo>
                  <a:close/>
                </a:path>
              </a:pathLst>
            </a:custGeom>
            <a:solidFill>
              <a:srgbClr val="E7EDF5">
                <a:alpha val="90000"/>
              </a:srgb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233" tIns="24504" rIns="24504" bIns="24505" numCol="1" spcCol="1270" anchor="ctr" anchorCtr="0">
              <a:noAutofit/>
            </a:bodyPr>
            <a:lstStyle/>
            <a:p>
              <a:pPr marL="90488" lvl="1" defTabSz="488950">
                <a:lnSpc>
                  <a:spcPct val="90000"/>
                </a:lnSpc>
                <a:spcAft>
                  <a:spcPct val="15000"/>
                </a:spcAft>
              </a:pPr>
              <a:r>
                <a:rPr lang="ru-RU" sz="1100" dirty="0" smtClean="0">
                  <a:solidFill>
                    <a:srgbClr val="002060"/>
                  </a:solidFill>
                </a:rPr>
                <a:t>СТО РЖД 08.015-2011 «Инновационная деятельность в ОАО «РЖД». Порядок рассмотрения инновационных проектов»</a:t>
              </a:r>
            </a:p>
          </p:txBody>
        </p:sp>
      </p:grpSp>
      <p:grpSp>
        <p:nvGrpSpPr>
          <p:cNvPr id="4" name="Группа 33"/>
          <p:cNvGrpSpPr/>
          <p:nvPr/>
        </p:nvGrpSpPr>
        <p:grpSpPr>
          <a:xfrm>
            <a:off x="214282" y="1657046"/>
            <a:ext cx="8725922" cy="552136"/>
            <a:chOff x="230188" y="2420886"/>
            <a:chExt cx="8725922" cy="552136"/>
          </a:xfrm>
        </p:grpSpPr>
        <p:sp>
          <p:nvSpPr>
            <p:cNvPr id="39" name="Полилиния 38"/>
            <p:cNvSpPr/>
            <p:nvPr/>
          </p:nvSpPr>
          <p:spPr>
            <a:xfrm>
              <a:off x="230188" y="2420886"/>
              <a:ext cx="386495" cy="552136"/>
            </a:xfrm>
            <a:custGeom>
              <a:avLst/>
              <a:gdLst>
                <a:gd name="connsiteX0" fmla="*/ 0 w 552135"/>
                <a:gd name="connsiteY0" fmla="*/ 0 h 386494"/>
                <a:gd name="connsiteX1" fmla="*/ 358888 w 552135"/>
                <a:gd name="connsiteY1" fmla="*/ 0 h 386494"/>
                <a:gd name="connsiteX2" fmla="*/ 552135 w 552135"/>
                <a:gd name="connsiteY2" fmla="*/ 193247 h 386494"/>
                <a:gd name="connsiteX3" fmla="*/ 358888 w 552135"/>
                <a:gd name="connsiteY3" fmla="*/ 386494 h 386494"/>
                <a:gd name="connsiteX4" fmla="*/ 0 w 552135"/>
                <a:gd name="connsiteY4" fmla="*/ 386494 h 386494"/>
                <a:gd name="connsiteX5" fmla="*/ 193247 w 552135"/>
                <a:gd name="connsiteY5" fmla="*/ 193247 h 386494"/>
                <a:gd name="connsiteX6" fmla="*/ 0 w 552135"/>
                <a:gd name="connsiteY6" fmla="*/ 0 h 386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2135" h="386494">
                  <a:moveTo>
                    <a:pt x="552134" y="0"/>
                  </a:moveTo>
                  <a:lnTo>
                    <a:pt x="552134" y="251221"/>
                  </a:lnTo>
                  <a:lnTo>
                    <a:pt x="276068" y="386494"/>
                  </a:lnTo>
                  <a:lnTo>
                    <a:pt x="1" y="251221"/>
                  </a:lnTo>
                  <a:lnTo>
                    <a:pt x="1" y="0"/>
                  </a:lnTo>
                  <a:lnTo>
                    <a:pt x="276068" y="135273"/>
                  </a:lnTo>
                  <a:lnTo>
                    <a:pt x="552134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1" tIns="202137" rIns="8890" bIns="202138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/>
                <a:t>2</a:t>
              </a:r>
              <a:endParaRPr lang="ru-RU" sz="1400" b="1" kern="1200" dirty="0"/>
            </a:p>
          </p:txBody>
        </p:sp>
        <p:sp>
          <p:nvSpPr>
            <p:cNvPr id="40" name="Полилиния 39"/>
            <p:cNvSpPr/>
            <p:nvPr/>
          </p:nvSpPr>
          <p:spPr>
            <a:xfrm>
              <a:off x="616682" y="2420887"/>
              <a:ext cx="8339428" cy="358889"/>
            </a:xfrm>
            <a:custGeom>
              <a:avLst/>
              <a:gdLst>
                <a:gd name="connsiteX0" fmla="*/ 59816 w 358888"/>
                <a:gd name="connsiteY0" fmla="*/ 0 h 8339427"/>
                <a:gd name="connsiteX1" fmla="*/ 299072 w 358888"/>
                <a:gd name="connsiteY1" fmla="*/ 0 h 8339427"/>
                <a:gd name="connsiteX2" fmla="*/ 341368 w 358888"/>
                <a:gd name="connsiteY2" fmla="*/ 17520 h 8339427"/>
                <a:gd name="connsiteX3" fmla="*/ 358888 w 358888"/>
                <a:gd name="connsiteY3" fmla="*/ 59816 h 8339427"/>
                <a:gd name="connsiteX4" fmla="*/ 358888 w 358888"/>
                <a:gd name="connsiteY4" fmla="*/ 8339427 h 8339427"/>
                <a:gd name="connsiteX5" fmla="*/ 358888 w 358888"/>
                <a:gd name="connsiteY5" fmla="*/ 8339427 h 8339427"/>
                <a:gd name="connsiteX6" fmla="*/ 358888 w 358888"/>
                <a:gd name="connsiteY6" fmla="*/ 8339427 h 8339427"/>
                <a:gd name="connsiteX7" fmla="*/ 0 w 358888"/>
                <a:gd name="connsiteY7" fmla="*/ 8339427 h 8339427"/>
                <a:gd name="connsiteX8" fmla="*/ 0 w 358888"/>
                <a:gd name="connsiteY8" fmla="*/ 8339427 h 8339427"/>
                <a:gd name="connsiteX9" fmla="*/ 0 w 358888"/>
                <a:gd name="connsiteY9" fmla="*/ 8339427 h 8339427"/>
                <a:gd name="connsiteX10" fmla="*/ 0 w 358888"/>
                <a:gd name="connsiteY10" fmla="*/ 59816 h 8339427"/>
                <a:gd name="connsiteX11" fmla="*/ 17520 w 358888"/>
                <a:gd name="connsiteY11" fmla="*/ 17520 h 8339427"/>
                <a:gd name="connsiteX12" fmla="*/ 59816 w 358888"/>
                <a:gd name="connsiteY12" fmla="*/ 0 h 8339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8888" h="8339427">
                  <a:moveTo>
                    <a:pt x="358888" y="1389943"/>
                  </a:moveTo>
                  <a:lnTo>
                    <a:pt x="358888" y="6949484"/>
                  </a:lnTo>
                  <a:cubicBezTo>
                    <a:pt x="358888" y="7318112"/>
                    <a:pt x="358617" y="7671660"/>
                    <a:pt x="358134" y="7932307"/>
                  </a:cubicBezTo>
                  <a:cubicBezTo>
                    <a:pt x="357651" y="8192977"/>
                    <a:pt x="356997" y="8339415"/>
                    <a:pt x="356314" y="8339415"/>
                  </a:cubicBezTo>
                  <a:lnTo>
                    <a:pt x="0" y="8339415"/>
                  </a:lnTo>
                  <a:lnTo>
                    <a:pt x="0" y="8339415"/>
                  </a:lnTo>
                  <a:lnTo>
                    <a:pt x="0" y="8339415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356314" y="12"/>
                  </a:lnTo>
                  <a:cubicBezTo>
                    <a:pt x="356997" y="12"/>
                    <a:pt x="357651" y="146450"/>
                    <a:pt x="358134" y="407120"/>
                  </a:cubicBezTo>
                  <a:cubicBezTo>
                    <a:pt x="358617" y="667790"/>
                    <a:pt x="358888" y="1021315"/>
                    <a:pt x="358888" y="1389943"/>
                  </a:cubicBezTo>
                  <a:close/>
                </a:path>
              </a:pathLst>
            </a:custGeom>
            <a:solidFill>
              <a:srgbClr val="E7EDF5">
                <a:alpha val="90000"/>
              </a:srgb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233" tIns="24504" rIns="24504" bIns="24505" numCol="1" spcCol="1270" anchor="ctr" anchorCtr="0">
              <a:noAutofit/>
            </a:bodyPr>
            <a:lstStyle/>
            <a:p>
              <a:pPr marL="90488" lvl="1" defTabSz="488950">
                <a:lnSpc>
                  <a:spcPct val="90000"/>
                </a:lnSpc>
                <a:spcAft>
                  <a:spcPct val="15000"/>
                </a:spcAft>
              </a:pPr>
              <a:r>
                <a:rPr lang="ru-RU" sz="1100" dirty="0" smtClean="0">
                  <a:solidFill>
                    <a:srgbClr val="002060"/>
                  </a:solidFill>
                </a:rPr>
                <a:t>СТО РЖД 08.014-2011 «Инновационная деятельность в ОАО «РЖД». Требования к закупкам инновационной продукции технического назначения»</a:t>
              </a:r>
              <a:endParaRPr lang="ru-RU" sz="11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5" name="Группа 32"/>
          <p:cNvGrpSpPr/>
          <p:nvPr/>
        </p:nvGrpSpPr>
        <p:grpSpPr>
          <a:xfrm>
            <a:off x="214282" y="5901200"/>
            <a:ext cx="8722019" cy="552136"/>
            <a:chOff x="230188" y="2831404"/>
            <a:chExt cx="8722019" cy="552136"/>
          </a:xfrm>
        </p:grpSpPr>
        <p:sp>
          <p:nvSpPr>
            <p:cNvPr id="41" name="Полилиния 40"/>
            <p:cNvSpPr/>
            <p:nvPr/>
          </p:nvSpPr>
          <p:spPr>
            <a:xfrm>
              <a:off x="230188" y="2831404"/>
              <a:ext cx="386495" cy="552136"/>
            </a:xfrm>
            <a:custGeom>
              <a:avLst/>
              <a:gdLst>
                <a:gd name="connsiteX0" fmla="*/ 0 w 552135"/>
                <a:gd name="connsiteY0" fmla="*/ 0 h 386494"/>
                <a:gd name="connsiteX1" fmla="*/ 358888 w 552135"/>
                <a:gd name="connsiteY1" fmla="*/ 0 h 386494"/>
                <a:gd name="connsiteX2" fmla="*/ 552135 w 552135"/>
                <a:gd name="connsiteY2" fmla="*/ 193247 h 386494"/>
                <a:gd name="connsiteX3" fmla="*/ 358888 w 552135"/>
                <a:gd name="connsiteY3" fmla="*/ 386494 h 386494"/>
                <a:gd name="connsiteX4" fmla="*/ 0 w 552135"/>
                <a:gd name="connsiteY4" fmla="*/ 386494 h 386494"/>
                <a:gd name="connsiteX5" fmla="*/ 193247 w 552135"/>
                <a:gd name="connsiteY5" fmla="*/ 193247 h 386494"/>
                <a:gd name="connsiteX6" fmla="*/ 0 w 552135"/>
                <a:gd name="connsiteY6" fmla="*/ 0 h 386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2135" h="386494">
                  <a:moveTo>
                    <a:pt x="552134" y="0"/>
                  </a:moveTo>
                  <a:lnTo>
                    <a:pt x="552134" y="251221"/>
                  </a:lnTo>
                  <a:lnTo>
                    <a:pt x="276068" y="386494"/>
                  </a:lnTo>
                  <a:lnTo>
                    <a:pt x="1" y="251221"/>
                  </a:lnTo>
                  <a:lnTo>
                    <a:pt x="1" y="0"/>
                  </a:lnTo>
                  <a:lnTo>
                    <a:pt x="276068" y="135273"/>
                  </a:lnTo>
                  <a:lnTo>
                    <a:pt x="552134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1" tIns="202137" rIns="8890" bIns="202138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/>
                <a:t>11</a:t>
              </a:r>
              <a:endParaRPr lang="ru-RU" sz="1400" b="1" kern="1200" dirty="0"/>
            </a:p>
          </p:txBody>
        </p:sp>
        <p:sp>
          <p:nvSpPr>
            <p:cNvPr id="42" name="Полилиния 41"/>
            <p:cNvSpPr/>
            <p:nvPr/>
          </p:nvSpPr>
          <p:spPr>
            <a:xfrm>
              <a:off x="612779" y="2833931"/>
              <a:ext cx="8339428" cy="358889"/>
            </a:xfrm>
            <a:custGeom>
              <a:avLst/>
              <a:gdLst>
                <a:gd name="connsiteX0" fmla="*/ 59816 w 358888"/>
                <a:gd name="connsiteY0" fmla="*/ 0 h 8339427"/>
                <a:gd name="connsiteX1" fmla="*/ 299072 w 358888"/>
                <a:gd name="connsiteY1" fmla="*/ 0 h 8339427"/>
                <a:gd name="connsiteX2" fmla="*/ 341368 w 358888"/>
                <a:gd name="connsiteY2" fmla="*/ 17520 h 8339427"/>
                <a:gd name="connsiteX3" fmla="*/ 358888 w 358888"/>
                <a:gd name="connsiteY3" fmla="*/ 59816 h 8339427"/>
                <a:gd name="connsiteX4" fmla="*/ 358888 w 358888"/>
                <a:gd name="connsiteY4" fmla="*/ 8339427 h 8339427"/>
                <a:gd name="connsiteX5" fmla="*/ 358888 w 358888"/>
                <a:gd name="connsiteY5" fmla="*/ 8339427 h 8339427"/>
                <a:gd name="connsiteX6" fmla="*/ 358888 w 358888"/>
                <a:gd name="connsiteY6" fmla="*/ 8339427 h 8339427"/>
                <a:gd name="connsiteX7" fmla="*/ 0 w 358888"/>
                <a:gd name="connsiteY7" fmla="*/ 8339427 h 8339427"/>
                <a:gd name="connsiteX8" fmla="*/ 0 w 358888"/>
                <a:gd name="connsiteY8" fmla="*/ 8339427 h 8339427"/>
                <a:gd name="connsiteX9" fmla="*/ 0 w 358888"/>
                <a:gd name="connsiteY9" fmla="*/ 8339427 h 8339427"/>
                <a:gd name="connsiteX10" fmla="*/ 0 w 358888"/>
                <a:gd name="connsiteY10" fmla="*/ 59816 h 8339427"/>
                <a:gd name="connsiteX11" fmla="*/ 17520 w 358888"/>
                <a:gd name="connsiteY11" fmla="*/ 17520 h 8339427"/>
                <a:gd name="connsiteX12" fmla="*/ 59816 w 358888"/>
                <a:gd name="connsiteY12" fmla="*/ 0 h 8339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8888" h="8339427">
                  <a:moveTo>
                    <a:pt x="358888" y="1389943"/>
                  </a:moveTo>
                  <a:lnTo>
                    <a:pt x="358888" y="6949484"/>
                  </a:lnTo>
                  <a:cubicBezTo>
                    <a:pt x="358888" y="7318112"/>
                    <a:pt x="358617" y="7671660"/>
                    <a:pt x="358134" y="7932307"/>
                  </a:cubicBezTo>
                  <a:cubicBezTo>
                    <a:pt x="357651" y="8192977"/>
                    <a:pt x="356997" y="8339415"/>
                    <a:pt x="356314" y="8339415"/>
                  </a:cubicBezTo>
                  <a:lnTo>
                    <a:pt x="0" y="8339415"/>
                  </a:lnTo>
                  <a:lnTo>
                    <a:pt x="0" y="8339415"/>
                  </a:lnTo>
                  <a:lnTo>
                    <a:pt x="0" y="8339415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356314" y="12"/>
                  </a:lnTo>
                  <a:cubicBezTo>
                    <a:pt x="356997" y="12"/>
                    <a:pt x="357651" y="146450"/>
                    <a:pt x="358134" y="407120"/>
                  </a:cubicBezTo>
                  <a:cubicBezTo>
                    <a:pt x="358617" y="667790"/>
                    <a:pt x="358888" y="1021315"/>
                    <a:pt x="358888" y="1389943"/>
                  </a:cubicBezTo>
                  <a:close/>
                </a:path>
              </a:pathLst>
            </a:custGeom>
            <a:solidFill>
              <a:srgbClr val="E7EDF5">
                <a:alpha val="90000"/>
              </a:srgb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233" tIns="24504" rIns="24504" bIns="24505" numCol="1" spcCol="1270" anchor="ctr" anchorCtr="0">
              <a:noAutofit/>
            </a:bodyPr>
            <a:lstStyle/>
            <a:p>
              <a:pPr marL="90488" lvl="1" algn="l" defTabSz="4889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100" kern="1200" dirty="0" smtClean="0">
                  <a:solidFill>
                    <a:srgbClr val="002060"/>
                  </a:solidFill>
                </a:rPr>
                <a:t>СТО РЖД 08.003-2011 «Инновационная деятельность в ОАО «РЖД». Стадии жизненного цикла и паспортизация научно-технических работ» </a:t>
              </a:r>
              <a:endParaRPr lang="ru-RU" sz="1100" kern="1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6" name="Группа 31"/>
          <p:cNvGrpSpPr/>
          <p:nvPr/>
        </p:nvGrpSpPr>
        <p:grpSpPr>
          <a:xfrm>
            <a:off x="214282" y="5440460"/>
            <a:ext cx="8725922" cy="552136"/>
            <a:chOff x="230188" y="3406785"/>
            <a:chExt cx="8725922" cy="552136"/>
          </a:xfrm>
        </p:grpSpPr>
        <p:sp>
          <p:nvSpPr>
            <p:cNvPr id="43" name="Полилиния 42"/>
            <p:cNvSpPr/>
            <p:nvPr/>
          </p:nvSpPr>
          <p:spPr>
            <a:xfrm>
              <a:off x="230188" y="3406785"/>
              <a:ext cx="386495" cy="552136"/>
            </a:xfrm>
            <a:custGeom>
              <a:avLst/>
              <a:gdLst>
                <a:gd name="connsiteX0" fmla="*/ 0 w 552135"/>
                <a:gd name="connsiteY0" fmla="*/ 0 h 386494"/>
                <a:gd name="connsiteX1" fmla="*/ 358888 w 552135"/>
                <a:gd name="connsiteY1" fmla="*/ 0 h 386494"/>
                <a:gd name="connsiteX2" fmla="*/ 552135 w 552135"/>
                <a:gd name="connsiteY2" fmla="*/ 193247 h 386494"/>
                <a:gd name="connsiteX3" fmla="*/ 358888 w 552135"/>
                <a:gd name="connsiteY3" fmla="*/ 386494 h 386494"/>
                <a:gd name="connsiteX4" fmla="*/ 0 w 552135"/>
                <a:gd name="connsiteY4" fmla="*/ 386494 h 386494"/>
                <a:gd name="connsiteX5" fmla="*/ 193247 w 552135"/>
                <a:gd name="connsiteY5" fmla="*/ 193247 h 386494"/>
                <a:gd name="connsiteX6" fmla="*/ 0 w 552135"/>
                <a:gd name="connsiteY6" fmla="*/ 0 h 386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2135" h="386494">
                  <a:moveTo>
                    <a:pt x="552134" y="0"/>
                  </a:moveTo>
                  <a:lnTo>
                    <a:pt x="552134" y="251221"/>
                  </a:lnTo>
                  <a:lnTo>
                    <a:pt x="276068" y="386494"/>
                  </a:lnTo>
                  <a:lnTo>
                    <a:pt x="1" y="251221"/>
                  </a:lnTo>
                  <a:lnTo>
                    <a:pt x="1" y="0"/>
                  </a:lnTo>
                  <a:lnTo>
                    <a:pt x="276068" y="135273"/>
                  </a:lnTo>
                  <a:lnTo>
                    <a:pt x="552134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1" tIns="202137" rIns="8890" bIns="202138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/>
                <a:t>10</a:t>
              </a:r>
              <a:endParaRPr lang="ru-RU" sz="1400" b="1" kern="1200" dirty="0"/>
            </a:p>
          </p:txBody>
        </p:sp>
        <p:sp>
          <p:nvSpPr>
            <p:cNvPr id="45" name="Полилиния 44"/>
            <p:cNvSpPr/>
            <p:nvPr/>
          </p:nvSpPr>
          <p:spPr>
            <a:xfrm>
              <a:off x="616682" y="3406786"/>
              <a:ext cx="8339428" cy="358889"/>
            </a:xfrm>
            <a:custGeom>
              <a:avLst/>
              <a:gdLst>
                <a:gd name="connsiteX0" fmla="*/ 59816 w 358888"/>
                <a:gd name="connsiteY0" fmla="*/ 0 h 8339427"/>
                <a:gd name="connsiteX1" fmla="*/ 299072 w 358888"/>
                <a:gd name="connsiteY1" fmla="*/ 0 h 8339427"/>
                <a:gd name="connsiteX2" fmla="*/ 341368 w 358888"/>
                <a:gd name="connsiteY2" fmla="*/ 17520 h 8339427"/>
                <a:gd name="connsiteX3" fmla="*/ 358888 w 358888"/>
                <a:gd name="connsiteY3" fmla="*/ 59816 h 8339427"/>
                <a:gd name="connsiteX4" fmla="*/ 358888 w 358888"/>
                <a:gd name="connsiteY4" fmla="*/ 8339427 h 8339427"/>
                <a:gd name="connsiteX5" fmla="*/ 358888 w 358888"/>
                <a:gd name="connsiteY5" fmla="*/ 8339427 h 8339427"/>
                <a:gd name="connsiteX6" fmla="*/ 358888 w 358888"/>
                <a:gd name="connsiteY6" fmla="*/ 8339427 h 8339427"/>
                <a:gd name="connsiteX7" fmla="*/ 0 w 358888"/>
                <a:gd name="connsiteY7" fmla="*/ 8339427 h 8339427"/>
                <a:gd name="connsiteX8" fmla="*/ 0 w 358888"/>
                <a:gd name="connsiteY8" fmla="*/ 8339427 h 8339427"/>
                <a:gd name="connsiteX9" fmla="*/ 0 w 358888"/>
                <a:gd name="connsiteY9" fmla="*/ 8339427 h 8339427"/>
                <a:gd name="connsiteX10" fmla="*/ 0 w 358888"/>
                <a:gd name="connsiteY10" fmla="*/ 59816 h 8339427"/>
                <a:gd name="connsiteX11" fmla="*/ 17520 w 358888"/>
                <a:gd name="connsiteY11" fmla="*/ 17520 h 8339427"/>
                <a:gd name="connsiteX12" fmla="*/ 59816 w 358888"/>
                <a:gd name="connsiteY12" fmla="*/ 0 h 8339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8888" h="8339427">
                  <a:moveTo>
                    <a:pt x="358888" y="1389943"/>
                  </a:moveTo>
                  <a:lnTo>
                    <a:pt x="358888" y="6949484"/>
                  </a:lnTo>
                  <a:cubicBezTo>
                    <a:pt x="358888" y="7318112"/>
                    <a:pt x="358617" y="7671660"/>
                    <a:pt x="358134" y="7932307"/>
                  </a:cubicBezTo>
                  <a:cubicBezTo>
                    <a:pt x="357651" y="8192977"/>
                    <a:pt x="356997" y="8339415"/>
                    <a:pt x="356314" y="8339415"/>
                  </a:cubicBezTo>
                  <a:lnTo>
                    <a:pt x="0" y="8339415"/>
                  </a:lnTo>
                  <a:lnTo>
                    <a:pt x="0" y="8339415"/>
                  </a:lnTo>
                  <a:lnTo>
                    <a:pt x="0" y="8339415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356314" y="12"/>
                  </a:lnTo>
                  <a:cubicBezTo>
                    <a:pt x="356997" y="12"/>
                    <a:pt x="357651" y="146450"/>
                    <a:pt x="358134" y="407120"/>
                  </a:cubicBezTo>
                  <a:cubicBezTo>
                    <a:pt x="358617" y="667790"/>
                    <a:pt x="358888" y="1021315"/>
                    <a:pt x="358888" y="1389943"/>
                  </a:cubicBezTo>
                  <a:close/>
                </a:path>
              </a:pathLst>
            </a:custGeom>
            <a:solidFill>
              <a:srgbClr val="E7EDF5">
                <a:alpha val="90000"/>
              </a:srgb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233" tIns="24504" rIns="24504" bIns="24505" numCol="1" spcCol="1270" anchor="ctr" anchorCtr="0">
              <a:noAutofit/>
            </a:bodyPr>
            <a:lstStyle/>
            <a:p>
              <a:pPr marL="93663" lvl="1" indent="-3175" algn="l" defTabSz="4889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100" kern="1200" dirty="0" smtClean="0">
                  <a:solidFill>
                    <a:srgbClr val="002060"/>
                  </a:solidFill>
                </a:rPr>
                <a:t>СТО РЖД 08.004-2011 «Инновационная деятельность в ОАО «РЖД». </a:t>
              </a:r>
              <a:r>
                <a:rPr lang="ru-RU" sz="1100" kern="1200" smtClean="0">
                  <a:solidFill>
                    <a:srgbClr val="002060"/>
                  </a:solidFill>
                </a:rPr>
                <a:t>Порядок учета </a:t>
              </a:r>
              <a:r>
                <a:rPr lang="ru-RU" sz="1100" kern="1200" dirty="0" smtClean="0">
                  <a:solidFill>
                    <a:srgbClr val="002060"/>
                  </a:solidFill>
                </a:rPr>
                <a:t>результатов»</a:t>
              </a:r>
              <a:endParaRPr lang="ru-RU" sz="1100" kern="1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7" name="Группа 30"/>
          <p:cNvGrpSpPr/>
          <p:nvPr/>
        </p:nvGrpSpPr>
        <p:grpSpPr>
          <a:xfrm>
            <a:off x="214282" y="4968724"/>
            <a:ext cx="8725922" cy="552136"/>
            <a:chOff x="230188" y="3899735"/>
            <a:chExt cx="8725922" cy="552136"/>
          </a:xfrm>
        </p:grpSpPr>
        <p:sp>
          <p:nvSpPr>
            <p:cNvPr id="46" name="Полилиния 45"/>
            <p:cNvSpPr/>
            <p:nvPr/>
          </p:nvSpPr>
          <p:spPr>
            <a:xfrm>
              <a:off x="230188" y="3899735"/>
              <a:ext cx="386495" cy="552136"/>
            </a:xfrm>
            <a:custGeom>
              <a:avLst/>
              <a:gdLst>
                <a:gd name="connsiteX0" fmla="*/ 0 w 552135"/>
                <a:gd name="connsiteY0" fmla="*/ 0 h 386494"/>
                <a:gd name="connsiteX1" fmla="*/ 358888 w 552135"/>
                <a:gd name="connsiteY1" fmla="*/ 0 h 386494"/>
                <a:gd name="connsiteX2" fmla="*/ 552135 w 552135"/>
                <a:gd name="connsiteY2" fmla="*/ 193247 h 386494"/>
                <a:gd name="connsiteX3" fmla="*/ 358888 w 552135"/>
                <a:gd name="connsiteY3" fmla="*/ 386494 h 386494"/>
                <a:gd name="connsiteX4" fmla="*/ 0 w 552135"/>
                <a:gd name="connsiteY4" fmla="*/ 386494 h 386494"/>
                <a:gd name="connsiteX5" fmla="*/ 193247 w 552135"/>
                <a:gd name="connsiteY5" fmla="*/ 193247 h 386494"/>
                <a:gd name="connsiteX6" fmla="*/ 0 w 552135"/>
                <a:gd name="connsiteY6" fmla="*/ 0 h 386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2135" h="386494">
                  <a:moveTo>
                    <a:pt x="552134" y="0"/>
                  </a:moveTo>
                  <a:lnTo>
                    <a:pt x="552134" y="251221"/>
                  </a:lnTo>
                  <a:lnTo>
                    <a:pt x="276068" y="386494"/>
                  </a:lnTo>
                  <a:lnTo>
                    <a:pt x="1" y="251221"/>
                  </a:lnTo>
                  <a:lnTo>
                    <a:pt x="1" y="0"/>
                  </a:lnTo>
                  <a:lnTo>
                    <a:pt x="276068" y="135273"/>
                  </a:lnTo>
                  <a:lnTo>
                    <a:pt x="552134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1" tIns="202137" rIns="8890" bIns="202138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/>
                <a:t>9</a:t>
              </a:r>
              <a:endParaRPr lang="ru-RU" sz="1400" b="1" kern="1200" dirty="0"/>
            </a:p>
          </p:txBody>
        </p:sp>
        <p:sp>
          <p:nvSpPr>
            <p:cNvPr id="47" name="Полилиния 46"/>
            <p:cNvSpPr/>
            <p:nvPr/>
          </p:nvSpPr>
          <p:spPr>
            <a:xfrm>
              <a:off x="616682" y="3899736"/>
              <a:ext cx="8339428" cy="358889"/>
            </a:xfrm>
            <a:custGeom>
              <a:avLst/>
              <a:gdLst>
                <a:gd name="connsiteX0" fmla="*/ 59816 w 358888"/>
                <a:gd name="connsiteY0" fmla="*/ 0 h 8339427"/>
                <a:gd name="connsiteX1" fmla="*/ 299072 w 358888"/>
                <a:gd name="connsiteY1" fmla="*/ 0 h 8339427"/>
                <a:gd name="connsiteX2" fmla="*/ 341368 w 358888"/>
                <a:gd name="connsiteY2" fmla="*/ 17520 h 8339427"/>
                <a:gd name="connsiteX3" fmla="*/ 358888 w 358888"/>
                <a:gd name="connsiteY3" fmla="*/ 59816 h 8339427"/>
                <a:gd name="connsiteX4" fmla="*/ 358888 w 358888"/>
                <a:gd name="connsiteY4" fmla="*/ 8339427 h 8339427"/>
                <a:gd name="connsiteX5" fmla="*/ 358888 w 358888"/>
                <a:gd name="connsiteY5" fmla="*/ 8339427 h 8339427"/>
                <a:gd name="connsiteX6" fmla="*/ 358888 w 358888"/>
                <a:gd name="connsiteY6" fmla="*/ 8339427 h 8339427"/>
                <a:gd name="connsiteX7" fmla="*/ 0 w 358888"/>
                <a:gd name="connsiteY7" fmla="*/ 8339427 h 8339427"/>
                <a:gd name="connsiteX8" fmla="*/ 0 w 358888"/>
                <a:gd name="connsiteY8" fmla="*/ 8339427 h 8339427"/>
                <a:gd name="connsiteX9" fmla="*/ 0 w 358888"/>
                <a:gd name="connsiteY9" fmla="*/ 8339427 h 8339427"/>
                <a:gd name="connsiteX10" fmla="*/ 0 w 358888"/>
                <a:gd name="connsiteY10" fmla="*/ 59816 h 8339427"/>
                <a:gd name="connsiteX11" fmla="*/ 17520 w 358888"/>
                <a:gd name="connsiteY11" fmla="*/ 17520 h 8339427"/>
                <a:gd name="connsiteX12" fmla="*/ 59816 w 358888"/>
                <a:gd name="connsiteY12" fmla="*/ 0 h 8339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8888" h="8339427">
                  <a:moveTo>
                    <a:pt x="358888" y="1389943"/>
                  </a:moveTo>
                  <a:lnTo>
                    <a:pt x="358888" y="6949484"/>
                  </a:lnTo>
                  <a:cubicBezTo>
                    <a:pt x="358888" y="7318112"/>
                    <a:pt x="358617" y="7671660"/>
                    <a:pt x="358134" y="7932307"/>
                  </a:cubicBezTo>
                  <a:cubicBezTo>
                    <a:pt x="357651" y="8192977"/>
                    <a:pt x="356997" y="8339415"/>
                    <a:pt x="356314" y="8339415"/>
                  </a:cubicBezTo>
                  <a:lnTo>
                    <a:pt x="0" y="8339415"/>
                  </a:lnTo>
                  <a:lnTo>
                    <a:pt x="0" y="8339415"/>
                  </a:lnTo>
                  <a:lnTo>
                    <a:pt x="0" y="8339415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356314" y="12"/>
                  </a:lnTo>
                  <a:cubicBezTo>
                    <a:pt x="356997" y="12"/>
                    <a:pt x="357651" y="146450"/>
                    <a:pt x="358134" y="407120"/>
                  </a:cubicBezTo>
                  <a:cubicBezTo>
                    <a:pt x="358617" y="667790"/>
                    <a:pt x="358888" y="1021315"/>
                    <a:pt x="358888" y="1389943"/>
                  </a:cubicBezTo>
                  <a:close/>
                </a:path>
              </a:pathLst>
            </a:custGeom>
            <a:solidFill>
              <a:srgbClr val="E7EDF5">
                <a:alpha val="90000"/>
              </a:srgb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233" tIns="24504" rIns="24504" bIns="24505" numCol="1" spcCol="1270" anchor="ctr" anchorCtr="0">
              <a:noAutofit/>
            </a:bodyPr>
            <a:lstStyle/>
            <a:p>
              <a:pPr marL="90488" lvl="1" algn="l" defTabSz="4889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100" kern="1200" dirty="0" smtClean="0">
                  <a:solidFill>
                    <a:srgbClr val="002060"/>
                  </a:solidFill>
                </a:rPr>
                <a:t>СТО РЖД 08.005-2011 «Инновационная деятельность в ОАО «РЖД». Порядок оценки эффективности инновационных проектов» </a:t>
              </a:r>
              <a:endParaRPr lang="ru-RU" sz="1100" kern="1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8" name="Группа 29"/>
          <p:cNvGrpSpPr/>
          <p:nvPr/>
        </p:nvGrpSpPr>
        <p:grpSpPr>
          <a:xfrm>
            <a:off x="214282" y="3553516"/>
            <a:ext cx="8725922" cy="552136"/>
            <a:chOff x="230188" y="4392684"/>
            <a:chExt cx="8725922" cy="552136"/>
          </a:xfrm>
        </p:grpSpPr>
        <p:sp>
          <p:nvSpPr>
            <p:cNvPr id="48" name="Полилиния 47"/>
            <p:cNvSpPr/>
            <p:nvPr/>
          </p:nvSpPr>
          <p:spPr>
            <a:xfrm>
              <a:off x="230188" y="4392684"/>
              <a:ext cx="386495" cy="552136"/>
            </a:xfrm>
            <a:custGeom>
              <a:avLst/>
              <a:gdLst>
                <a:gd name="connsiteX0" fmla="*/ 0 w 552135"/>
                <a:gd name="connsiteY0" fmla="*/ 0 h 386494"/>
                <a:gd name="connsiteX1" fmla="*/ 358888 w 552135"/>
                <a:gd name="connsiteY1" fmla="*/ 0 h 386494"/>
                <a:gd name="connsiteX2" fmla="*/ 552135 w 552135"/>
                <a:gd name="connsiteY2" fmla="*/ 193247 h 386494"/>
                <a:gd name="connsiteX3" fmla="*/ 358888 w 552135"/>
                <a:gd name="connsiteY3" fmla="*/ 386494 h 386494"/>
                <a:gd name="connsiteX4" fmla="*/ 0 w 552135"/>
                <a:gd name="connsiteY4" fmla="*/ 386494 h 386494"/>
                <a:gd name="connsiteX5" fmla="*/ 193247 w 552135"/>
                <a:gd name="connsiteY5" fmla="*/ 193247 h 386494"/>
                <a:gd name="connsiteX6" fmla="*/ 0 w 552135"/>
                <a:gd name="connsiteY6" fmla="*/ 0 h 386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2135" h="386494">
                  <a:moveTo>
                    <a:pt x="552134" y="0"/>
                  </a:moveTo>
                  <a:lnTo>
                    <a:pt x="552134" y="251221"/>
                  </a:lnTo>
                  <a:lnTo>
                    <a:pt x="276068" y="386494"/>
                  </a:lnTo>
                  <a:lnTo>
                    <a:pt x="1" y="251221"/>
                  </a:lnTo>
                  <a:lnTo>
                    <a:pt x="1" y="0"/>
                  </a:lnTo>
                  <a:lnTo>
                    <a:pt x="276068" y="135273"/>
                  </a:lnTo>
                  <a:lnTo>
                    <a:pt x="552134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1" tIns="202137" rIns="8890" bIns="202138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/>
                <a:t>6</a:t>
              </a:r>
              <a:endParaRPr lang="ru-RU" sz="1400" b="1" kern="1200" dirty="0"/>
            </a:p>
          </p:txBody>
        </p:sp>
        <p:sp>
          <p:nvSpPr>
            <p:cNvPr id="49" name="Полилиния 48"/>
            <p:cNvSpPr/>
            <p:nvPr/>
          </p:nvSpPr>
          <p:spPr>
            <a:xfrm>
              <a:off x="616682" y="4392685"/>
              <a:ext cx="8339428" cy="358889"/>
            </a:xfrm>
            <a:custGeom>
              <a:avLst/>
              <a:gdLst>
                <a:gd name="connsiteX0" fmla="*/ 59816 w 358888"/>
                <a:gd name="connsiteY0" fmla="*/ 0 h 8339427"/>
                <a:gd name="connsiteX1" fmla="*/ 299072 w 358888"/>
                <a:gd name="connsiteY1" fmla="*/ 0 h 8339427"/>
                <a:gd name="connsiteX2" fmla="*/ 341368 w 358888"/>
                <a:gd name="connsiteY2" fmla="*/ 17520 h 8339427"/>
                <a:gd name="connsiteX3" fmla="*/ 358888 w 358888"/>
                <a:gd name="connsiteY3" fmla="*/ 59816 h 8339427"/>
                <a:gd name="connsiteX4" fmla="*/ 358888 w 358888"/>
                <a:gd name="connsiteY4" fmla="*/ 8339427 h 8339427"/>
                <a:gd name="connsiteX5" fmla="*/ 358888 w 358888"/>
                <a:gd name="connsiteY5" fmla="*/ 8339427 h 8339427"/>
                <a:gd name="connsiteX6" fmla="*/ 358888 w 358888"/>
                <a:gd name="connsiteY6" fmla="*/ 8339427 h 8339427"/>
                <a:gd name="connsiteX7" fmla="*/ 0 w 358888"/>
                <a:gd name="connsiteY7" fmla="*/ 8339427 h 8339427"/>
                <a:gd name="connsiteX8" fmla="*/ 0 w 358888"/>
                <a:gd name="connsiteY8" fmla="*/ 8339427 h 8339427"/>
                <a:gd name="connsiteX9" fmla="*/ 0 w 358888"/>
                <a:gd name="connsiteY9" fmla="*/ 8339427 h 8339427"/>
                <a:gd name="connsiteX10" fmla="*/ 0 w 358888"/>
                <a:gd name="connsiteY10" fmla="*/ 59816 h 8339427"/>
                <a:gd name="connsiteX11" fmla="*/ 17520 w 358888"/>
                <a:gd name="connsiteY11" fmla="*/ 17520 h 8339427"/>
                <a:gd name="connsiteX12" fmla="*/ 59816 w 358888"/>
                <a:gd name="connsiteY12" fmla="*/ 0 h 8339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8888" h="8339427">
                  <a:moveTo>
                    <a:pt x="358888" y="1389943"/>
                  </a:moveTo>
                  <a:lnTo>
                    <a:pt x="358888" y="6949484"/>
                  </a:lnTo>
                  <a:cubicBezTo>
                    <a:pt x="358888" y="7318112"/>
                    <a:pt x="358617" y="7671660"/>
                    <a:pt x="358134" y="7932307"/>
                  </a:cubicBezTo>
                  <a:cubicBezTo>
                    <a:pt x="357651" y="8192977"/>
                    <a:pt x="356997" y="8339415"/>
                    <a:pt x="356314" y="8339415"/>
                  </a:cubicBezTo>
                  <a:lnTo>
                    <a:pt x="0" y="8339415"/>
                  </a:lnTo>
                  <a:lnTo>
                    <a:pt x="0" y="8339415"/>
                  </a:lnTo>
                  <a:lnTo>
                    <a:pt x="0" y="8339415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356314" y="12"/>
                  </a:lnTo>
                  <a:cubicBezTo>
                    <a:pt x="356997" y="12"/>
                    <a:pt x="357651" y="146450"/>
                    <a:pt x="358134" y="407120"/>
                  </a:cubicBezTo>
                  <a:cubicBezTo>
                    <a:pt x="358617" y="667790"/>
                    <a:pt x="358888" y="1021315"/>
                    <a:pt x="358888" y="1389943"/>
                  </a:cubicBezTo>
                  <a:close/>
                </a:path>
              </a:pathLst>
            </a:custGeom>
            <a:solidFill>
              <a:srgbClr val="E7EDF5">
                <a:alpha val="90000"/>
              </a:srgb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233" tIns="24504" rIns="24504" bIns="24505" numCol="1" spcCol="1270" anchor="ctr" anchorCtr="0">
              <a:noAutofit/>
            </a:bodyPr>
            <a:lstStyle/>
            <a:p>
              <a:pPr marL="90488" lvl="1" algn="l" defTabSz="4889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100" kern="1200" dirty="0" smtClean="0">
                  <a:solidFill>
                    <a:srgbClr val="002060"/>
                  </a:solidFill>
                </a:rPr>
                <a:t>СТО РЖД 08.008-2011 «Инновационная деятельность в ОАО «РЖД». Оценка эффективности дочерних и зависимых обществ научно-технического комплекса» </a:t>
              </a:r>
              <a:endParaRPr lang="ru-RU" sz="1100" kern="1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9" name="Группа 28"/>
          <p:cNvGrpSpPr/>
          <p:nvPr/>
        </p:nvGrpSpPr>
        <p:grpSpPr>
          <a:xfrm>
            <a:off x="214282" y="4496988"/>
            <a:ext cx="8725922" cy="552136"/>
            <a:chOff x="230188" y="4885634"/>
            <a:chExt cx="8725922" cy="552136"/>
          </a:xfrm>
        </p:grpSpPr>
        <p:sp>
          <p:nvSpPr>
            <p:cNvPr id="50" name="Полилиния 49"/>
            <p:cNvSpPr/>
            <p:nvPr/>
          </p:nvSpPr>
          <p:spPr>
            <a:xfrm>
              <a:off x="230188" y="4885634"/>
              <a:ext cx="386495" cy="552136"/>
            </a:xfrm>
            <a:custGeom>
              <a:avLst/>
              <a:gdLst>
                <a:gd name="connsiteX0" fmla="*/ 0 w 552135"/>
                <a:gd name="connsiteY0" fmla="*/ 0 h 386494"/>
                <a:gd name="connsiteX1" fmla="*/ 358888 w 552135"/>
                <a:gd name="connsiteY1" fmla="*/ 0 h 386494"/>
                <a:gd name="connsiteX2" fmla="*/ 552135 w 552135"/>
                <a:gd name="connsiteY2" fmla="*/ 193247 h 386494"/>
                <a:gd name="connsiteX3" fmla="*/ 358888 w 552135"/>
                <a:gd name="connsiteY3" fmla="*/ 386494 h 386494"/>
                <a:gd name="connsiteX4" fmla="*/ 0 w 552135"/>
                <a:gd name="connsiteY4" fmla="*/ 386494 h 386494"/>
                <a:gd name="connsiteX5" fmla="*/ 193247 w 552135"/>
                <a:gd name="connsiteY5" fmla="*/ 193247 h 386494"/>
                <a:gd name="connsiteX6" fmla="*/ 0 w 552135"/>
                <a:gd name="connsiteY6" fmla="*/ 0 h 386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2135" h="386494">
                  <a:moveTo>
                    <a:pt x="552134" y="0"/>
                  </a:moveTo>
                  <a:lnTo>
                    <a:pt x="552134" y="251221"/>
                  </a:lnTo>
                  <a:lnTo>
                    <a:pt x="276068" y="386494"/>
                  </a:lnTo>
                  <a:lnTo>
                    <a:pt x="1" y="251221"/>
                  </a:lnTo>
                  <a:lnTo>
                    <a:pt x="1" y="0"/>
                  </a:lnTo>
                  <a:lnTo>
                    <a:pt x="276068" y="135273"/>
                  </a:lnTo>
                  <a:lnTo>
                    <a:pt x="552134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1" tIns="202137" rIns="8890" bIns="202138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/>
                <a:t>8</a:t>
              </a:r>
              <a:endParaRPr lang="ru-RU" sz="1400" b="1" kern="1200" dirty="0"/>
            </a:p>
          </p:txBody>
        </p:sp>
        <p:sp>
          <p:nvSpPr>
            <p:cNvPr id="51" name="Полилиния 50"/>
            <p:cNvSpPr/>
            <p:nvPr/>
          </p:nvSpPr>
          <p:spPr>
            <a:xfrm>
              <a:off x="616682" y="4885635"/>
              <a:ext cx="8339428" cy="358889"/>
            </a:xfrm>
            <a:custGeom>
              <a:avLst/>
              <a:gdLst>
                <a:gd name="connsiteX0" fmla="*/ 59816 w 358888"/>
                <a:gd name="connsiteY0" fmla="*/ 0 h 8339427"/>
                <a:gd name="connsiteX1" fmla="*/ 299072 w 358888"/>
                <a:gd name="connsiteY1" fmla="*/ 0 h 8339427"/>
                <a:gd name="connsiteX2" fmla="*/ 341368 w 358888"/>
                <a:gd name="connsiteY2" fmla="*/ 17520 h 8339427"/>
                <a:gd name="connsiteX3" fmla="*/ 358888 w 358888"/>
                <a:gd name="connsiteY3" fmla="*/ 59816 h 8339427"/>
                <a:gd name="connsiteX4" fmla="*/ 358888 w 358888"/>
                <a:gd name="connsiteY4" fmla="*/ 8339427 h 8339427"/>
                <a:gd name="connsiteX5" fmla="*/ 358888 w 358888"/>
                <a:gd name="connsiteY5" fmla="*/ 8339427 h 8339427"/>
                <a:gd name="connsiteX6" fmla="*/ 358888 w 358888"/>
                <a:gd name="connsiteY6" fmla="*/ 8339427 h 8339427"/>
                <a:gd name="connsiteX7" fmla="*/ 0 w 358888"/>
                <a:gd name="connsiteY7" fmla="*/ 8339427 h 8339427"/>
                <a:gd name="connsiteX8" fmla="*/ 0 w 358888"/>
                <a:gd name="connsiteY8" fmla="*/ 8339427 h 8339427"/>
                <a:gd name="connsiteX9" fmla="*/ 0 w 358888"/>
                <a:gd name="connsiteY9" fmla="*/ 8339427 h 8339427"/>
                <a:gd name="connsiteX10" fmla="*/ 0 w 358888"/>
                <a:gd name="connsiteY10" fmla="*/ 59816 h 8339427"/>
                <a:gd name="connsiteX11" fmla="*/ 17520 w 358888"/>
                <a:gd name="connsiteY11" fmla="*/ 17520 h 8339427"/>
                <a:gd name="connsiteX12" fmla="*/ 59816 w 358888"/>
                <a:gd name="connsiteY12" fmla="*/ 0 h 8339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8888" h="8339427">
                  <a:moveTo>
                    <a:pt x="358888" y="1389943"/>
                  </a:moveTo>
                  <a:lnTo>
                    <a:pt x="358888" y="6949484"/>
                  </a:lnTo>
                  <a:cubicBezTo>
                    <a:pt x="358888" y="7318112"/>
                    <a:pt x="358617" y="7671660"/>
                    <a:pt x="358134" y="7932307"/>
                  </a:cubicBezTo>
                  <a:cubicBezTo>
                    <a:pt x="357651" y="8192977"/>
                    <a:pt x="356997" y="8339415"/>
                    <a:pt x="356314" y="8339415"/>
                  </a:cubicBezTo>
                  <a:lnTo>
                    <a:pt x="0" y="8339415"/>
                  </a:lnTo>
                  <a:lnTo>
                    <a:pt x="0" y="8339415"/>
                  </a:lnTo>
                  <a:lnTo>
                    <a:pt x="0" y="8339415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356314" y="12"/>
                  </a:lnTo>
                  <a:cubicBezTo>
                    <a:pt x="356997" y="12"/>
                    <a:pt x="357651" y="146450"/>
                    <a:pt x="358134" y="407120"/>
                  </a:cubicBezTo>
                  <a:cubicBezTo>
                    <a:pt x="358617" y="667790"/>
                    <a:pt x="358888" y="1021315"/>
                    <a:pt x="358888" y="1389943"/>
                  </a:cubicBezTo>
                  <a:close/>
                </a:path>
              </a:pathLst>
            </a:custGeom>
            <a:solidFill>
              <a:srgbClr val="E7EDF5">
                <a:alpha val="90000"/>
              </a:srgb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233" tIns="24504" rIns="24504" bIns="24505" numCol="1" spcCol="1270" anchor="ctr" anchorCtr="0">
              <a:noAutofit/>
            </a:bodyPr>
            <a:lstStyle/>
            <a:p>
              <a:pPr marL="93663" lvl="1" indent="-3175" algn="l" defTabSz="4889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100" kern="1200" dirty="0" smtClean="0">
                  <a:solidFill>
                    <a:srgbClr val="002060"/>
                  </a:solidFill>
                </a:rPr>
                <a:t>СТО РЖД 08.006-2011 «Инновационная деятельность в ОАО «РЖД». Организация технического аудита научно-технических работ» </a:t>
              </a:r>
              <a:endParaRPr lang="ru-RU" sz="1100" kern="1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0" name="Группа 27"/>
          <p:cNvGrpSpPr/>
          <p:nvPr/>
        </p:nvGrpSpPr>
        <p:grpSpPr>
          <a:xfrm>
            <a:off x="214282" y="4025252"/>
            <a:ext cx="8725922" cy="552136"/>
            <a:chOff x="230188" y="5378583"/>
            <a:chExt cx="8725922" cy="552136"/>
          </a:xfrm>
        </p:grpSpPr>
        <p:sp>
          <p:nvSpPr>
            <p:cNvPr id="52" name="Полилиния 51"/>
            <p:cNvSpPr/>
            <p:nvPr/>
          </p:nvSpPr>
          <p:spPr>
            <a:xfrm>
              <a:off x="230188" y="5378583"/>
              <a:ext cx="386495" cy="552136"/>
            </a:xfrm>
            <a:custGeom>
              <a:avLst/>
              <a:gdLst>
                <a:gd name="connsiteX0" fmla="*/ 0 w 552135"/>
                <a:gd name="connsiteY0" fmla="*/ 0 h 386494"/>
                <a:gd name="connsiteX1" fmla="*/ 358888 w 552135"/>
                <a:gd name="connsiteY1" fmla="*/ 0 h 386494"/>
                <a:gd name="connsiteX2" fmla="*/ 552135 w 552135"/>
                <a:gd name="connsiteY2" fmla="*/ 193247 h 386494"/>
                <a:gd name="connsiteX3" fmla="*/ 358888 w 552135"/>
                <a:gd name="connsiteY3" fmla="*/ 386494 h 386494"/>
                <a:gd name="connsiteX4" fmla="*/ 0 w 552135"/>
                <a:gd name="connsiteY4" fmla="*/ 386494 h 386494"/>
                <a:gd name="connsiteX5" fmla="*/ 193247 w 552135"/>
                <a:gd name="connsiteY5" fmla="*/ 193247 h 386494"/>
                <a:gd name="connsiteX6" fmla="*/ 0 w 552135"/>
                <a:gd name="connsiteY6" fmla="*/ 0 h 386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2135" h="386494">
                  <a:moveTo>
                    <a:pt x="552134" y="0"/>
                  </a:moveTo>
                  <a:lnTo>
                    <a:pt x="552134" y="251221"/>
                  </a:lnTo>
                  <a:lnTo>
                    <a:pt x="276068" y="386494"/>
                  </a:lnTo>
                  <a:lnTo>
                    <a:pt x="1" y="251221"/>
                  </a:lnTo>
                  <a:lnTo>
                    <a:pt x="1" y="0"/>
                  </a:lnTo>
                  <a:lnTo>
                    <a:pt x="276068" y="135273"/>
                  </a:lnTo>
                  <a:lnTo>
                    <a:pt x="552134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1" tIns="202137" rIns="8890" bIns="202138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/>
                <a:t>7</a:t>
              </a:r>
              <a:endParaRPr lang="ru-RU" sz="1400" b="1" kern="1200" dirty="0"/>
            </a:p>
          </p:txBody>
        </p:sp>
        <p:sp>
          <p:nvSpPr>
            <p:cNvPr id="53" name="Полилиния 52"/>
            <p:cNvSpPr/>
            <p:nvPr/>
          </p:nvSpPr>
          <p:spPr>
            <a:xfrm>
              <a:off x="616682" y="5378584"/>
              <a:ext cx="8339428" cy="358889"/>
            </a:xfrm>
            <a:custGeom>
              <a:avLst/>
              <a:gdLst>
                <a:gd name="connsiteX0" fmla="*/ 59816 w 358888"/>
                <a:gd name="connsiteY0" fmla="*/ 0 h 8339427"/>
                <a:gd name="connsiteX1" fmla="*/ 299072 w 358888"/>
                <a:gd name="connsiteY1" fmla="*/ 0 h 8339427"/>
                <a:gd name="connsiteX2" fmla="*/ 341368 w 358888"/>
                <a:gd name="connsiteY2" fmla="*/ 17520 h 8339427"/>
                <a:gd name="connsiteX3" fmla="*/ 358888 w 358888"/>
                <a:gd name="connsiteY3" fmla="*/ 59816 h 8339427"/>
                <a:gd name="connsiteX4" fmla="*/ 358888 w 358888"/>
                <a:gd name="connsiteY4" fmla="*/ 8339427 h 8339427"/>
                <a:gd name="connsiteX5" fmla="*/ 358888 w 358888"/>
                <a:gd name="connsiteY5" fmla="*/ 8339427 h 8339427"/>
                <a:gd name="connsiteX6" fmla="*/ 358888 w 358888"/>
                <a:gd name="connsiteY6" fmla="*/ 8339427 h 8339427"/>
                <a:gd name="connsiteX7" fmla="*/ 0 w 358888"/>
                <a:gd name="connsiteY7" fmla="*/ 8339427 h 8339427"/>
                <a:gd name="connsiteX8" fmla="*/ 0 w 358888"/>
                <a:gd name="connsiteY8" fmla="*/ 8339427 h 8339427"/>
                <a:gd name="connsiteX9" fmla="*/ 0 w 358888"/>
                <a:gd name="connsiteY9" fmla="*/ 8339427 h 8339427"/>
                <a:gd name="connsiteX10" fmla="*/ 0 w 358888"/>
                <a:gd name="connsiteY10" fmla="*/ 59816 h 8339427"/>
                <a:gd name="connsiteX11" fmla="*/ 17520 w 358888"/>
                <a:gd name="connsiteY11" fmla="*/ 17520 h 8339427"/>
                <a:gd name="connsiteX12" fmla="*/ 59816 w 358888"/>
                <a:gd name="connsiteY12" fmla="*/ 0 h 8339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8888" h="8339427">
                  <a:moveTo>
                    <a:pt x="358888" y="1389943"/>
                  </a:moveTo>
                  <a:lnTo>
                    <a:pt x="358888" y="6949484"/>
                  </a:lnTo>
                  <a:cubicBezTo>
                    <a:pt x="358888" y="7318112"/>
                    <a:pt x="358617" y="7671660"/>
                    <a:pt x="358134" y="7932307"/>
                  </a:cubicBezTo>
                  <a:cubicBezTo>
                    <a:pt x="357651" y="8192977"/>
                    <a:pt x="356997" y="8339415"/>
                    <a:pt x="356314" y="8339415"/>
                  </a:cubicBezTo>
                  <a:lnTo>
                    <a:pt x="0" y="8339415"/>
                  </a:lnTo>
                  <a:lnTo>
                    <a:pt x="0" y="8339415"/>
                  </a:lnTo>
                  <a:lnTo>
                    <a:pt x="0" y="8339415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356314" y="12"/>
                  </a:lnTo>
                  <a:cubicBezTo>
                    <a:pt x="356997" y="12"/>
                    <a:pt x="357651" y="146450"/>
                    <a:pt x="358134" y="407120"/>
                  </a:cubicBezTo>
                  <a:cubicBezTo>
                    <a:pt x="358617" y="667790"/>
                    <a:pt x="358888" y="1021315"/>
                    <a:pt x="358888" y="1389943"/>
                  </a:cubicBezTo>
                  <a:close/>
                </a:path>
              </a:pathLst>
            </a:custGeom>
            <a:solidFill>
              <a:srgbClr val="E7EDF5">
                <a:alpha val="90000"/>
              </a:srgb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233" tIns="24504" rIns="24504" bIns="24505" numCol="1" spcCol="1270" anchor="ctr" anchorCtr="0">
              <a:noAutofit/>
            </a:bodyPr>
            <a:lstStyle/>
            <a:p>
              <a:pPr marL="90488" lvl="1" algn="l" defTabSz="4889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100" kern="1200" dirty="0" smtClean="0">
                  <a:solidFill>
                    <a:srgbClr val="002060"/>
                  </a:solidFill>
                </a:rPr>
                <a:t>СТО РЖД 08.007-2011 «Инновационная деятельность в ОАО «РЖД». Управление реализацией научно-технических работ» </a:t>
              </a:r>
              <a:endParaRPr lang="ru-RU" sz="1100" kern="1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1" name="Группа 26"/>
          <p:cNvGrpSpPr/>
          <p:nvPr/>
        </p:nvGrpSpPr>
        <p:grpSpPr>
          <a:xfrm>
            <a:off x="214282" y="2605281"/>
            <a:ext cx="8725922" cy="552136"/>
            <a:chOff x="230188" y="5871533"/>
            <a:chExt cx="8725922" cy="552136"/>
          </a:xfrm>
        </p:grpSpPr>
        <p:sp>
          <p:nvSpPr>
            <p:cNvPr id="54" name="Полилиния 53"/>
            <p:cNvSpPr/>
            <p:nvPr/>
          </p:nvSpPr>
          <p:spPr>
            <a:xfrm>
              <a:off x="230188" y="5871533"/>
              <a:ext cx="386495" cy="552136"/>
            </a:xfrm>
            <a:custGeom>
              <a:avLst/>
              <a:gdLst>
                <a:gd name="connsiteX0" fmla="*/ 0 w 552135"/>
                <a:gd name="connsiteY0" fmla="*/ 0 h 386494"/>
                <a:gd name="connsiteX1" fmla="*/ 358888 w 552135"/>
                <a:gd name="connsiteY1" fmla="*/ 0 h 386494"/>
                <a:gd name="connsiteX2" fmla="*/ 552135 w 552135"/>
                <a:gd name="connsiteY2" fmla="*/ 193247 h 386494"/>
                <a:gd name="connsiteX3" fmla="*/ 358888 w 552135"/>
                <a:gd name="connsiteY3" fmla="*/ 386494 h 386494"/>
                <a:gd name="connsiteX4" fmla="*/ 0 w 552135"/>
                <a:gd name="connsiteY4" fmla="*/ 386494 h 386494"/>
                <a:gd name="connsiteX5" fmla="*/ 193247 w 552135"/>
                <a:gd name="connsiteY5" fmla="*/ 193247 h 386494"/>
                <a:gd name="connsiteX6" fmla="*/ 0 w 552135"/>
                <a:gd name="connsiteY6" fmla="*/ 0 h 386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2135" h="386494">
                  <a:moveTo>
                    <a:pt x="552134" y="0"/>
                  </a:moveTo>
                  <a:lnTo>
                    <a:pt x="552134" y="251221"/>
                  </a:lnTo>
                  <a:lnTo>
                    <a:pt x="276068" y="386494"/>
                  </a:lnTo>
                  <a:lnTo>
                    <a:pt x="1" y="251221"/>
                  </a:lnTo>
                  <a:lnTo>
                    <a:pt x="1" y="0"/>
                  </a:lnTo>
                  <a:lnTo>
                    <a:pt x="276068" y="135273"/>
                  </a:lnTo>
                  <a:lnTo>
                    <a:pt x="552134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1" tIns="202137" rIns="8890" bIns="202138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/>
                <a:t>4</a:t>
              </a:r>
              <a:endParaRPr lang="ru-RU" sz="1400" b="1" kern="1200" dirty="0"/>
            </a:p>
          </p:txBody>
        </p:sp>
        <p:sp>
          <p:nvSpPr>
            <p:cNvPr id="55" name="Полилиния 54"/>
            <p:cNvSpPr/>
            <p:nvPr/>
          </p:nvSpPr>
          <p:spPr>
            <a:xfrm>
              <a:off x="616682" y="5871533"/>
              <a:ext cx="8339428" cy="358889"/>
            </a:xfrm>
            <a:custGeom>
              <a:avLst/>
              <a:gdLst>
                <a:gd name="connsiteX0" fmla="*/ 59816 w 358888"/>
                <a:gd name="connsiteY0" fmla="*/ 0 h 8339427"/>
                <a:gd name="connsiteX1" fmla="*/ 299072 w 358888"/>
                <a:gd name="connsiteY1" fmla="*/ 0 h 8339427"/>
                <a:gd name="connsiteX2" fmla="*/ 341368 w 358888"/>
                <a:gd name="connsiteY2" fmla="*/ 17520 h 8339427"/>
                <a:gd name="connsiteX3" fmla="*/ 358888 w 358888"/>
                <a:gd name="connsiteY3" fmla="*/ 59816 h 8339427"/>
                <a:gd name="connsiteX4" fmla="*/ 358888 w 358888"/>
                <a:gd name="connsiteY4" fmla="*/ 8339427 h 8339427"/>
                <a:gd name="connsiteX5" fmla="*/ 358888 w 358888"/>
                <a:gd name="connsiteY5" fmla="*/ 8339427 h 8339427"/>
                <a:gd name="connsiteX6" fmla="*/ 358888 w 358888"/>
                <a:gd name="connsiteY6" fmla="*/ 8339427 h 8339427"/>
                <a:gd name="connsiteX7" fmla="*/ 0 w 358888"/>
                <a:gd name="connsiteY7" fmla="*/ 8339427 h 8339427"/>
                <a:gd name="connsiteX8" fmla="*/ 0 w 358888"/>
                <a:gd name="connsiteY8" fmla="*/ 8339427 h 8339427"/>
                <a:gd name="connsiteX9" fmla="*/ 0 w 358888"/>
                <a:gd name="connsiteY9" fmla="*/ 8339427 h 8339427"/>
                <a:gd name="connsiteX10" fmla="*/ 0 w 358888"/>
                <a:gd name="connsiteY10" fmla="*/ 59816 h 8339427"/>
                <a:gd name="connsiteX11" fmla="*/ 17520 w 358888"/>
                <a:gd name="connsiteY11" fmla="*/ 17520 h 8339427"/>
                <a:gd name="connsiteX12" fmla="*/ 59816 w 358888"/>
                <a:gd name="connsiteY12" fmla="*/ 0 h 8339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8888" h="8339427">
                  <a:moveTo>
                    <a:pt x="358888" y="1389943"/>
                  </a:moveTo>
                  <a:lnTo>
                    <a:pt x="358888" y="6949484"/>
                  </a:lnTo>
                  <a:cubicBezTo>
                    <a:pt x="358888" y="7318112"/>
                    <a:pt x="358617" y="7671660"/>
                    <a:pt x="358134" y="7932307"/>
                  </a:cubicBezTo>
                  <a:cubicBezTo>
                    <a:pt x="357651" y="8192977"/>
                    <a:pt x="356997" y="8339415"/>
                    <a:pt x="356314" y="8339415"/>
                  </a:cubicBezTo>
                  <a:lnTo>
                    <a:pt x="0" y="8339415"/>
                  </a:lnTo>
                  <a:lnTo>
                    <a:pt x="0" y="8339415"/>
                  </a:lnTo>
                  <a:lnTo>
                    <a:pt x="0" y="8339415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356314" y="12"/>
                  </a:lnTo>
                  <a:cubicBezTo>
                    <a:pt x="356997" y="12"/>
                    <a:pt x="357651" y="146450"/>
                    <a:pt x="358134" y="407120"/>
                  </a:cubicBezTo>
                  <a:cubicBezTo>
                    <a:pt x="358617" y="667790"/>
                    <a:pt x="358888" y="1021315"/>
                    <a:pt x="358888" y="1389943"/>
                  </a:cubicBezTo>
                  <a:close/>
                </a:path>
              </a:pathLst>
            </a:custGeom>
            <a:solidFill>
              <a:srgbClr val="E7EDF5">
                <a:alpha val="90000"/>
              </a:srgb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233" tIns="24505" rIns="24504" bIns="24504" numCol="1" spcCol="1270" anchor="ctr" anchorCtr="0">
              <a:noAutofit/>
            </a:bodyPr>
            <a:lstStyle/>
            <a:p>
              <a:pPr marL="90488" lvl="1" algn="l" defTabSz="4889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100" kern="1200" dirty="0" smtClean="0">
                  <a:solidFill>
                    <a:srgbClr val="002060"/>
                  </a:solidFill>
                </a:rPr>
                <a:t>СТО РЖД 1.08.011-2010 «Инновационная деятельность в ОАО «РЖД». Правила коммерческого использования результатов интеллектуальной деятельности»</a:t>
              </a:r>
              <a:endParaRPr lang="ru-RU" sz="1100" kern="1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2" name="Группа 25"/>
          <p:cNvGrpSpPr/>
          <p:nvPr/>
        </p:nvGrpSpPr>
        <p:grpSpPr>
          <a:xfrm>
            <a:off x="214282" y="3077017"/>
            <a:ext cx="8725922" cy="556899"/>
            <a:chOff x="230048" y="6332633"/>
            <a:chExt cx="8725922" cy="556899"/>
          </a:xfrm>
        </p:grpSpPr>
        <p:sp>
          <p:nvSpPr>
            <p:cNvPr id="24" name="Полилиния 23"/>
            <p:cNvSpPr/>
            <p:nvPr/>
          </p:nvSpPr>
          <p:spPr>
            <a:xfrm>
              <a:off x="230048" y="6337396"/>
              <a:ext cx="386495" cy="552136"/>
            </a:xfrm>
            <a:custGeom>
              <a:avLst/>
              <a:gdLst>
                <a:gd name="connsiteX0" fmla="*/ 0 w 552135"/>
                <a:gd name="connsiteY0" fmla="*/ 0 h 386494"/>
                <a:gd name="connsiteX1" fmla="*/ 358888 w 552135"/>
                <a:gd name="connsiteY1" fmla="*/ 0 h 386494"/>
                <a:gd name="connsiteX2" fmla="*/ 552135 w 552135"/>
                <a:gd name="connsiteY2" fmla="*/ 193247 h 386494"/>
                <a:gd name="connsiteX3" fmla="*/ 358888 w 552135"/>
                <a:gd name="connsiteY3" fmla="*/ 386494 h 386494"/>
                <a:gd name="connsiteX4" fmla="*/ 0 w 552135"/>
                <a:gd name="connsiteY4" fmla="*/ 386494 h 386494"/>
                <a:gd name="connsiteX5" fmla="*/ 193247 w 552135"/>
                <a:gd name="connsiteY5" fmla="*/ 193247 h 386494"/>
                <a:gd name="connsiteX6" fmla="*/ 0 w 552135"/>
                <a:gd name="connsiteY6" fmla="*/ 0 h 386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2135" h="386494">
                  <a:moveTo>
                    <a:pt x="552134" y="0"/>
                  </a:moveTo>
                  <a:lnTo>
                    <a:pt x="552134" y="251221"/>
                  </a:lnTo>
                  <a:lnTo>
                    <a:pt x="276068" y="386494"/>
                  </a:lnTo>
                  <a:lnTo>
                    <a:pt x="1" y="251221"/>
                  </a:lnTo>
                  <a:lnTo>
                    <a:pt x="1" y="0"/>
                  </a:lnTo>
                  <a:lnTo>
                    <a:pt x="276068" y="135273"/>
                  </a:lnTo>
                  <a:lnTo>
                    <a:pt x="552134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1" tIns="202137" rIns="8890" bIns="202138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/>
                <a:t>5</a:t>
              </a:r>
              <a:endParaRPr lang="ru-RU" sz="1400" b="1" kern="1200" dirty="0"/>
            </a:p>
          </p:txBody>
        </p:sp>
        <p:sp>
          <p:nvSpPr>
            <p:cNvPr id="25" name="Полилиния 24"/>
            <p:cNvSpPr/>
            <p:nvPr/>
          </p:nvSpPr>
          <p:spPr>
            <a:xfrm>
              <a:off x="616542" y="6332633"/>
              <a:ext cx="8339428" cy="359077"/>
            </a:xfrm>
            <a:custGeom>
              <a:avLst/>
              <a:gdLst>
                <a:gd name="connsiteX0" fmla="*/ 59847 w 359076"/>
                <a:gd name="connsiteY0" fmla="*/ 0 h 8339427"/>
                <a:gd name="connsiteX1" fmla="*/ 299229 w 359076"/>
                <a:gd name="connsiteY1" fmla="*/ 0 h 8339427"/>
                <a:gd name="connsiteX2" fmla="*/ 341547 w 359076"/>
                <a:gd name="connsiteY2" fmla="*/ 17529 h 8339427"/>
                <a:gd name="connsiteX3" fmla="*/ 359076 w 359076"/>
                <a:gd name="connsiteY3" fmla="*/ 59847 h 8339427"/>
                <a:gd name="connsiteX4" fmla="*/ 359076 w 359076"/>
                <a:gd name="connsiteY4" fmla="*/ 8339427 h 8339427"/>
                <a:gd name="connsiteX5" fmla="*/ 359076 w 359076"/>
                <a:gd name="connsiteY5" fmla="*/ 8339427 h 8339427"/>
                <a:gd name="connsiteX6" fmla="*/ 359076 w 359076"/>
                <a:gd name="connsiteY6" fmla="*/ 8339427 h 8339427"/>
                <a:gd name="connsiteX7" fmla="*/ 0 w 359076"/>
                <a:gd name="connsiteY7" fmla="*/ 8339427 h 8339427"/>
                <a:gd name="connsiteX8" fmla="*/ 0 w 359076"/>
                <a:gd name="connsiteY8" fmla="*/ 8339427 h 8339427"/>
                <a:gd name="connsiteX9" fmla="*/ 0 w 359076"/>
                <a:gd name="connsiteY9" fmla="*/ 8339427 h 8339427"/>
                <a:gd name="connsiteX10" fmla="*/ 0 w 359076"/>
                <a:gd name="connsiteY10" fmla="*/ 59847 h 8339427"/>
                <a:gd name="connsiteX11" fmla="*/ 17529 w 359076"/>
                <a:gd name="connsiteY11" fmla="*/ 17529 h 8339427"/>
                <a:gd name="connsiteX12" fmla="*/ 59847 w 359076"/>
                <a:gd name="connsiteY12" fmla="*/ 0 h 8339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9076" h="8339427">
                  <a:moveTo>
                    <a:pt x="359076" y="1389935"/>
                  </a:moveTo>
                  <a:lnTo>
                    <a:pt x="359076" y="6949492"/>
                  </a:lnTo>
                  <a:cubicBezTo>
                    <a:pt x="359076" y="7318113"/>
                    <a:pt x="358805" y="7671661"/>
                    <a:pt x="358321" y="7932311"/>
                  </a:cubicBezTo>
                  <a:cubicBezTo>
                    <a:pt x="357838" y="8192961"/>
                    <a:pt x="357183" y="8339415"/>
                    <a:pt x="356499" y="8339415"/>
                  </a:cubicBezTo>
                  <a:lnTo>
                    <a:pt x="0" y="8339415"/>
                  </a:lnTo>
                  <a:lnTo>
                    <a:pt x="0" y="8339415"/>
                  </a:lnTo>
                  <a:lnTo>
                    <a:pt x="0" y="8339415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356499" y="12"/>
                  </a:lnTo>
                  <a:cubicBezTo>
                    <a:pt x="357183" y="12"/>
                    <a:pt x="357838" y="146443"/>
                    <a:pt x="358321" y="407116"/>
                  </a:cubicBezTo>
                  <a:cubicBezTo>
                    <a:pt x="358804" y="667789"/>
                    <a:pt x="359076" y="1021314"/>
                    <a:pt x="359076" y="1389935"/>
                  </a:cubicBezTo>
                  <a:close/>
                </a:path>
              </a:pathLst>
            </a:custGeom>
            <a:solidFill>
              <a:srgbClr val="E7EDF5">
                <a:alpha val="90000"/>
              </a:srgb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233" tIns="24514" rIns="24514" bIns="24515" numCol="1" spcCol="1270" anchor="ctr" anchorCtr="0">
              <a:noAutofit/>
            </a:bodyPr>
            <a:lstStyle/>
            <a:p>
              <a:pPr marL="90488" lvl="1" algn="l" defTabSz="4889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100" kern="1200" dirty="0" smtClean="0">
                  <a:solidFill>
                    <a:srgbClr val="002060"/>
                  </a:solidFill>
                </a:rPr>
                <a:t>СТО РЖД 1.08.009-2010 «Инновационная деятельность. Требования к осуществлению инновационной деятельности в холдинге «РЖД»</a:t>
              </a:r>
              <a:endParaRPr lang="ru-RU" sz="1100" kern="1200" dirty="0">
                <a:solidFill>
                  <a:srgbClr val="002060"/>
                </a:solidFill>
              </a:endParaRPr>
            </a:p>
          </p:txBody>
        </p:sp>
      </p:grpSp>
      <p:sp>
        <p:nvSpPr>
          <p:cNvPr id="36" name="Прямоугольник 27"/>
          <p:cNvSpPr>
            <a:spLocks noChangeArrowheads="1"/>
          </p:cNvSpPr>
          <p:nvPr/>
        </p:nvSpPr>
        <p:spPr bwMode="auto">
          <a:xfrm>
            <a:off x="2466975" y="6639322"/>
            <a:ext cx="113506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 dirty="0"/>
              <a:t>©  ОАО «РЖД»</a:t>
            </a:r>
          </a:p>
        </p:txBody>
      </p:sp>
      <p:sp>
        <p:nvSpPr>
          <p:cNvPr id="37" name="Rectangle 6"/>
          <p:cNvSpPr txBox="1">
            <a:spLocks noChangeArrowheads="1"/>
          </p:cNvSpPr>
          <p:nvPr/>
        </p:nvSpPr>
        <p:spPr>
          <a:xfrm>
            <a:off x="179389" y="6597352"/>
            <a:ext cx="504180" cy="288032"/>
          </a:xfrm>
          <a:prstGeom prst="rect">
            <a:avLst/>
          </a:prstGeom>
          <a:noFill/>
          <a:ln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F163105-6529-4BAA-8117-11BAA64927D8}" type="slidenum">
              <a:rPr lang="ru-RU" sz="1200"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ru-RU" sz="1200" dirty="0"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2098309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7A997A"/>
            </a:prstShdw>
          </a:effectLst>
        </p:spPr>
        <p:txBody>
          <a:bodyPr>
            <a:spAutoFit/>
          </a:bodyPr>
          <a:lstStyle/>
          <a:p>
            <a:pPr algn="ctr">
              <a:buClr>
                <a:srgbClr val="A50021"/>
              </a:buClr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2013" algn="l"/>
                <a:tab pos="2559050" algn="l"/>
                <a:tab pos="2986088" algn="l"/>
                <a:tab pos="3413125" algn="l"/>
                <a:tab pos="3838575" algn="l"/>
                <a:tab pos="4265613" algn="l"/>
                <a:tab pos="4692650" algn="l"/>
                <a:tab pos="5119688" algn="l"/>
                <a:tab pos="5546725" algn="l"/>
                <a:tab pos="5973763" algn="l"/>
                <a:tab pos="6400800" algn="l"/>
                <a:tab pos="6827838" algn="l"/>
                <a:tab pos="7253288" algn="l"/>
                <a:tab pos="7680325" algn="l"/>
                <a:tab pos="8107363" algn="l"/>
                <a:tab pos="8534400" algn="l"/>
              </a:tabLst>
            </a:pPr>
            <a:r>
              <a:rPr lang="ru-RU" altLang="ja-JP" sz="1400" b="1" dirty="0" smtClean="0">
                <a:solidFill>
                  <a:schemeClr val="accent1"/>
                </a:solidFill>
                <a:latin typeface="Tahoma" pitchFamily="34" charset="0"/>
                <a:sym typeface="GillSans-Normal"/>
              </a:rPr>
              <a:t>Наиболее значимые результаты интеллектуальной деятельности в ОАО «РЖД», </a:t>
            </a:r>
          </a:p>
          <a:p>
            <a:pPr algn="ctr">
              <a:buClr>
                <a:srgbClr val="A50021"/>
              </a:buClr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2013" algn="l"/>
                <a:tab pos="2559050" algn="l"/>
                <a:tab pos="2986088" algn="l"/>
                <a:tab pos="3413125" algn="l"/>
                <a:tab pos="3838575" algn="l"/>
                <a:tab pos="4265613" algn="l"/>
                <a:tab pos="4692650" algn="l"/>
                <a:tab pos="5119688" algn="l"/>
                <a:tab pos="5546725" algn="l"/>
                <a:tab pos="5973763" algn="l"/>
                <a:tab pos="6400800" algn="l"/>
                <a:tab pos="6827838" algn="l"/>
                <a:tab pos="7253288" algn="l"/>
                <a:tab pos="7680325" algn="l"/>
                <a:tab pos="8107363" algn="l"/>
                <a:tab pos="8534400" algn="l"/>
              </a:tabLst>
            </a:pPr>
            <a:r>
              <a:rPr lang="ru-RU" altLang="ja-JP" sz="1400" b="1" dirty="0" smtClean="0">
                <a:solidFill>
                  <a:schemeClr val="accent1"/>
                </a:solidFill>
                <a:latin typeface="Tahoma" pitchFamily="34" charset="0"/>
                <a:sym typeface="GillSans-Normal"/>
              </a:rPr>
              <a:t>получившие правовую охрану в 2014 г.</a:t>
            </a: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0" y="376218"/>
            <a:ext cx="9144000" cy="374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7A997A"/>
            </a:prstShdw>
          </a:effectLst>
        </p:spPr>
        <p:txBody>
          <a:bodyPr>
            <a:spAutoFit/>
          </a:bodyPr>
          <a:lstStyle/>
          <a:p>
            <a:pPr algn="ctr">
              <a:lnSpc>
                <a:spcPts val="2200"/>
              </a:lnSpc>
              <a:buClr>
                <a:srgbClr val="A50021"/>
              </a:buClr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2013" algn="l"/>
                <a:tab pos="2559050" algn="l"/>
                <a:tab pos="2986088" algn="l"/>
                <a:tab pos="3413125" algn="l"/>
                <a:tab pos="3838575" algn="l"/>
                <a:tab pos="4265613" algn="l"/>
                <a:tab pos="4692650" algn="l"/>
                <a:tab pos="5119688" algn="l"/>
                <a:tab pos="5546725" algn="l"/>
                <a:tab pos="5973763" algn="l"/>
                <a:tab pos="6400800" algn="l"/>
                <a:tab pos="6827838" algn="l"/>
                <a:tab pos="7253288" algn="l"/>
                <a:tab pos="7680325" algn="l"/>
                <a:tab pos="8107363" algn="l"/>
                <a:tab pos="8534400" algn="l"/>
              </a:tabLst>
            </a:pPr>
            <a:r>
              <a:rPr lang="ru-RU" altLang="ja-JP" b="1" dirty="0" smtClean="0">
                <a:solidFill>
                  <a:srgbClr val="345C8C"/>
                </a:solidFill>
                <a:latin typeface="Tahoma" pitchFamily="34" charset="0"/>
                <a:sym typeface="GillSans-Normal"/>
              </a:rPr>
              <a:t>ПОРТФЕЛЬ ИНТЕЛЛЕКТУАЛЬНОЙ СОБСТВЕННОСТИ ОАО «РЖД»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14282" y="679242"/>
            <a:ext cx="864399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ОАО «РЖД» – российская компания, которая соответствует мировому уровню по объемам вложений в научно-исследовательские и опытно-конструкторские работы и активно патентует их результаты.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n-lt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В настоящее время ОАО «РЖД» является обладателем значительного портфеля интеллектуальной собственности, насчитывающего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2439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действующих охранных документов.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ОАО «РЖД» патентует свои разработки не только в России, но и в ближнем и дальнем зарубежье. Это страны СНГ, Европы, а также США, Китай, Южная Корея и др. В настоящее время в активе компании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47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зарубежных патентов.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n-lt"/>
              <a:cs typeface="Arial" pitchFamily="34" charset="0"/>
            </a:endParaRPr>
          </a:p>
        </p:txBody>
      </p:sp>
      <p:pic>
        <p:nvPicPr>
          <p:cNvPr id="28" name="Рисунок 27" descr="0202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5932" y="2740504"/>
            <a:ext cx="860778" cy="12600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Скругленный прямоугольник 28"/>
          <p:cNvSpPr/>
          <p:nvPr/>
        </p:nvSpPr>
        <p:spPr>
          <a:xfrm>
            <a:off x="142843" y="2714622"/>
            <a:ext cx="6643735" cy="2450109"/>
          </a:xfrm>
          <a:prstGeom prst="roundRect">
            <a:avLst>
              <a:gd name="adj" fmla="val 5549"/>
            </a:avLst>
          </a:prstGeom>
          <a:noFill/>
          <a:ln w="19050">
            <a:solidFill>
              <a:schemeClr val="accent1"/>
            </a:solidFill>
          </a:ln>
        </p:spPr>
        <p:txBody>
          <a:bodyPr wrap="square" tIns="36000" bIns="36000">
            <a:spAutoFit/>
          </a:bodyPr>
          <a:lstStyle/>
          <a:p>
            <a:pPr marL="180975" lvl="0" indent="-180975"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1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Профиль железнодорожного колеса</a:t>
            </a:r>
          </a:p>
          <a:p>
            <a:pPr marL="180975" indent="-180975"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1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Профиль поверхности железнодорожного колеса</a:t>
            </a:r>
          </a:p>
          <a:p>
            <a:pPr marL="180975" indent="-180975"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1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Маневровый тепловоз с </a:t>
            </a:r>
            <a:r>
              <a:rPr lang="ru-RU" sz="1100" dirty="0" err="1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газопоршневым</a:t>
            </a:r>
            <a:r>
              <a:rPr lang="ru-RU" sz="11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двигателем</a:t>
            </a:r>
          </a:p>
          <a:p>
            <a:pPr marL="180975" indent="-180975"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1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Тренажер локомотивной бригады тягового подвижного состава</a:t>
            </a:r>
          </a:p>
          <a:p>
            <a:pPr marL="180975" indent="-180975"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1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Навигационное коммуникационное мобильное устройство маневрового локомотива</a:t>
            </a:r>
          </a:p>
          <a:p>
            <a:pPr marL="180975" indent="-180975"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1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Система цифровой поездной радиосвязи для железнодорожного транспорта</a:t>
            </a:r>
          </a:p>
          <a:p>
            <a:pPr marL="180975" indent="-180975"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1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Способ и устройство регулирования газотурбинной установки</a:t>
            </a:r>
          </a:p>
          <a:p>
            <a:pPr marL="180975" indent="-180975"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1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Преобразователь постоянного тока в переменный ток</a:t>
            </a:r>
          </a:p>
          <a:p>
            <a:pPr marL="180975" indent="-180975"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1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Способ снижения воздействия выпускных газов автономных локомотивов на контактную сеть электрифицированных железнодорожных линий и устройство для его осуществления</a:t>
            </a:r>
            <a:endParaRPr lang="ru-RU" sz="1100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pic>
        <p:nvPicPr>
          <p:cNvPr id="33" name="Рисунок 32" descr="02026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26874" y="3740636"/>
            <a:ext cx="852923" cy="12600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2" name="Рисунок 51" descr="13847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00483" y="5286388"/>
            <a:ext cx="884872" cy="12600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3" name="Рисунок 52" descr="14545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13935" y="5286388"/>
            <a:ext cx="877333" cy="12600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4" name="Рисунок 53" descr="250356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01028" y="5286388"/>
            <a:ext cx="878769" cy="12600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5" name="Рисунок 54" descr="251979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16261" y="5286388"/>
            <a:ext cx="882000" cy="12600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6" name="Рисунок 55" descr="252225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4282" y="5286388"/>
            <a:ext cx="886308" cy="12600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7" name="Рисунок 56" descr="2523698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106940" y="5286388"/>
            <a:ext cx="880205" cy="12600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8" name="Рисунок 57" descr="2529560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402812" y="5286388"/>
            <a:ext cx="882000" cy="12600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4838</TotalTime>
  <Words>2182</Words>
  <Application>Microsoft Office PowerPoint</Application>
  <PresentationFormat>Экран (4:3)</PresentationFormat>
  <Paragraphs>379</Paragraphs>
  <Slides>15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GillSans-Normal</vt:lpstr>
      <vt:lpstr>Tahoma</vt:lpstr>
      <vt:lpstr>Times New Roman</vt:lpstr>
      <vt:lpstr>Wingdings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Донат Клефортов</cp:lastModifiedBy>
  <cp:revision>1033</cp:revision>
  <dcterms:created xsi:type="dcterms:W3CDTF">2011-09-06T16:31:12Z</dcterms:created>
  <dcterms:modified xsi:type="dcterms:W3CDTF">2015-03-16T07:01:25Z</dcterms:modified>
</cp:coreProperties>
</file>