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9" r:id="rId3"/>
    <p:sldId id="257" r:id="rId4"/>
    <p:sldId id="258" r:id="rId5"/>
    <p:sldId id="259" r:id="rId6"/>
    <p:sldId id="260" r:id="rId7"/>
    <p:sldId id="270" r:id="rId8"/>
    <p:sldId id="262" r:id="rId9"/>
    <p:sldId id="263" r:id="rId10"/>
    <p:sldId id="265" r:id="rId11"/>
    <p:sldId id="266" r:id="rId12"/>
    <p:sldId id="280" r:id="rId13"/>
    <p:sldId id="267" r:id="rId14"/>
    <p:sldId id="278" r:id="rId15"/>
    <p:sldId id="277" r:id="rId16"/>
    <p:sldId id="275" r:id="rId17"/>
    <p:sldId id="276" r:id="rId18"/>
    <p:sldId id="279" r:id="rId19"/>
    <p:sldId id="271" r:id="rId20"/>
    <p:sldId id="285" r:id="rId21"/>
    <p:sldId id="274" r:id="rId22"/>
    <p:sldId id="268" r:id="rId23"/>
    <p:sldId id="281" r:id="rId24"/>
    <p:sldId id="282" r:id="rId25"/>
    <p:sldId id="284" r:id="rId26"/>
    <p:sldId id="28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\Desktop\Documents\&#1050;&#1085;&#1080;&#1075;&#1072;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\Desktop\Documents\&#1050;&#1085;&#1080;&#1075;&#1072;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\Desktop\Documents\&#1050;&#1085;&#1080;&#1075;&#1072;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8.3007787462274343E-2"/>
          <c:y val="3.8535361083930852E-2"/>
          <c:w val="0.89528483819926052"/>
          <c:h val="0.80213957248945555"/>
        </c:manualLayout>
      </c:layout>
      <c:bar3DChart>
        <c:barDir val="col"/>
        <c:grouping val="stacked"/>
        <c:ser>
          <c:idx val="0"/>
          <c:order val="0"/>
          <c:spPr>
            <a:solidFill>
              <a:srgbClr val="00B050"/>
            </a:solidFill>
          </c:spPr>
          <c:dLbls>
            <c:dLbl>
              <c:idx val="0"/>
              <c:layout>
                <c:manualLayout>
                  <c:x val="2.5301498169850202E-2"/>
                  <c:y val="-0.33175143786959382"/>
                </c:manualLayout>
              </c:layout>
              <c:showVal val="1"/>
            </c:dLbl>
            <c:dLbl>
              <c:idx val="1"/>
              <c:layout>
                <c:manualLayout>
                  <c:x val="0.13436924798319083"/>
                  <c:y val="-0.38895836928647953"/>
                </c:manualLayout>
              </c:layout>
              <c:showVal val="1"/>
            </c:dLbl>
            <c:dLbl>
              <c:idx val="2"/>
              <c:layout>
                <c:manualLayout>
                  <c:x val="0.12871919267841667"/>
                  <c:y val="-0.38749377914816441"/>
                </c:manualLayout>
              </c:layout>
              <c:showVal val="1"/>
            </c:dLbl>
            <c:txPr>
              <a:bodyPr/>
              <a:lstStyle/>
              <a:p>
                <a:pPr>
                  <a:defRPr sz="2800"/>
                </a:pPr>
                <a:endParaRPr lang="ru-RU"/>
              </a:p>
            </c:txPr>
            <c:showVal val="1"/>
          </c:dLbls>
          <c:val>
            <c:numRef>
              <c:f>Лист2!$A$1:$C$1</c:f>
              <c:numCache>
                <c:formatCode>General</c:formatCode>
                <c:ptCount val="3"/>
                <c:pt idx="0">
                  <c:v>6</c:v>
                </c:pt>
                <c:pt idx="1">
                  <c:v>10</c:v>
                </c:pt>
                <c:pt idx="2">
                  <c:v>10</c:v>
                </c:pt>
              </c:numCache>
            </c:numRef>
          </c:val>
        </c:ser>
        <c:shape val="box"/>
        <c:axId val="166521472"/>
        <c:axId val="166941824"/>
        <c:axId val="0"/>
      </c:bar3DChart>
      <c:catAx>
        <c:axId val="166521472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66941824"/>
        <c:crosses val="autoZero"/>
        <c:auto val="1"/>
        <c:lblAlgn val="ctr"/>
        <c:lblOffset val="100"/>
      </c:catAx>
      <c:valAx>
        <c:axId val="16694182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66521472"/>
        <c:crosses val="autoZero"/>
        <c:crossBetween val="between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view3D>
      <c:rotX val="75"/>
      <c:perspective val="30"/>
    </c:view3D>
    <c:plotArea>
      <c:layout>
        <c:manualLayout>
          <c:layoutTarget val="inner"/>
          <c:xMode val="edge"/>
          <c:yMode val="edge"/>
          <c:x val="1.7000833475697241E-3"/>
          <c:y val="5.4113361615961697E-2"/>
          <c:w val="0.98515067273395551"/>
          <c:h val="0.8871864287404303"/>
        </c:manualLayout>
      </c:layout>
      <c:pie3DChart>
        <c:varyColors val="1"/>
        <c:ser>
          <c:idx val="0"/>
          <c:order val="0"/>
          <c:dPt>
            <c:idx val="0"/>
            <c:explosion val="1"/>
          </c:dPt>
          <c:dLbls>
            <c:dLbl>
              <c:idx val="0"/>
              <c:layout>
                <c:manualLayout>
                  <c:x val="-1.3092629046369337E-2"/>
                  <c:y val="-0.17207421988918051"/>
                </c:manualLayout>
              </c:layout>
              <c:showVal val="1"/>
              <c:showPercent val="1"/>
            </c:dLbl>
            <c:dLbl>
              <c:idx val="1"/>
              <c:layout>
                <c:manualLayout>
                  <c:x val="-7.6090551181102403E-2"/>
                  <c:y val="-3.0990813648294042E-2"/>
                </c:manualLayout>
              </c:layout>
              <c:showVal val="1"/>
              <c:showPercent val="1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Val val="1"/>
            <c:showLeaderLines val="1"/>
          </c:dLbls>
          <c:val>
            <c:numRef>
              <c:f>Лист3!$A$1:$B$1</c:f>
              <c:numCache>
                <c:formatCode>General</c:formatCode>
                <c:ptCount val="2"/>
                <c:pt idx="0">
                  <c:v>2</c:v>
                </c:pt>
                <c:pt idx="1">
                  <c:v>4</c:v>
                </c:pt>
              </c:numCache>
            </c:numRef>
          </c:val>
        </c:ser>
      </c:pie3DChart>
    </c:plotArea>
    <c:plotVisOnly val="1"/>
  </c:chart>
  <c:spPr>
    <a:solidFill>
      <a:schemeClr val="bg1"/>
    </a:solidFill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2.9151922811268018E-2"/>
          <c:y val="3.4282423557814852E-3"/>
          <c:w val="0.90205510748403461"/>
          <c:h val="0.99657175764421868"/>
        </c:manualLayout>
      </c:layout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-2.6990553306342768E-2"/>
                  <c:y val="-0.28227870250395931"/>
                </c:manualLayout>
              </c:layout>
              <c:showVal val="1"/>
              <c:showPercent val="1"/>
            </c:dLbl>
            <c:dLbl>
              <c:idx val="1"/>
              <c:layout>
                <c:manualLayout>
                  <c:x val="7.9540948069750386E-2"/>
                  <c:y val="-0.32804567150625286"/>
                </c:manualLayout>
              </c:layout>
              <c:showVal val="1"/>
              <c:showPercent val="1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Val val="1"/>
            <c:showPercent val="1"/>
            <c:showLeaderLines val="1"/>
          </c:dLbls>
          <c:val>
            <c:numRef>
              <c:f>Лист3!$A$2:$B$2</c:f>
              <c:numCache>
                <c:formatCode>General</c:formatCode>
                <c:ptCount val="2"/>
                <c:pt idx="0">
                  <c:v>5</c:v>
                </c:pt>
                <c:pt idx="1">
                  <c:v>5</c:v>
                </c:pt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 rtl="0">
              <a:defRPr sz="3000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 rtl="0">
              <a:defRPr sz="3000" baseline="0"/>
            </a:pPr>
            <a:endParaRPr lang="ru-RU"/>
          </a:p>
        </c:txPr>
      </c:legendEntry>
      <c:layout>
        <c:manualLayout>
          <c:xMode val="edge"/>
          <c:yMode val="edge"/>
          <c:x val="6.7805795530619462E-3"/>
          <c:y val="0.83899841633720196"/>
          <c:w val="0.98488614024461285"/>
          <c:h val="0.1567555954239897"/>
        </c:manualLayout>
      </c:layout>
      <c:txPr>
        <a:bodyPr/>
        <a:lstStyle/>
        <a:p>
          <a:pPr rtl="0">
            <a:defRPr/>
          </a:pPr>
          <a:endParaRPr lang="ru-RU"/>
        </a:p>
      </c:txPr>
    </c:legend>
    <c:plotVisOnly val="1"/>
  </c:chart>
  <c:spPr>
    <a:solidFill>
      <a:schemeClr val="bg1"/>
    </a:solidFill>
  </c:sp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8AF6C-4296-484B-87CC-D335169B3E27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65E83-52EF-4DA1-B3B9-2096C1EB4A6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BD858-4EB5-4BCD-AD90-02BBBB14A5FF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A7C7-8DD2-42DE-9E00-15B1BA6B641A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5E69-3D43-437B-B429-003262363C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A7C7-8DD2-42DE-9E00-15B1BA6B641A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5E69-3D43-437B-B429-003262363C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A7C7-8DD2-42DE-9E00-15B1BA6B641A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5E69-3D43-437B-B429-003262363C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A7C7-8DD2-42DE-9E00-15B1BA6B641A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5E69-3D43-437B-B429-003262363C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A7C7-8DD2-42DE-9E00-15B1BA6B641A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5E69-3D43-437B-B429-003262363C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A7C7-8DD2-42DE-9E00-15B1BA6B641A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5E69-3D43-437B-B429-003262363C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A7C7-8DD2-42DE-9E00-15B1BA6B641A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5E69-3D43-437B-B429-003262363C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A7C7-8DD2-42DE-9E00-15B1BA6B641A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5E69-3D43-437B-B429-003262363C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A7C7-8DD2-42DE-9E00-15B1BA6B641A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5E69-3D43-437B-B429-003262363C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A7C7-8DD2-42DE-9E00-15B1BA6B641A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5E69-3D43-437B-B429-003262363C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A7C7-8DD2-42DE-9E00-15B1BA6B641A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5E69-3D43-437B-B429-003262363C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EA7C7-8DD2-42DE-9E00-15B1BA6B641A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B5E69-3D43-437B-B429-003262363CA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857233"/>
            <a:ext cx="7772400" cy="1470025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Н.Г.Панарина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9" y="2786058"/>
            <a:ext cx="8358246" cy="1071570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ru-RU" sz="2000" b="1" kern="10" cap="all" spc="0" baseline="0" dirty="0" smtClean="0">
                <a:ln w="12700">
                  <a:noFill/>
                  <a:round/>
                  <a:headEnd/>
                  <a:tailEnd/>
                </a:ln>
                <a:solidFill>
                  <a:srgbClr val="006600"/>
                </a:solidFill>
                <a:effectLst/>
                <a:latin typeface="+mj-lt"/>
                <a:cs typeface="Times New Roman"/>
              </a:rPr>
              <a:t>научное общество школьников и педагогов  государственного бюджетного общеобразовательного учреждения ненецкого автономного округа "средняя школа поселка Красное"</a:t>
            </a:r>
          </a:p>
          <a:p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2" descr="nao-map"/>
          <p:cNvPicPr>
            <a:picLocks noChangeAspect="1" noChangeArrowheads="1"/>
          </p:cNvPicPr>
          <p:nvPr/>
        </p:nvPicPr>
        <p:blipFill>
          <a:blip r:embed="rId2" cstate="print"/>
          <a:srcRect l="2625" t="8047" r="2063" b="2414"/>
          <a:stretch>
            <a:fillRect/>
          </a:stretch>
        </p:blipFill>
        <p:spPr bwMode="auto">
          <a:xfrm>
            <a:off x="357158" y="1000112"/>
            <a:ext cx="5857916" cy="3777931"/>
          </a:xfrm>
          <a:prstGeom prst="rect">
            <a:avLst/>
          </a:prstGeom>
          <a:noFill/>
        </p:spPr>
      </p:pic>
      <p:sp>
        <p:nvSpPr>
          <p:cNvPr id="23554" name="Oval 2"/>
          <p:cNvSpPr>
            <a:spLocks noChangeArrowheads="1"/>
          </p:cNvSpPr>
          <p:nvPr/>
        </p:nvSpPr>
        <p:spPr bwMode="auto">
          <a:xfrm>
            <a:off x="2857488" y="2786066"/>
            <a:ext cx="400050" cy="371475"/>
          </a:xfrm>
          <a:prstGeom prst="ellipse">
            <a:avLst/>
          </a:prstGeom>
          <a:solidFill>
            <a:srgbClr val="FFFFFF">
              <a:alpha val="0"/>
            </a:srgbClr>
          </a:solidFill>
          <a:ln w="25400">
            <a:solidFill>
              <a:srgbClr val="C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5" name="Oval 3"/>
          <p:cNvSpPr>
            <a:spLocks noChangeArrowheads="1"/>
          </p:cNvSpPr>
          <p:nvPr/>
        </p:nvSpPr>
        <p:spPr bwMode="auto">
          <a:xfrm>
            <a:off x="3143240" y="3143256"/>
            <a:ext cx="400050" cy="428625"/>
          </a:xfrm>
          <a:prstGeom prst="ellipse">
            <a:avLst/>
          </a:prstGeom>
          <a:solidFill>
            <a:srgbClr val="FFFFFF">
              <a:alpha val="0"/>
            </a:srgbClr>
          </a:solidFill>
          <a:ln w="25400">
            <a:solidFill>
              <a:srgbClr val="C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Oval 4"/>
          <p:cNvSpPr>
            <a:spLocks noChangeArrowheads="1"/>
          </p:cNvSpPr>
          <p:nvPr/>
        </p:nvSpPr>
        <p:spPr bwMode="auto">
          <a:xfrm>
            <a:off x="2428864" y="3143256"/>
            <a:ext cx="409575" cy="428625"/>
          </a:xfrm>
          <a:prstGeom prst="ellipse">
            <a:avLst/>
          </a:prstGeom>
          <a:solidFill>
            <a:srgbClr val="FFFFFF">
              <a:alpha val="0"/>
            </a:srgbClr>
          </a:solidFill>
          <a:ln w="25400">
            <a:solidFill>
              <a:srgbClr val="C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714350" y="357166"/>
            <a:ext cx="800105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НАУЧНО-ИССЛЕДОВАТЕЛЬСКАЯ </a:t>
            </a:r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ДЕЯТЕЛЬНОСТЬ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3" y="5072082"/>
            <a:ext cx="86439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Организация и проведение научно-исследовательских экспедиций на территории государственного природного заповедника 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Нанецкий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Организация и проведение научно-исследовательских экспедиций на территории Малоземельской, Большеземельской, </a:t>
            </a:r>
            <a:r>
              <a:rPr lang="ru-RU" sz="20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Канино-тиманской</a:t>
            </a: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тундры.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 descr="C:\Users\1\Pictures\8.png"/>
          <p:cNvPicPr/>
          <p:nvPr/>
        </p:nvPicPr>
        <p:blipFill>
          <a:blip r:embed="rId3" cstate="print">
            <a:lum bright="10000"/>
          </a:blip>
          <a:srcRect t="1504"/>
          <a:stretch>
            <a:fillRect/>
          </a:stretch>
        </p:blipFill>
        <p:spPr bwMode="auto">
          <a:xfrm>
            <a:off x="6357950" y="928670"/>
            <a:ext cx="2571768" cy="185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1\Desktop\Стенд общества\IMGP7181.JPG"/>
          <p:cNvPicPr/>
          <p:nvPr/>
        </p:nvPicPr>
        <p:blipFill>
          <a:blip r:embed="rId4" cstate="print">
            <a:lum bright="30000"/>
          </a:blip>
          <a:srcRect l="10685"/>
          <a:stretch>
            <a:fillRect/>
          </a:stretch>
        </p:blipFill>
        <p:spPr bwMode="auto">
          <a:xfrm>
            <a:off x="6357950" y="2857496"/>
            <a:ext cx="258603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7929618" cy="1143000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ТЕМЫ НАУЧНО ИССЛЕДОВАТЕЛЬСКИХ РАБОТ ШКОЛЬНИКОВ (СЕКЦИЯ </a:t>
            </a:r>
            <a:r>
              <a:rPr lang="ru-RU" sz="2000" b="1" dirty="0" smtClean="0">
                <a:solidFill>
                  <a:srgbClr val="006600"/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БИОЭКОЛОГИЯ</a:t>
            </a:r>
            <a:r>
              <a:rPr lang="ru-RU" sz="2000" b="1" dirty="0" smtClean="0">
                <a:solidFill>
                  <a:srgbClr val="006600"/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85860"/>
            <a:ext cx="8229600" cy="3614750"/>
          </a:xfrm>
        </p:spPr>
        <p:txBody>
          <a:bodyPr>
            <a:noAutofit/>
          </a:bodyPr>
          <a:lstStyle/>
          <a:p>
            <a:pPr marL="0" lvl="0" indent="4508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Ледкова Полина.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Сукцессии растительности и рекультивация антропогенных измененных ландшафтов окрестностей п. Красное и Государственного природного заповедника </a:t>
            </a: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Ненецкий</a:t>
            </a: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2013 </a:t>
            </a: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2015</a:t>
            </a: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гг.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0" lvl="0" indent="4508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Маркова Мария (11 класс).</a:t>
            </a:r>
            <a:r>
              <a:rPr lang="ru-RU" sz="2000" dirty="0" smtClean="0">
                <a:solidFill>
                  <a:srgbClr val="66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Применения методов биоиндикации для оценки качества воды в водных объектах Государственного природного заповедника </a:t>
            </a: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Ненецкий</a:t>
            </a: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2013 </a:t>
            </a: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2016 гг.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0" lvl="0" indent="4508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Телкова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Алена (5 класс).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Птицы поселка Красное и окрестностей (экология, численность, охрана). 2014 </a:t>
            </a: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2016 гг.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0" lvl="0" indent="4508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Сергеева Лика (5 класс).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Растительный покров окрестностей поселка Красное. 2016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0" lvl="0" indent="4508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Вокуева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Анастасия</a:t>
            </a:r>
            <a:r>
              <a:rPr lang="ru-RU" sz="2000" b="1" dirty="0" smtClean="0">
                <a:solidFill>
                  <a:srgbClr val="548DD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Экскурсия по экологической тропе. 2016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0" lvl="0" indent="45085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Сятишева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Антонина (5 класс).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Рыбы водных объектов окрестностей поселка Красное. 2016.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енецкий заповедник 1\227_2106\IMG_46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6" y="428604"/>
            <a:ext cx="8001056" cy="6000792"/>
          </a:xfrm>
          <a:prstGeom prst="rect">
            <a:avLst/>
          </a:prstGeom>
          <a:noFill/>
          <a:ln w="15875">
            <a:solidFill>
              <a:srgbClr val="0066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3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Таблица 1.Режим дня участников научно исследовательской экспедиции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200" dirty="0" smtClean="0">
                <a:latin typeface="Arial" pitchFamily="34" charset="0"/>
                <a:cs typeface="Arial" pitchFamily="34" charset="0"/>
              </a:rPr>
            </a:br>
            <a:endParaRPr lang="ru-RU" sz="32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42912" y="1142983"/>
          <a:ext cx="8143932" cy="5486420"/>
        </p:xfrm>
        <a:graphic>
          <a:graphicData uri="http://schemas.openxmlformats.org/drawingml/2006/table">
            <a:tbl>
              <a:tblPr/>
              <a:tblGrid>
                <a:gridCol w="3838078"/>
                <a:gridCol w="4305854"/>
              </a:tblGrid>
              <a:tr h="914406">
                <a:tc>
                  <a:txBody>
                    <a:bodyPr/>
                    <a:lstStyle/>
                    <a:p>
                      <a:pPr indent="450215">
                        <a:lnSpc>
                          <a:spcPct val="150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6 30</a:t>
                      </a:r>
                      <a:r>
                        <a:rPr lang="ru-RU" sz="2000" baseline="30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– подъем</a:t>
                      </a: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17 30 – первичная обработка собранного полевого материала</a:t>
                      </a: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4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8 30 – завтрак</a:t>
                      </a: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19 30 – Ужин </a:t>
                      </a: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9 30 – полевые работы. Сбор научного материала.</a:t>
                      </a: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20 30 – свободное время </a:t>
                      </a: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1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12.00 – второй завтрак </a:t>
                      </a:r>
                      <a:endParaRPr lang="ru-RU" sz="2000" dirty="0" smtClean="0">
                        <a:latin typeface="Times New Roman"/>
                        <a:ea typeface="Times New Roman"/>
                      </a:endParaRPr>
                    </a:p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в полевых условиях).</a:t>
                      </a: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21 30 – Духовное общение. Подведение итогов дня, обсуждение планов на следующий день, заполнение и чтение «Бортжурнала».</a:t>
                      </a: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5497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16 00 – возвращение на кордон</a:t>
                      </a: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22. 15 – подготовка ко сну. </a:t>
                      </a: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4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16 30 – обед </a:t>
                      </a: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22. 30 – сон. </a:t>
                      </a: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57158" y="285728"/>
            <a:ext cx="821537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cap="all" dirty="0" smtClean="0">
                <a:solidFill>
                  <a:srgbClr val="002060"/>
                </a:solidFill>
              </a:rPr>
              <a:t>Двадцатая Всероссийская научная конференция</a:t>
            </a:r>
            <a:endParaRPr lang="ru-RU" cap="all" dirty="0" smtClean="0">
              <a:solidFill>
                <a:srgbClr val="002060"/>
              </a:solidFill>
            </a:endParaRPr>
          </a:p>
          <a:p>
            <a:pPr algn="ctr"/>
            <a:r>
              <a:rPr lang="ru-RU" b="1" cap="all" dirty="0" smtClean="0">
                <a:solidFill>
                  <a:srgbClr val="002060"/>
                </a:solidFill>
              </a:rPr>
              <a:t>молодых исследователей «Шаг в будущее»</a:t>
            </a:r>
            <a:endParaRPr lang="ru-RU" cap="all" dirty="0" smtClean="0">
              <a:solidFill>
                <a:srgbClr val="002060"/>
              </a:solidFill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+mj-lt"/>
                <a:ea typeface="Calibri" pitchFamily="34" charset="0"/>
                <a:cs typeface="Times New Roman" pitchFamily="18" charset="0"/>
              </a:rPr>
              <a:t>Ледкова</a:t>
            </a:r>
            <a:r>
              <a:rPr lang="ru-RU" b="1" dirty="0" smtClean="0">
                <a:latin typeface="+mj-lt"/>
                <a:ea typeface="Calibri" pitchFamily="34" charset="0"/>
                <a:cs typeface="Times New Roman" pitchFamily="18" charset="0"/>
              </a:rPr>
              <a:t> Полина Владиславовна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СУКЦЕССИИ РАСТИТЕЛЬНОСТИ АНТРОПОГЕННО-ИЗМЕНЁННЫХ ЛАНДШАФТОВ ОКРЕСТНОСТЕЙ ПОСЁЛКА КРАСНОЕ И ГОСУДАРСТВЕННОГО ПРИРОДНОГО ЗАПОВЕДНИКА «НЕНЕЦКИЙ»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Ненецкий автономный округ, п. Красное, Муниципальное бюджетное общеобразовательное учреждение Заполярного района «Средняя общеобразовательная школа п. Красное», 10  класс.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Государственный природный заповедник «Ненецкий»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Работа выполнена при финансовой поддержке ОАО «ЛУКОЙЛ»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Научный руководитель: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Наталия Геннадьевна Панарина, учитель биологии и химии высшей категории МБОУ Заполярного района «СОШ п. Красное», кандидат биологических наук.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Рисунок 8" descr="IMG_5389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21103" t="17159" r="28288" b="14626"/>
          <a:stretch>
            <a:fillRect/>
          </a:stretch>
        </p:blipFill>
        <p:spPr bwMode="auto">
          <a:xfrm>
            <a:off x="0" y="571480"/>
            <a:ext cx="4643438" cy="4692820"/>
          </a:xfrm>
          <a:prstGeom prst="rect">
            <a:avLst/>
          </a:prstGeom>
          <a:noFill/>
          <a:ln w="9525">
            <a:solidFill>
              <a:srgbClr val="003300"/>
            </a:solidFill>
            <a:miter lim="800000"/>
            <a:headEnd/>
            <a:tailEnd/>
          </a:ln>
        </p:spPr>
      </p:pic>
      <p:pic>
        <p:nvPicPr>
          <p:cNvPr id="2076" name="Рисунок 2" descr="nao-map 1"/>
          <p:cNvPicPr>
            <a:picLocks noChangeAspect="1" noChangeArrowheads="1"/>
          </p:cNvPicPr>
          <p:nvPr/>
        </p:nvPicPr>
        <p:blipFill>
          <a:blip r:embed="rId3" cstate="print"/>
          <a:srcRect l="2049" t="7430" r="1665"/>
          <a:stretch>
            <a:fillRect/>
          </a:stretch>
        </p:blipFill>
        <p:spPr bwMode="auto">
          <a:xfrm>
            <a:off x="2" y="0"/>
            <a:ext cx="3062288" cy="2019300"/>
          </a:xfrm>
          <a:prstGeom prst="rect">
            <a:avLst/>
          </a:prstGeom>
          <a:noFill/>
        </p:spPr>
      </p:pic>
      <p:sp>
        <p:nvSpPr>
          <p:cNvPr id="2071" name="AutoShape 23"/>
          <p:cNvSpPr>
            <a:spLocks noChangeShapeType="1"/>
          </p:cNvSpPr>
          <p:nvPr/>
        </p:nvSpPr>
        <p:spPr bwMode="auto">
          <a:xfrm>
            <a:off x="1357290" y="1000111"/>
            <a:ext cx="1135062" cy="220980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1187628" y="3356992"/>
            <a:ext cx="87313" cy="88900"/>
          </a:xfrm>
          <a:prstGeom prst="flowChartConnector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1043608" y="3501008"/>
            <a:ext cx="87312" cy="88900"/>
          </a:xfrm>
          <a:prstGeom prst="flowChartConnector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2699792" y="2780928"/>
            <a:ext cx="87312" cy="88900"/>
          </a:xfrm>
          <a:prstGeom prst="flowChartConnector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3131844" y="3429000"/>
            <a:ext cx="87313" cy="88900"/>
          </a:xfrm>
          <a:prstGeom prst="flowChartConnector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2843808" y="2852936"/>
            <a:ext cx="87312" cy="88900"/>
          </a:xfrm>
          <a:prstGeom prst="flowChartConnector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3347868" y="3717032"/>
            <a:ext cx="87313" cy="88900"/>
          </a:xfrm>
          <a:prstGeom prst="flowChartConnector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3707908" y="4005064"/>
            <a:ext cx="87313" cy="88900"/>
          </a:xfrm>
          <a:prstGeom prst="flowChartConnector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2987828" y="2924944"/>
            <a:ext cx="87313" cy="88900"/>
          </a:xfrm>
          <a:prstGeom prst="flowChartConnector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7" name="AutoShape 19"/>
          <p:cNvSpPr>
            <a:spLocks/>
          </p:cNvSpPr>
          <p:nvPr/>
        </p:nvSpPr>
        <p:spPr bwMode="auto">
          <a:xfrm>
            <a:off x="3347864" y="2204864"/>
            <a:ext cx="393700" cy="336550"/>
          </a:xfrm>
          <a:prstGeom prst="borderCallout2">
            <a:avLst>
              <a:gd name="adj1" fmla="val 33963"/>
              <a:gd name="adj2" fmla="val -19356"/>
              <a:gd name="adj3" fmla="val 33963"/>
              <a:gd name="adj4" fmla="val -84676"/>
              <a:gd name="adj5" fmla="val 192926"/>
              <a:gd name="adj6" fmla="val -151208"/>
            </a:avLst>
          </a:prstGeom>
          <a:solidFill>
            <a:srgbClr val="FFFFFF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6" name="AutoShape 18"/>
          <p:cNvSpPr>
            <a:spLocks/>
          </p:cNvSpPr>
          <p:nvPr/>
        </p:nvSpPr>
        <p:spPr bwMode="auto">
          <a:xfrm>
            <a:off x="3923932" y="2492896"/>
            <a:ext cx="358775" cy="341312"/>
          </a:xfrm>
          <a:prstGeom prst="borderCallout2">
            <a:avLst>
              <a:gd name="adj1" fmla="val 21308"/>
              <a:gd name="adj2" fmla="val -21241"/>
              <a:gd name="adj3" fmla="val 23338"/>
              <a:gd name="adj4" fmla="val -17379"/>
              <a:gd name="adj5" fmla="val 115349"/>
              <a:gd name="adj6" fmla="val -291995"/>
            </a:avLst>
          </a:prstGeom>
          <a:solidFill>
            <a:srgbClr val="FFFFFF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2" name="AutoShape 14"/>
          <p:cNvSpPr>
            <a:spLocks/>
          </p:cNvSpPr>
          <p:nvPr/>
        </p:nvSpPr>
        <p:spPr bwMode="auto">
          <a:xfrm>
            <a:off x="3995936" y="2924952"/>
            <a:ext cx="377825" cy="347663"/>
          </a:xfrm>
          <a:prstGeom prst="borderCallout2">
            <a:avLst>
              <a:gd name="adj1" fmla="val 32875"/>
              <a:gd name="adj2" fmla="val -20167"/>
              <a:gd name="adj3" fmla="val 32875"/>
              <a:gd name="adj4" fmla="val -123528"/>
              <a:gd name="adj5" fmla="val 21737"/>
              <a:gd name="adj6" fmla="val -260083"/>
            </a:avLst>
          </a:prstGeom>
          <a:solidFill>
            <a:srgbClr val="FFFFFF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8" name="AutoShape 10"/>
          <p:cNvSpPr>
            <a:spLocks/>
          </p:cNvSpPr>
          <p:nvPr/>
        </p:nvSpPr>
        <p:spPr bwMode="auto">
          <a:xfrm>
            <a:off x="2051720" y="3212984"/>
            <a:ext cx="444500" cy="341313"/>
          </a:xfrm>
          <a:prstGeom prst="borderCallout2">
            <a:avLst>
              <a:gd name="adj1" fmla="val 33486"/>
              <a:gd name="adj2" fmla="val -17144"/>
              <a:gd name="adj3" fmla="val 33486"/>
              <a:gd name="adj4" fmla="val -17144"/>
              <a:gd name="adj5" fmla="val 93023"/>
              <a:gd name="adj6" fmla="val -220713"/>
            </a:avLst>
          </a:prstGeom>
          <a:solidFill>
            <a:srgbClr val="FFFFFF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9" name="AutoShape 11"/>
          <p:cNvSpPr>
            <a:spLocks/>
          </p:cNvSpPr>
          <p:nvPr/>
        </p:nvSpPr>
        <p:spPr bwMode="auto">
          <a:xfrm>
            <a:off x="2195736" y="4005070"/>
            <a:ext cx="444500" cy="341313"/>
          </a:xfrm>
          <a:prstGeom prst="borderCallout2">
            <a:avLst>
              <a:gd name="adj1" fmla="val 33486"/>
              <a:gd name="adj2" fmla="val 117144"/>
              <a:gd name="adj3" fmla="val 33486"/>
              <a:gd name="adj4" fmla="val 212144"/>
              <a:gd name="adj5" fmla="val -152560"/>
              <a:gd name="adj6" fmla="val 222144"/>
            </a:avLst>
          </a:prstGeom>
          <a:solidFill>
            <a:srgbClr val="FFFFFF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0" name="AutoShape 12"/>
          <p:cNvSpPr>
            <a:spLocks/>
          </p:cNvSpPr>
          <p:nvPr/>
        </p:nvSpPr>
        <p:spPr bwMode="auto">
          <a:xfrm>
            <a:off x="3995936" y="3501016"/>
            <a:ext cx="444500" cy="341313"/>
          </a:xfrm>
          <a:prstGeom prst="borderCallout2">
            <a:avLst>
              <a:gd name="adj1" fmla="val 33486"/>
              <a:gd name="adj2" fmla="val -17144"/>
              <a:gd name="adj3" fmla="val 33486"/>
              <a:gd name="adj4" fmla="val -53569"/>
              <a:gd name="adj5" fmla="val 73486"/>
              <a:gd name="adj6" fmla="val -141431"/>
            </a:avLst>
          </a:prstGeom>
          <a:solidFill>
            <a:srgbClr val="FFFFFF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1" name="AutoShape 13"/>
          <p:cNvSpPr>
            <a:spLocks/>
          </p:cNvSpPr>
          <p:nvPr/>
        </p:nvSpPr>
        <p:spPr bwMode="auto">
          <a:xfrm>
            <a:off x="4067944" y="4221096"/>
            <a:ext cx="444500" cy="341313"/>
          </a:xfrm>
          <a:prstGeom prst="borderCallout2">
            <a:avLst>
              <a:gd name="adj1" fmla="val 33486"/>
              <a:gd name="adj2" fmla="val -17144"/>
              <a:gd name="adj3" fmla="val 33486"/>
              <a:gd name="adj4" fmla="val -53931"/>
              <a:gd name="adj5" fmla="val -40931"/>
              <a:gd name="adj6" fmla="val -64287"/>
            </a:avLst>
          </a:prstGeom>
          <a:solidFill>
            <a:srgbClr val="FFFFFF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5" name="AutoShape 17"/>
          <p:cNvSpPr>
            <a:spLocks/>
          </p:cNvSpPr>
          <p:nvPr/>
        </p:nvSpPr>
        <p:spPr bwMode="auto">
          <a:xfrm>
            <a:off x="1691680" y="2708920"/>
            <a:ext cx="444500" cy="341312"/>
          </a:xfrm>
          <a:prstGeom prst="borderCallout2">
            <a:avLst>
              <a:gd name="adj1" fmla="val 33486"/>
              <a:gd name="adj2" fmla="val -17144"/>
              <a:gd name="adj3" fmla="val 33486"/>
              <a:gd name="adj4" fmla="val -84644"/>
              <a:gd name="adj5" fmla="val 202791"/>
              <a:gd name="adj6" fmla="val -102856"/>
            </a:avLst>
          </a:prstGeom>
          <a:solidFill>
            <a:srgbClr val="FFFFFF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77" name="Rectangle 29"/>
          <p:cNvSpPr>
            <a:spLocks noChangeArrowheads="1"/>
          </p:cNvSpPr>
          <p:nvPr/>
        </p:nvSpPr>
        <p:spPr bwMode="auto">
          <a:xfrm>
            <a:off x="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78" name="Rectangle 30"/>
          <p:cNvSpPr>
            <a:spLocks noChangeArrowheads="1"/>
          </p:cNvSpPr>
          <p:nvPr/>
        </p:nvSpPr>
        <p:spPr bwMode="auto">
          <a:xfrm>
            <a:off x="3000368" y="-66098"/>
            <a:ext cx="571504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3399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399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РАЙОН ИССЛЕДОВАНИЙ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85" name="Rectangle 37"/>
          <p:cNvSpPr>
            <a:spLocks noChangeArrowheads="1"/>
          </p:cNvSpPr>
          <p:nvPr/>
        </p:nvSpPr>
        <p:spPr bwMode="auto">
          <a:xfrm>
            <a:off x="4" y="529680"/>
            <a:ext cx="63991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92" name="Rectangle 44"/>
          <p:cNvSpPr>
            <a:spLocks noChangeArrowheads="1"/>
          </p:cNvSpPr>
          <p:nvPr/>
        </p:nvSpPr>
        <p:spPr bwMode="auto">
          <a:xfrm>
            <a:off x="1" y="5286389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Схема расположения пробных площадей в районе п. Красное: 1 - пойменный луг западного берега реки Красновский шар; 2 - пойменный луг на окраине посёлка; 3 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пойменный луг на окраине посёлка у дороги; 4 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восточная часть побережья реки Красновский шар; 5 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 зверофермы; 6 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 газопровода на окраине поселка; 7 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песчаный карьер на окраине посёлка; 8 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 бывшего аэродрома. 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</a:t>
            </a:r>
            <a:r>
              <a:rPr kumimoji="0" lang="ru-RU" sz="1700" b="0" i="0" u="none" strike="noStrike" cap="none" normalizeH="0" baseline="-3000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1:28571.</a:t>
            </a: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6" name="Picture 2" descr="D:\Красное 2\223_1306\IMG_4246.JPG"/>
          <p:cNvPicPr>
            <a:picLocks noChangeAspect="1" noChangeArrowheads="1"/>
          </p:cNvPicPr>
          <p:nvPr/>
        </p:nvPicPr>
        <p:blipFill>
          <a:blip r:embed="rId4" cstate="print"/>
          <a:srcRect t="565" b="15818"/>
          <a:stretch>
            <a:fillRect/>
          </a:stretch>
        </p:blipFill>
        <p:spPr bwMode="auto">
          <a:xfrm>
            <a:off x="5072066" y="571483"/>
            <a:ext cx="3714776" cy="2329605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</p:pic>
      <p:pic>
        <p:nvPicPr>
          <p:cNvPr id="1027" name="Picture 3" descr="D:\Красное 2\223_1306\IMG_4185.JPG"/>
          <p:cNvPicPr>
            <a:picLocks noChangeAspect="1" noChangeArrowheads="1"/>
          </p:cNvPicPr>
          <p:nvPr/>
        </p:nvPicPr>
        <p:blipFill>
          <a:blip r:embed="rId5" cstate="print"/>
          <a:srcRect t="7520" b="9759"/>
          <a:stretch>
            <a:fillRect/>
          </a:stretch>
        </p:blipFill>
        <p:spPr bwMode="auto">
          <a:xfrm>
            <a:off x="5072067" y="3000372"/>
            <a:ext cx="3728430" cy="2313134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Рисунок 2" descr="IMG_38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785926"/>
            <a:ext cx="4286280" cy="3143272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18436" name="Рисунок 6" descr="DSCN76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785926"/>
            <a:ext cx="4264818" cy="3143272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85720" y="5214950"/>
            <a:ext cx="4143404" cy="1071570"/>
          </a:xfrm>
          <a:prstGeom prst="rect">
            <a:avLst/>
          </a:prstGeom>
          <a:solidFill>
            <a:srgbClr val="FFFFFF">
              <a:alpha val="0"/>
            </a:srgbClr>
          </a:solidFill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Ледкова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и Н. Г. Панарина собирают гербарий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(фото М.Марковой).   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470900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142844" y="142852"/>
            <a:ext cx="4286280" cy="1500198"/>
          </a:xfrm>
          <a:prstGeom prst="rect">
            <a:avLst/>
          </a:prstGeom>
          <a:solidFill>
            <a:srgbClr val="FFFFFF"/>
          </a:solidFill>
          <a:ln w="19050">
            <a:solidFill>
              <a:srgbClr val="0066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all" normalizeH="0" dirty="0" smtClean="0">
                <a:ln>
                  <a:noFill/>
                </a:ln>
                <a:solidFill>
                  <a:srgbClr val="006600"/>
                </a:solidFill>
                <a:effectLst/>
                <a:latin typeface="+mj-lt"/>
                <a:cs typeface="Arial" pitchFamily="34" charset="0"/>
              </a:rPr>
              <a:t>Объект исследований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Растительность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антропогенно-изменённых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 ландшафтов окрестностей посёлка Красное и государственного природного заповедника «Ненецкий».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4643438" y="142852"/>
            <a:ext cx="4286248" cy="1500198"/>
          </a:xfrm>
          <a:prstGeom prst="rect">
            <a:avLst/>
          </a:prstGeom>
          <a:solidFill>
            <a:srgbClr val="FFFFFF"/>
          </a:solidFill>
          <a:ln w="19050">
            <a:solidFill>
              <a:srgbClr val="0066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+mj-lt"/>
                <a:cs typeface="Arial" pitchFamily="34" charset="0"/>
              </a:rPr>
              <a:t>ПРЕДМЕТ ИССЛЕДОВАНИЙ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Сукцессии растительности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антропогенно-изменённых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 ландшафтов разного типа в окрестностях п. Красное и на территории заповедника «Ненецкий».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072066" y="5143488"/>
            <a:ext cx="3857652" cy="785842"/>
          </a:xfrm>
          <a:prstGeom prst="rect">
            <a:avLst/>
          </a:prstGeom>
          <a:solidFill>
            <a:srgbClr val="FFFFFF">
              <a:alpha val="0"/>
            </a:srgbClr>
          </a:solidFill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Описание пробной площади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>(фото Н. Г. Панариной).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715436" cy="78579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6600"/>
                </a:solidFill>
              </a:rPr>
              <a:t>Пойменные луга на западном и восточном побережье реки</a:t>
            </a:r>
            <a:br>
              <a:rPr lang="ru-RU" sz="2000" b="1" dirty="0" smtClean="0">
                <a:solidFill>
                  <a:srgbClr val="006600"/>
                </a:solidFill>
              </a:rPr>
            </a:br>
            <a:r>
              <a:rPr lang="ru-RU" sz="2000" b="1" dirty="0" smtClean="0">
                <a:solidFill>
                  <a:srgbClr val="006600"/>
                </a:solidFill>
              </a:rPr>
              <a:t> Красновский Шар</a:t>
            </a:r>
            <a:endParaRPr lang="ru-RU" sz="2000" b="1" dirty="0">
              <a:solidFill>
                <a:srgbClr val="006600"/>
              </a:solidFill>
            </a:endParaRPr>
          </a:p>
        </p:txBody>
      </p:sp>
      <p:pic>
        <p:nvPicPr>
          <p:cNvPr id="4" name="Рисунок 3" descr="D:\Ненецкий заповедник 1\229_2306\IMG_478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6" y="714356"/>
            <a:ext cx="3714776" cy="2786516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5" name="Рисунок 4" descr="D:\Красное 2\223_1306\IMG_421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72" y="500042"/>
            <a:ext cx="1619009" cy="1214446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28599" y="3643314"/>
          <a:ext cx="8358241" cy="2824490"/>
        </p:xfrm>
        <a:graphic>
          <a:graphicData uri="http://schemas.openxmlformats.org/drawingml/2006/table">
            <a:tbl>
              <a:tblPr/>
              <a:tblGrid>
                <a:gridCol w="1453446"/>
                <a:gridCol w="545447"/>
                <a:gridCol w="545447"/>
                <a:gridCol w="545447"/>
                <a:gridCol w="545447"/>
                <a:gridCol w="545447"/>
                <a:gridCol w="545447"/>
                <a:gridCol w="545447"/>
                <a:gridCol w="545447"/>
                <a:gridCol w="545447"/>
                <a:gridCol w="545447"/>
                <a:gridCol w="1450325"/>
              </a:tblGrid>
              <a:tr h="7858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Год обнажения субстрата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    </a:t>
                      </a:r>
                      <a:endParaRPr lang="ru-RU" sz="14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Значение </a:t>
                      </a:r>
                      <a:r>
                        <a:rPr lang="ru-RU" sz="1400" dirty="0" smtClean="0">
                          <a:latin typeface="+mn-lt"/>
                          <a:ea typeface="Calibri"/>
                          <a:cs typeface="Times New Roman"/>
                        </a:rPr>
                        <a:t>проективного </a:t>
                      </a: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покрытия на пробных площадях (%)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Среднее </a:t>
                      </a:r>
                      <a:r>
                        <a:rPr lang="ru-RU" sz="1400" dirty="0" smtClean="0">
                          <a:latin typeface="+mn-lt"/>
                          <a:ea typeface="Calibri"/>
                          <a:cs typeface="Times New Roman"/>
                        </a:rPr>
                        <a:t>отклонение </a:t>
                      </a: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от среднего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176">
                <a:tc grid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Calibri"/>
                          <a:cs typeface="Times New Roman"/>
                        </a:rPr>
                        <a:t>Пробная </a:t>
                      </a: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площадь №1. </a:t>
                      </a:r>
                      <a:r>
                        <a:rPr lang="ru-RU" sz="1400" i="1" dirty="0">
                          <a:latin typeface="+mn-lt"/>
                          <a:ea typeface="Calibri"/>
                          <a:cs typeface="Times New Roman"/>
                        </a:rPr>
                        <a:t>Пойменный луг западного берега реки Красновский шар (</a:t>
                      </a:r>
                      <a:r>
                        <a:rPr lang="en-US" sz="1400" i="1" dirty="0">
                          <a:latin typeface="+mn-lt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ru-RU" sz="1400" i="1" dirty="0">
                          <a:latin typeface="+mn-lt"/>
                          <a:ea typeface="Calibri"/>
                          <a:cs typeface="Times New Roman"/>
                        </a:rPr>
                        <a:t> 67°49.961', </a:t>
                      </a:r>
                      <a:r>
                        <a:rPr lang="en-US" sz="1400" i="1" dirty="0">
                          <a:latin typeface="+mn-lt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ru-RU" sz="1400" i="1" dirty="0">
                          <a:latin typeface="+mn-lt"/>
                          <a:ea typeface="Calibri"/>
                          <a:cs typeface="Times New Roman"/>
                        </a:rPr>
                        <a:t> 053°34.394')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98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2012, весна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12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15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8,90 ± 2,91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2352">
                <a:tc grid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Calibri"/>
                          <a:cs typeface="Times New Roman"/>
                        </a:rPr>
                        <a:t>Пробная </a:t>
                      </a: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площадь №4. </a:t>
                      </a:r>
                      <a:r>
                        <a:rPr lang="ru-RU" sz="1400" i="1" dirty="0">
                          <a:latin typeface="+mn-lt"/>
                          <a:ea typeface="Calibri"/>
                          <a:cs typeface="Times New Roman"/>
                        </a:rPr>
                        <a:t>Пойменный луг восточной части побережья реки Красновский шар  </a:t>
                      </a:r>
                      <a:endParaRPr lang="ru-RU" sz="1400" i="1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i="1" dirty="0">
                          <a:latin typeface="+mn-lt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1400" i="1" dirty="0">
                          <a:latin typeface="+mn-lt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ru-RU" sz="1400" i="1" dirty="0">
                          <a:latin typeface="+mn-lt"/>
                          <a:ea typeface="Calibri"/>
                          <a:cs typeface="Times New Roman"/>
                        </a:rPr>
                        <a:t> 67°10.578'; </a:t>
                      </a:r>
                      <a:r>
                        <a:rPr lang="en-US" sz="1400" i="1" dirty="0">
                          <a:latin typeface="+mn-lt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ru-RU" sz="1400" i="1" dirty="0">
                          <a:latin typeface="+mn-lt"/>
                          <a:ea typeface="Calibri"/>
                          <a:cs typeface="Times New Roman"/>
                        </a:rPr>
                        <a:t> 053°39.828')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98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+mn-lt"/>
                          <a:ea typeface="Calibri"/>
                          <a:cs typeface="Times New Roman"/>
                        </a:rPr>
                        <a:t>2012, весна</a:t>
                      </a: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21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15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+mn-lt"/>
                          <a:ea typeface="Calibri"/>
                          <a:cs typeface="Times New Roman"/>
                        </a:rPr>
                        <a:t>22</a:t>
                      </a: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25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30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23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20,60  ± 3,14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8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+mn-lt"/>
                          <a:ea typeface="Calibri"/>
                          <a:cs typeface="Times New Roman"/>
                        </a:rPr>
                        <a:t>2011, весна</a:t>
                      </a: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+mn-lt"/>
                          <a:ea typeface="Calibri"/>
                          <a:cs typeface="Times New Roman"/>
                        </a:rPr>
                        <a:t>60</a:t>
                      </a: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+mn-lt"/>
                          <a:ea typeface="Calibri"/>
                          <a:cs typeface="Times New Roman"/>
                        </a:rPr>
                        <a:t>40</a:t>
                      </a: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+mn-lt"/>
                          <a:ea typeface="Calibri"/>
                          <a:cs typeface="Times New Roman"/>
                        </a:rPr>
                        <a:t>55</a:t>
                      </a: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+mn-lt"/>
                          <a:ea typeface="Calibri"/>
                          <a:cs typeface="Times New Roman"/>
                        </a:rPr>
                        <a:t>58</a:t>
                      </a: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45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45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+mn-lt"/>
                          <a:ea typeface="Calibri"/>
                          <a:cs typeface="Times New Roman"/>
                        </a:rPr>
                        <a:t>45</a:t>
                      </a: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+mn-lt"/>
                          <a:ea typeface="Calibri"/>
                          <a:cs typeface="Times New Roman"/>
                        </a:rPr>
                        <a:t>55</a:t>
                      </a: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55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60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50,89 ± 6,35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Рисунок 6" descr="D:\Красное 2\220_1006\IMG_380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714357"/>
            <a:ext cx="3643338" cy="2753939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8" name="Рисунок 7" descr="D:\Красное 2\220_1006\IMG_381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28604"/>
            <a:ext cx="1571636" cy="1232656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7224" y="571481"/>
            <a:ext cx="757242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+mj-lt"/>
                <a:cs typeface="Times New Roman" pitchFamily="18" charset="0"/>
              </a:rPr>
              <a:t>Маркова Мария Сергеевна</a:t>
            </a:r>
          </a:p>
          <a:p>
            <a:pPr algn="ctr"/>
            <a:endParaRPr lang="ru-RU" dirty="0" smtClean="0">
              <a:solidFill>
                <a:srgbClr val="000066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b="1" cap="all" dirty="0" smtClean="0">
                <a:solidFill>
                  <a:srgbClr val="000066"/>
                </a:solidFill>
              </a:rPr>
              <a:t>применение методов </a:t>
            </a:r>
            <a:r>
              <a:rPr lang="ru-RU" b="1" cap="all" dirty="0" err="1" smtClean="0">
                <a:solidFill>
                  <a:srgbClr val="000066"/>
                </a:solidFill>
              </a:rPr>
              <a:t>биоиндикации</a:t>
            </a:r>
            <a:r>
              <a:rPr lang="ru-RU" b="1" cap="all" dirty="0" smtClean="0">
                <a:solidFill>
                  <a:srgbClr val="000066"/>
                </a:solidFill>
              </a:rPr>
              <a:t> для оценки качества воды в водных объектах </a:t>
            </a:r>
            <a:r>
              <a:rPr lang="ru-RU" b="1" cap="all" dirty="0" err="1" smtClean="0">
                <a:solidFill>
                  <a:srgbClr val="000066"/>
                </a:solidFill>
              </a:rPr>
              <a:t>ГОСУДАРСТВЕННого</a:t>
            </a:r>
            <a:r>
              <a:rPr lang="ru-RU" b="1" cap="all" dirty="0" smtClean="0">
                <a:solidFill>
                  <a:srgbClr val="000066"/>
                </a:solidFill>
              </a:rPr>
              <a:t> </a:t>
            </a:r>
            <a:r>
              <a:rPr lang="ru-RU" b="1" cap="all" dirty="0" err="1" smtClean="0">
                <a:solidFill>
                  <a:srgbClr val="000066"/>
                </a:solidFill>
              </a:rPr>
              <a:t>ПРИРОДНого</a:t>
            </a:r>
            <a:r>
              <a:rPr lang="ru-RU" b="1" cap="all" dirty="0" smtClean="0">
                <a:solidFill>
                  <a:srgbClr val="000066"/>
                </a:solidFill>
              </a:rPr>
              <a:t> </a:t>
            </a:r>
            <a:r>
              <a:rPr lang="ru-RU" b="1" cap="all" dirty="0" err="1" smtClean="0">
                <a:solidFill>
                  <a:srgbClr val="000066"/>
                </a:solidFill>
              </a:rPr>
              <a:t>ЗАПОВЕДНИКа</a:t>
            </a:r>
            <a:endParaRPr lang="ru-RU" b="1" dirty="0" smtClean="0">
              <a:solidFill>
                <a:srgbClr val="000066"/>
              </a:solidFill>
            </a:endParaRPr>
          </a:p>
          <a:p>
            <a:pPr algn="ctr"/>
            <a:r>
              <a:rPr lang="ru-RU" b="1" cap="all" dirty="0" smtClean="0">
                <a:solidFill>
                  <a:srgbClr val="000066"/>
                </a:solidFill>
              </a:rPr>
              <a:t> «НЕНЕЦКИЙ», 2013 – 2015 </a:t>
            </a:r>
            <a:r>
              <a:rPr lang="ru-RU" b="1" dirty="0" smtClean="0">
                <a:solidFill>
                  <a:srgbClr val="000066"/>
                </a:solidFill>
              </a:rPr>
              <a:t>гг</a:t>
            </a:r>
            <a:r>
              <a:rPr lang="ru-RU" b="1" cap="all" dirty="0" smtClean="0">
                <a:solidFill>
                  <a:srgbClr val="000066"/>
                </a:solidFill>
              </a:rPr>
              <a:t>.</a:t>
            </a:r>
          </a:p>
          <a:p>
            <a:pPr algn="ctr"/>
            <a:endParaRPr lang="ru-RU" b="1" dirty="0" smtClean="0">
              <a:solidFill>
                <a:schemeClr val="tx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6600"/>
                </a:solidFill>
                <a:latin typeface="+mj-lt"/>
                <a:ea typeface="Calibri" pitchFamily="34" charset="0"/>
                <a:cs typeface="Times New Roman" pitchFamily="18" charset="0"/>
              </a:rPr>
              <a:t>Ненецкий автономный округ, п. Красное, Государственное бюджетное общеобразовательное учреждение Ненецкого автономного округа «Средняя школа п. Красное», </a:t>
            </a: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6600"/>
                </a:solidFill>
                <a:latin typeface="+mj-lt"/>
                <a:ea typeface="Calibri" pitchFamily="34" charset="0"/>
                <a:cs typeface="Times New Roman" pitchFamily="18" charset="0"/>
              </a:rPr>
              <a:t>11  класс.</a:t>
            </a: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+mj-lt"/>
              <a:ea typeface="Calibri" pitchFamily="34" charset="0"/>
              <a:cs typeface="Times New Roman" pitchFamily="18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+mj-lt"/>
                <a:ea typeface="Calibri" pitchFamily="34" charset="0"/>
                <a:cs typeface="Times New Roman" pitchFamily="18" charset="0"/>
              </a:rPr>
              <a:t> Государственный природный заповедник «Ненецкий»</a:t>
            </a:r>
            <a:endParaRPr lang="ru-RU" dirty="0" smtClean="0">
              <a:latin typeface="+mj-lt"/>
              <a:cs typeface="Times New Roman" pitchFamily="18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+mj-lt"/>
              <a:ea typeface="Calibri" pitchFamily="34" charset="0"/>
              <a:cs typeface="Times New Roman" pitchFamily="18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+mj-lt"/>
              <a:ea typeface="Calibri" pitchFamily="34" charset="0"/>
              <a:cs typeface="Times New Roman" pitchFamily="18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0066"/>
              </a:solidFill>
              <a:latin typeface="+mj-lt"/>
              <a:ea typeface="Calibri" pitchFamily="34" charset="0"/>
              <a:cs typeface="Times New Roman" pitchFamily="18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66"/>
                </a:solidFill>
                <a:latin typeface="+mj-lt"/>
                <a:ea typeface="Calibri" pitchFamily="34" charset="0"/>
                <a:cs typeface="Times New Roman" pitchFamily="18" charset="0"/>
              </a:rPr>
              <a:t>Научный руководитель:</a:t>
            </a:r>
            <a:r>
              <a:rPr lang="ru-RU" dirty="0" smtClean="0">
                <a:solidFill>
                  <a:srgbClr val="000066"/>
                </a:solidFill>
                <a:latin typeface="+mj-lt"/>
                <a:ea typeface="Calibri" pitchFamily="34" charset="0"/>
                <a:cs typeface="Times New Roman" pitchFamily="18" charset="0"/>
              </a:rPr>
              <a:t> Наталия Геннадьевна Панарина, учитель биологии и химии высшей категории ГБОУ Ненецкого АО «СШ п. Красное», кандидат биологических наук.</a:t>
            </a:r>
            <a:endParaRPr lang="ru-RU" dirty="0" smtClean="0">
              <a:solidFill>
                <a:srgbClr val="000066"/>
              </a:solidFill>
              <a:latin typeface="+mj-lt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C:\Users\1111\AppData\Local\Microsoft\Windows\Temporary Internet Files\Content.Word\карта1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l="12310" t="4020" r="12785" b="26153"/>
          <a:stretch>
            <a:fillRect/>
          </a:stretch>
        </p:blipFill>
        <p:spPr bwMode="auto">
          <a:xfrm>
            <a:off x="2857492" y="2695356"/>
            <a:ext cx="6131439" cy="4038827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</p:spPr>
      </p:pic>
      <p:sp>
        <p:nvSpPr>
          <p:cNvPr id="17424" name="AutoShape 16"/>
          <p:cNvSpPr>
            <a:spLocks/>
          </p:cNvSpPr>
          <p:nvPr/>
        </p:nvSpPr>
        <p:spPr bwMode="auto">
          <a:xfrm>
            <a:off x="4572000" y="3419703"/>
            <a:ext cx="313816" cy="289370"/>
          </a:xfrm>
          <a:prstGeom prst="callout2">
            <a:avLst>
              <a:gd name="adj1" fmla="val 34750"/>
              <a:gd name="adj2" fmla="val -21352"/>
              <a:gd name="adj3" fmla="val 34750"/>
              <a:gd name="adj4" fmla="val -103736"/>
              <a:gd name="adj5" fmla="val 235907"/>
              <a:gd name="adj6" fmla="val -163699"/>
            </a:avLst>
          </a:prstGeom>
          <a:solidFill>
            <a:srgbClr val="FFFFFF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1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25" name="AutoShape 17"/>
          <p:cNvSpPr>
            <a:spLocks/>
          </p:cNvSpPr>
          <p:nvPr/>
        </p:nvSpPr>
        <p:spPr bwMode="auto">
          <a:xfrm>
            <a:off x="6310834" y="3214686"/>
            <a:ext cx="313816" cy="289370"/>
          </a:xfrm>
          <a:prstGeom prst="callout2">
            <a:avLst>
              <a:gd name="adj1" fmla="val 34750"/>
              <a:gd name="adj2" fmla="val -21352"/>
              <a:gd name="adj3" fmla="val 34750"/>
              <a:gd name="adj4" fmla="val -91991"/>
              <a:gd name="adj5" fmla="val 235907"/>
              <a:gd name="adj6" fmla="val -163699"/>
            </a:avLst>
          </a:prstGeom>
          <a:solidFill>
            <a:srgbClr val="FFFFFF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2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26" name="AutoShape 18"/>
          <p:cNvSpPr>
            <a:spLocks/>
          </p:cNvSpPr>
          <p:nvPr/>
        </p:nvSpPr>
        <p:spPr bwMode="auto">
          <a:xfrm>
            <a:off x="8086520" y="4278874"/>
            <a:ext cx="313816" cy="289370"/>
          </a:xfrm>
          <a:prstGeom prst="callout2">
            <a:avLst>
              <a:gd name="adj1" fmla="val 34750"/>
              <a:gd name="adj2" fmla="val -21352"/>
              <a:gd name="adj3" fmla="val 34750"/>
              <a:gd name="adj4" fmla="val -65301"/>
              <a:gd name="adj5" fmla="val 134556"/>
              <a:gd name="adj6" fmla="val -163699"/>
            </a:avLst>
          </a:prstGeom>
          <a:solidFill>
            <a:srgbClr val="FFFFFF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3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27" name="AutoShape 19"/>
          <p:cNvSpPr>
            <a:spLocks/>
          </p:cNvSpPr>
          <p:nvPr/>
        </p:nvSpPr>
        <p:spPr bwMode="auto">
          <a:xfrm>
            <a:off x="4736170" y="5234130"/>
            <a:ext cx="313816" cy="289370"/>
          </a:xfrm>
          <a:prstGeom prst="callout2">
            <a:avLst>
              <a:gd name="adj1" fmla="val 34750"/>
              <a:gd name="adj2" fmla="val -21352"/>
              <a:gd name="adj3" fmla="val 34750"/>
              <a:gd name="adj4" fmla="val -62634"/>
              <a:gd name="adj5" fmla="val 201157"/>
              <a:gd name="adj6" fmla="val -163699"/>
            </a:avLst>
          </a:prstGeom>
          <a:solidFill>
            <a:srgbClr val="FFFFFF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4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28" name="AutoShape 20"/>
          <p:cNvSpPr>
            <a:spLocks/>
          </p:cNvSpPr>
          <p:nvPr/>
        </p:nvSpPr>
        <p:spPr bwMode="auto">
          <a:xfrm>
            <a:off x="6252202" y="5083300"/>
            <a:ext cx="313816" cy="289370"/>
          </a:xfrm>
          <a:prstGeom prst="callout2">
            <a:avLst>
              <a:gd name="adj1" fmla="val 34750"/>
              <a:gd name="adj2" fmla="val -21352"/>
              <a:gd name="adj3" fmla="val 34750"/>
              <a:gd name="adj4" fmla="val -57296"/>
              <a:gd name="adj5" fmla="val 128764"/>
              <a:gd name="adj6" fmla="val -163699"/>
            </a:avLst>
          </a:prstGeom>
          <a:solidFill>
            <a:srgbClr val="FFFFFF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5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29" name="AutoShape 21"/>
          <p:cNvSpPr>
            <a:spLocks/>
          </p:cNvSpPr>
          <p:nvPr/>
        </p:nvSpPr>
        <p:spPr bwMode="auto">
          <a:xfrm>
            <a:off x="4593778" y="3993973"/>
            <a:ext cx="313816" cy="289370"/>
          </a:xfrm>
          <a:prstGeom prst="callout2">
            <a:avLst>
              <a:gd name="adj1" fmla="val 34750"/>
              <a:gd name="adj2" fmla="val -21352"/>
              <a:gd name="adj3" fmla="val 34750"/>
              <a:gd name="adj4" fmla="val -98755"/>
              <a:gd name="adj5" fmla="val 201157"/>
              <a:gd name="adj6" fmla="val -134343"/>
            </a:avLst>
          </a:prstGeom>
          <a:solidFill>
            <a:srgbClr val="FFFFFF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6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30" name="AutoShape 22"/>
          <p:cNvSpPr>
            <a:spLocks/>
          </p:cNvSpPr>
          <p:nvPr/>
        </p:nvSpPr>
        <p:spPr bwMode="auto">
          <a:xfrm>
            <a:off x="7320406" y="4274964"/>
            <a:ext cx="313816" cy="289370"/>
          </a:xfrm>
          <a:prstGeom prst="callout2">
            <a:avLst>
              <a:gd name="adj1" fmla="val 34750"/>
              <a:gd name="adj2" fmla="val -21352"/>
              <a:gd name="adj3" fmla="val 34750"/>
              <a:gd name="adj4" fmla="val -67616"/>
              <a:gd name="adj5" fmla="val 221431"/>
              <a:gd name="adj6" fmla="val -88968"/>
            </a:avLst>
          </a:prstGeom>
          <a:solidFill>
            <a:srgbClr val="FFFFFF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7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31" name="AutoShape 23"/>
          <p:cNvSpPr>
            <a:spLocks/>
          </p:cNvSpPr>
          <p:nvPr/>
        </p:nvSpPr>
        <p:spPr bwMode="auto">
          <a:xfrm>
            <a:off x="5121457" y="5925712"/>
            <a:ext cx="313816" cy="289370"/>
          </a:xfrm>
          <a:prstGeom prst="callout2">
            <a:avLst>
              <a:gd name="adj1" fmla="val 34750"/>
              <a:gd name="adj2" fmla="val -21352"/>
              <a:gd name="adj3" fmla="val 34750"/>
              <a:gd name="adj4" fmla="val -121352"/>
              <a:gd name="adj5" fmla="val 230116"/>
              <a:gd name="adj6" fmla="val -163699"/>
            </a:avLst>
          </a:prstGeom>
          <a:solidFill>
            <a:srgbClr val="FFFFFF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8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32" name="AutoShape 24"/>
          <p:cNvSpPr>
            <a:spLocks/>
          </p:cNvSpPr>
          <p:nvPr/>
        </p:nvSpPr>
        <p:spPr bwMode="auto">
          <a:xfrm>
            <a:off x="6847449" y="5632432"/>
            <a:ext cx="313816" cy="289370"/>
          </a:xfrm>
          <a:prstGeom prst="callout2">
            <a:avLst>
              <a:gd name="adj1" fmla="val 34750"/>
              <a:gd name="adj2" fmla="val -21352"/>
              <a:gd name="adj3" fmla="val 34750"/>
              <a:gd name="adj4" fmla="val -76157"/>
              <a:gd name="adj5" fmla="val 157722"/>
              <a:gd name="adj6" fmla="val -171708"/>
            </a:avLst>
          </a:prstGeom>
          <a:solidFill>
            <a:srgbClr val="FFFFFF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9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33" name="AutoShape 25"/>
          <p:cNvSpPr>
            <a:spLocks/>
          </p:cNvSpPr>
          <p:nvPr/>
        </p:nvSpPr>
        <p:spPr bwMode="auto">
          <a:xfrm>
            <a:off x="5979149" y="3977214"/>
            <a:ext cx="389199" cy="306129"/>
          </a:xfrm>
          <a:prstGeom prst="callout2">
            <a:avLst>
              <a:gd name="adj1" fmla="val 32847"/>
              <a:gd name="adj2" fmla="val 117218"/>
              <a:gd name="adj3" fmla="val 32847"/>
              <a:gd name="adj4" fmla="val 208750"/>
              <a:gd name="adj5" fmla="val 370801"/>
              <a:gd name="adj6" fmla="val 212625"/>
            </a:avLst>
          </a:prstGeom>
          <a:solidFill>
            <a:srgbClr val="FFFFFF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10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34" name="AutoShape 26"/>
          <p:cNvSpPr>
            <a:spLocks/>
          </p:cNvSpPr>
          <p:nvPr/>
        </p:nvSpPr>
        <p:spPr bwMode="auto">
          <a:xfrm>
            <a:off x="6310831" y="4446463"/>
            <a:ext cx="418794" cy="289370"/>
          </a:xfrm>
          <a:prstGeom prst="callout2">
            <a:avLst>
              <a:gd name="adj1" fmla="val 34750"/>
              <a:gd name="adj2" fmla="val -16000"/>
              <a:gd name="adj3" fmla="val 34750"/>
              <a:gd name="adj4" fmla="val -68935"/>
              <a:gd name="adj5" fmla="val 235907"/>
              <a:gd name="adj6" fmla="val -122667"/>
            </a:avLst>
          </a:prstGeom>
          <a:solidFill>
            <a:srgbClr val="FFFFFF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11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 l="4039" t="2386" r="3900" b="18048"/>
          <a:stretch>
            <a:fillRect/>
          </a:stretch>
        </p:blipFill>
        <p:spPr bwMode="auto">
          <a:xfrm>
            <a:off x="142844" y="500042"/>
            <a:ext cx="3995256" cy="2214578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928794" y="1500174"/>
            <a:ext cx="400050" cy="285752"/>
          </a:xfrm>
          <a:prstGeom prst="rect">
            <a:avLst/>
          </a:prstGeom>
          <a:solidFill>
            <a:srgbClr val="FFFFFF">
              <a:alpha val="0"/>
            </a:srgb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17435" name="AutoShape 27"/>
          <p:cNvCxnSpPr>
            <a:cxnSpLocks noChangeShapeType="1"/>
          </p:cNvCxnSpPr>
          <p:nvPr/>
        </p:nvCxnSpPr>
        <p:spPr bwMode="auto">
          <a:xfrm>
            <a:off x="2285984" y="1785926"/>
            <a:ext cx="2928958" cy="1714512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</p:spPr>
      </p:cxnSp>
      <p:sp>
        <p:nvSpPr>
          <p:cNvPr id="44" name="TextBox 43"/>
          <p:cNvSpPr txBox="1"/>
          <p:nvPr/>
        </p:nvSpPr>
        <p:spPr>
          <a:xfrm>
            <a:off x="2714612" y="0"/>
            <a:ext cx="3786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РАЙОН ИССЛЕДОВАНИЙ</a:t>
            </a:r>
            <a:endParaRPr lang="ru-RU" sz="2400" dirty="0">
              <a:solidFill>
                <a:srgbClr val="000099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436" name="Rectangle 28"/>
          <p:cNvSpPr>
            <a:spLocks noChangeArrowheads="1"/>
          </p:cNvSpPr>
          <p:nvPr/>
        </p:nvSpPr>
        <p:spPr bwMode="auto">
          <a:xfrm>
            <a:off x="142844" y="2500309"/>
            <a:ext cx="2714644" cy="507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323748" rIns="91440" bIns="32374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1– Коровинская губа в районе Свизев 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Шар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;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– Коровинская губа в районе о. №14; 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– Коровинская губа в районе о. Кашин; 4 – Большой Гусинец; 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5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– Малый Гусинец; 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6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– Свизев Шар; 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7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– Козлюков Шар; 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8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– Ручей №1 (Большой Гусинец); 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9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– Ручей №2 (Малый Гусинец); 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10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– Ручей №3 (Козлюков Шар); 11 – Грифон Малый Гусинец.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М 1:100000 </a:t>
            </a: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3" name="Picture 3" descr="C:\Users\1111\Desktop\DSCN71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2" y="500042"/>
            <a:ext cx="4374392" cy="1785950"/>
          </a:xfrm>
          <a:prstGeom prst="rect">
            <a:avLst/>
          </a:prstGeom>
          <a:noFill/>
          <a:ln w="12700">
            <a:solidFill>
              <a:srgbClr val="003300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4572000" y="2285992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Протока Малый Гусинец, фото М.Марковой.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2" descr="nao-map"/>
          <p:cNvPicPr>
            <a:picLocks noChangeAspect="1" noChangeArrowheads="1"/>
          </p:cNvPicPr>
          <p:nvPr/>
        </p:nvPicPr>
        <p:blipFill>
          <a:blip r:embed="rId2" cstate="print"/>
          <a:srcRect l="2625" t="8047" r="2063" b="2414"/>
          <a:stretch>
            <a:fillRect/>
          </a:stretch>
        </p:blipFill>
        <p:spPr bwMode="auto">
          <a:xfrm>
            <a:off x="179512" y="476672"/>
            <a:ext cx="8820576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</a:rPr>
              <a:t>ГРИФОН МАЛЫЙ ГУСИНЕЦ</a:t>
            </a:r>
            <a:endParaRPr lang="ru-RU" sz="2000" b="1" dirty="0">
              <a:solidFill>
                <a:srgbClr val="000099"/>
              </a:solidFill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3" name="Group 1"/>
          <p:cNvGrpSpPr>
            <a:grpSpLocks noChangeAspect="1"/>
          </p:cNvGrpSpPr>
          <p:nvPr/>
        </p:nvGrpSpPr>
        <p:grpSpPr bwMode="auto">
          <a:xfrm rot="5400000">
            <a:off x="913545" y="372283"/>
            <a:ext cx="2714644" cy="3684542"/>
            <a:chOff x="1173" y="1706"/>
            <a:chExt cx="3654" cy="5706"/>
          </a:xfrm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 bwMode="auto">
            <a:xfrm>
              <a:off x="1173" y="1706"/>
              <a:ext cx="3654" cy="5706"/>
              <a:chOff x="3043" y="2211"/>
              <a:chExt cx="3654" cy="5706"/>
            </a:xfrm>
          </p:grpSpPr>
          <p:sp>
            <p:nvSpPr>
              <p:cNvPr id="36872" name="Rectangle 8"/>
              <p:cNvSpPr>
                <a:spLocks noChangeAspect="1" noChangeArrowheads="1"/>
              </p:cNvSpPr>
              <p:nvPr/>
            </p:nvSpPr>
            <p:spPr bwMode="auto">
              <a:xfrm>
                <a:off x="3043" y="2211"/>
                <a:ext cx="3654" cy="5706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871" name="Freeform 7" descr="5%"/>
              <p:cNvSpPr>
                <a:spLocks noChangeAspect="1"/>
              </p:cNvSpPr>
              <p:nvPr/>
            </p:nvSpPr>
            <p:spPr bwMode="auto">
              <a:xfrm>
                <a:off x="3781" y="3599"/>
                <a:ext cx="2145" cy="2893"/>
              </a:xfrm>
              <a:custGeom>
                <a:avLst/>
                <a:gdLst/>
                <a:ahLst/>
                <a:cxnLst>
                  <a:cxn ang="0">
                    <a:pos x="595" y="665"/>
                  </a:cxn>
                  <a:cxn ang="0">
                    <a:pos x="492" y="272"/>
                  </a:cxn>
                  <a:cxn ang="0">
                    <a:pos x="689" y="48"/>
                  </a:cxn>
                  <a:cxn ang="0">
                    <a:pos x="1025" y="160"/>
                  </a:cxn>
                  <a:cxn ang="0">
                    <a:pos x="1109" y="375"/>
                  </a:cxn>
                  <a:cxn ang="0">
                    <a:pos x="1222" y="384"/>
                  </a:cxn>
                  <a:cxn ang="0">
                    <a:pos x="1203" y="132"/>
                  </a:cxn>
                  <a:cxn ang="0">
                    <a:pos x="1511" y="95"/>
                  </a:cxn>
                  <a:cxn ang="0">
                    <a:pos x="2044" y="48"/>
                  </a:cxn>
                  <a:cxn ang="0">
                    <a:pos x="2119" y="384"/>
                  </a:cxn>
                  <a:cxn ang="0">
                    <a:pos x="1979" y="861"/>
                  </a:cxn>
                  <a:cxn ang="0">
                    <a:pos x="1511" y="927"/>
                  </a:cxn>
                  <a:cxn ang="0">
                    <a:pos x="1493" y="1039"/>
                  </a:cxn>
                  <a:cxn ang="0">
                    <a:pos x="1708" y="1039"/>
                  </a:cxn>
                  <a:cxn ang="0">
                    <a:pos x="1970" y="1030"/>
                  </a:cxn>
                  <a:cxn ang="0">
                    <a:pos x="2073" y="1217"/>
                  </a:cxn>
                  <a:cxn ang="0">
                    <a:pos x="2091" y="1731"/>
                  </a:cxn>
                  <a:cxn ang="0">
                    <a:pos x="2073" y="2348"/>
                  </a:cxn>
                  <a:cxn ang="0">
                    <a:pos x="1914" y="2526"/>
                  </a:cxn>
                  <a:cxn ang="0">
                    <a:pos x="2026" y="2834"/>
                  </a:cxn>
                  <a:cxn ang="0">
                    <a:pos x="1820" y="2881"/>
                  </a:cxn>
                  <a:cxn ang="0">
                    <a:pos x="1652" y="2787"/>
                  </a:cxn>
                  <a:cxn ang="0">
                    <a:pos x="1035" y="2759"/>
                  </a:cxn>
                  <a:cxn ang="0">
                    <a:pos x="539" y="2750"/>
                  </a:cxn>
                  <a:cxn ang="0">
                    <a:pos x="380" y="2320"/>
                  </a:cxn>
                  <a:cxn ang="0">
                    <a:pos x="62" y="2255"/>
                  </a:cxn>
                  <a:cxn ang="0">
                    <a:pos x="6" y="1918"/>
                  </a:cxn>
                  <a:cxn ang="0">
                    <a:pos x="25" y="1497"/>
                  </a:cxn>
                  <a:cxn ang="0">
                    <a:pos x="62" y="1189"/>
                  </a:cxn>
                  <a:cxn ang="0">
                    <a:pos x="352" y="899"/>
                  </a:cxn>
                  <a:cxn ang="0">
                    <a:pos x="595" y="665"/>
                  </a:cxn>
                </a:cxnLst>
                <a:rect l="0" t="0" r="r" b="b"/>
                <a:pathLst>
                  <a:path w="2145" h="2893">
                    <a:moveTo>
                      <a:pt x="595" y="665"/>
                    </a:moveTo>
                    <a:cubicBezTo>
                      <a:pt x="618" y="561"/>
                      <a:pt x="476" y="375"/>
                      <a:pt x="492" y="272"/>
                    </a:cubicBezTo>
                    <a:cubicBezTo>
                      <a:pt x="508" y="169"/>
                      <a:pt x="600" y="67"/>
                      <a:pt x="689" y="48"/>
                    </a:cubicBezTo>
                    <a:cubicBezTo>
                      <a:pt x="778" y="29"/>
                      <a:pt x="955" y="106"/>
                      <a:pt x="1025" y="160"/>
                    </a:cubicBezTo>
                    <a:cubicBezTo>
                      <a:pt x="1095" y="214"/>
                      <a:pt x="1076" y="338"/>
                      <a:pt x="1109" y="375"/>
                    </a:cubicBezTo>
                    <a:cubicBezTo>
                      <a:pt x="1142" y="412"/>
                      <a:pt x="1206" y="424"/>
                      <a:pt x="1222" y="384"/>
                    </a:cubicBezTo>
                    <a:cubicBezTo>
                      <a:pt x="1238" y="344"/>
                      <a:pt x="1155" y="180"/>
                      <a:pt x="1203" y="132"/>
                    </a:cubicBezTo>
                    <a:cubicBezTo>
                      <a:pt x="1251" y="84"/>
                      <a:pt x="1371" y="109"/>
                      <a:pt x="1511" y="95"/>
                    </a:cubicBezTo>
                    <a:cubicBezTo>
                      <a:pt x="1651" y="81"/>
                      <a:pt x="1943" y="0"/>
                      <a:pt x="2044" y="48"/>
                    </a:cubicBezTo>
                    <a:cubicBezTo>
                      <a:pt x="2145" y="96"/>
                      <a:pt x="2130" y="249"/>
                      <a:pt x="2119" y="384"/>
                    </a:cubicBezTo>
                    <a:cubicBezTo>
                      <a:pt x="2108" y="519"/>
                      <a:pt x="2080" y="771"/>
                      <a:pt x="1979" y="861"/>
                    </a:cubicBezTo>
                    <a:cubicBezTo>
                      <a:pt x="1878" y="951"/>
                      <a:pt x="1592" y="897"/>
                      <a:pt x="1511" y="927"/>
                    </a:cubicBezTo>
                    <a:cubicBezTo>
                      <a:pt x="1430" y="957"/>
                      <a:pt x="1460" y="1020"/>
                      <a:pt x="1493" y="1039"/>
                    </a:cubicBezTo>
                    <a:cubicBezTo>
                      <a:pt x="1526" y="1058"/>
                      <a:pt x="1629" y="1040"/>
                      <a:pt x="1708" y="1039"/>
                    </a:cubicBezTo>
                    <a:cubicBezTo>
                      <a:pt x="1787" y="1038"/>
                      <a:pt x="1909" y="1000"/>
                      <a:pt x="1970" y="1030"/>
                    </a:cubicBezTo>
                    <a:cubicBezTo>
                      <a:pt x="2031" y="1060"/>
                      <a:pt x="2053" y="1100"/>
                      <a:pt x="2073" y="1217"/>
                    </a:cubicBezTo>
                    <a:cubicBezTo>
                      <a:pt x="2093" y="1334"/>
                      <a:pt x="2091" y="1543"/>
                      <a:pt x="2091" y="1731"/>
                    </a:cubicBezTo>
                    <a:cubicBezTo>
                      <a:pt x="2091" y="1919"/>
                      <a:pt x="2102" y="2216"/>
                      <a:pt x="2073" y="2348"/>
                    </a:cubicBezTo>
                    <a:cubicBezTo>
                      <a:pt x="2044" y="2480"/>
                      <a:pt x="1922" y="2445"/>
                      <a:pt x="1914" y="2526"/>
                    </a:cubicBezTo>
                    <a:cubicBezTo>
                      <a:pt x="1906" y="2607"/>
                      <a:pt x="2042" y="2775"/>
                      <a:pt x="2026" y="2834"/>
                    </a:cubicBezTo>
                    <a:cubicBezTo>
                      <a:pt x="2010" y="2893"/>
                      <a:pt x="1882" y="2889"/>
                      <a:pt x="1820" y="2881"/>
                    </a:cubicBezTo>
                    <a:cubicBezTo>
                      <a:pt x="1758" y="2873"/>
                      <a:pt x="1783" y="2807"/>
                      <a:pt x="1652" y="2787"/>
                    </a:cubicBezTo>
                    <a:cubicBezTo>
                      <a:pt x="1521" y="2767"/>
                      <a:pt x="1220" y="2765"/>
                      <a:pt x="1035" y="2759"/>
                    </a:cubicBezTo>
                    <a:cubicBezTo>
                      <a:pt x="850" y="2753"/>
                      <a:pt x="648" y="2823"/>
                      <a:pt x="539" y="2750"/>
                    </a:cubicBezTo>
                    <a:cubicBezTo>
                      <a:pt x="430" y="2677"/>
                      <a:pt x="459" y="2403"/>
                      <a:pt x="380" y="2320"/>
                    </a:cubicBezTo>
                    <a:cubicBezTo>
                      <a:pt x="301" y="2237"/>
                      <a:pt x="124" y="2322"/>
                      <a:pt x="62" y="2255"/>
                    </a:cubicBezTo>
                    <a:cubicBezTo>
                      <a:pt x="0" y="2188"/>
                      <a:pt x="12" y="2044"/>
                      <a:pt x="6" y="1918"/>
                    </a:cubicBezTo>
                    <a:cubicBezTo>
                      <a:pt x="0" y="1792"/>
                      <a:pt x="16" y="1618"/>
                      <a:pt x="25" y="1497"/>
                    </a:cubicBezTo>
                    <a:cubicBezTo>
                      <a:pt x="34" y="1376"/>
                      <a:pt x="7" y="1289"/>
                      <a:pt x="62" y="1189"/>
                    </a:cubicBezTo>
                    <a:cubicBezTo>
                      <a:pt x="117" y="1089"/>
                      <a:pt x="262" y="982"/>
                      <a:pt x="352" y="899"/>
                    </a:cubicBezTo>
                    <a:cubicBezTo>
                      <a:pt x="442" y="816"/>
                      <a:pt x="572" y="769"/>
                      <a:pt x="595" y="665"/>
                    </a:cubicBezTo>
                    <a:close/>
                  </a:path>
                </a:pathLst>
              </a:custGeom>
              <a:pattFill prst="pct5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870" name="Freeform 6"/>
              <p:cNvSpPr>
                <a:spLocks noChangeAspect="1"/>
              </p:cNvSpPr>
              <p:nvPr/>
            </p:nvSpPr>
            <p:spPr bwMode="auto">
              <a:xfrm>
                <a:off x="4943" y="2581"/>
                <a:ext cx="935" cy="793"/>
              </a:xfrm>
              <a:custGeom>
                <a:avLst/>
                <a:gdLst/>
                <a:ahLst/>
                <a:cxnLst>
                  <a:cxn ang="0">
                    <a:pos x="88" y="75"/>
                  </a:cxn>
                  <a:cxn ang="0">
                    <a:pos x="78" y="664"/>
                  </a:cxn>
                  <a:cxn ang="0">
                    <a:pos x="555" y="785"/>
                  </a:cxn>
                  <a:cxn ang="0">
                    <a:pos x="873" y="710"/>
                  </a:cxn>
                  <a:cxn ang="0">
                    <a:pos x="929" y="430"/>
                  </a:cxn>
                  <a:cxn ang="0">
                    <a:pos x="882" y="0"/>
                  </a:cxn>
                </a:cxnLst>
                <a:rect l="0" t="0" r="r" b="b"/>
                <a:pathLst>
                  <a:path w="935" h="793">
                    <a:moveTo>
                      <a:pt x="88" y="75"/>
                    </a:moveTo>
                    <a:cubicBezTo>
                      <a:pt x="44" y="310"/>
                      <a:pt x="0" y="546"/>
                      <a:pt x="78" y="664"/>
                    </a:cubicBezTo>
                    <a:cubicBezTo>
                      <a:pt x="156" y="782"/>
                      <a:pt x="423" y="777"/>
                      <a:pt x="555" y="785"/>
                    </a:cubicBezTo>
                    <a:cubicBezTo>
                      <a:pt x="687" y="793"/>
                      <a:pt x="811" y="769"/>
                      <a:pt x="873" y="710"/>
                    </a:cubicBezTo>
                    <a:cubicBezTo>
                      <a:pt x="935" y="651"/>
                      <a:pt x="927" y="548"/>
                      <a:pt x="929" y="430"/>
                    </a:cubicBezTo>
                    <a:cubicBezTo>
                      <a:pt x="931" y="312"/>
                      <a:pt x="890" y="69"/>
                      <a:pt x="882" y="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869" name="Freeform 5" descr="Сферы"/>
              <p:cNvSpPr>
                <a:spLocks noChangeAspect="1"/>
              </p:cNvSpPr>
              <p:nvPr/>
            </p:nvSpPr>
            <p:spPr bwMode="auto">
              <a:xfrm>
                <a:off x="3268" y="2654"/>
                <a:ext cx="3016" cy="4507"/>
              </a:xfrm>
              <a:custGeom>
                <a:avLst/>
                <a:gdLst/>
                <a:ahLst/>
                <a:cxnLst>
                  <a:cxn ang="0">
                    <a:pos x="117" y="2800"/>
                  </a:cxn>
                  <a:cxn ang="0">
                    <a:pos x="89" y="2361"/>
                  </a:cxn>
                  <a:cxn ang="0">
                    <a:pos x="117" y="1501"/>
                  </a:cxn>
                  <a:cxn ang="0">
                    <a:pos x="126" y="948"/>
                  </a:cxn>
                  <a:cxn ang="0">
                    <a:pos x="136" y="566"/>
                  </a:cxn>
                  <a:cxn ang="0">
                    <a:pos x="267" y="257"/>
                  </a:cxn>
                  <a:cxn ang="0">
                    <a:pos x="622" y="70"/>
                  </a:cxn>
                  <a:cxn ang="0">
                    <a:pos x="1276" y="201"/>
                  </a:cxn>
                  <a:cxn ang="0">
                    <a:pos x="1557" y="547"/>
                  </a:cxn>
                  <a:cxn ang="0">
                    <a:pos x="1594" y="799"/>
                  </a:cxn>
                  <a:cxn ang="0">
                    <a:pos x="1557" y="1014"/>
                  </a:cxn>
                  <a:cxn ang="0">
                    <a:pos x="1675" y="1314"/>
                  </a:cxn>
                  <a:cxn ang="0">
                    <a:pos x="1641" y="977"/>
                  </a:cxn>
                  <a:cxn ang="0">
                    <a:pos x="1697" y="818"/>
                  </a:cxn>
                  <a:cxn ang="0">
                    <a:pos x="1809" y="837"/>
                  </a:cxn>
                  <a:cxn ang="0">
                    <a:pos x="2520" y="809"/>
                  </a:cxn>
                  <a:cxn ang="0">
                    <a:pos x="2623" y="827"/>
                  </a:cxn>
                  <a:cxn ang="0">
                    <a:pos x="2791" y="1155"/>
                  </a:cxn>
                  <a:cxn ang="0">
                    <a:pos x="2857" y="2567"/>
                  </a:cxn>
                  <a:cxn ang="0">
                    <a:pos x="2913" y="3305"/>
                  </a:cxn>
                  <a:cxn ang="0">
                    <a:pos x="2922" y="3446"/>
                  </a:cxn>
                  <a:cxn ang="0">
                    <a:pos x="2885" y="3679"/>
                  </a:cxn>
                  <a:cxn ang="0">
                    <a:pos x="2810" y="4016"/>
                  </a:cxn>
                  <a:cxn ang="0">
                    <a:pos x="2610" y="4240"/>
                  </a:cxn>
                  <a:cxn ang="0">
                    <a:pos x="1903" y="4268"/>
                  </a:cxn>
                  <a:cxn ang="0">
                    <a:pos x="1501" y="4306"/>
                  </a:cxn>
                  <a:cxn ang="0">
                    <a:pos x="1015" y="4222"/>
                  </a:cxn>
                  <a:cxn ang="0">
                    <a:pos x="725" y="3951"/>
                  </a:cxn>
                  <a:cxn ang="0">
                    <a:pos x="332" y="3841"/>
                  </a:cxn>
                  <a:cxn ang="0">
                    <a:pos x="154" y="3792"/>
                  </a:cxn>
                  <a:cxn ang="0">
                    <a:pos x="61" y="3651"/>
                  </a:cxn>
                  <a:cxn ang="0">
                    <a:pos x="33" y="3810"/>
                  </a:cxn>
                  <a:cxn ang="0">
                    <a:pos x="257" y="3932"/>
                  </a:cxn>
                  <a:cxn ang="0">
                    <a:pos x="706" y="4053"/>
                  </a:cxn>
                  <a:cxn ang="0">
                    <a:pos x="893" y="4362"/>
                  </a:cxn>
                  <a:cxn ang="0">
                    <a:pos x="1482" y="4493"/>
                  </a:cxn>
                  <a:cxn ang="0">
                    <a:pos x="2034" y="4446"/>
                  </a:cxn>
                  <a:cxn ang="0">
                    <a:pos x="2305" y="4465"/>
                  </a:cxn>
                  <a:cxn ang="0">
                    <a:pos x="2838" y="4297"/>
                  </a:cxn>
                  <a:cxn ang="0">
                    <a:pos x="2950" y="3951"/>
                  </a:cxn>
                  <a:cxn ang="0">
                    <a:pos x="3016" y="3259"/>
                  </a:cxn>
                  <a:cxn ang="0">
                    <a:pos x="2950" y="2567"/>
                  </a:cxn>
                  <a:cxn ang="0">
                    <a:pos x="2913" y="1744"/>
                  </a:cxn>
                  <a:cxn ang="0">
                    <a:pos x="2866" y="1127"/>
                  </a:cxn>
                  <a:cxn ang="0">
                    <a:pos x="2754" y="865"/>
                  </a:cxn>
                  <a:cxn ang="0">
                    <a:pos x="2520" y="723"/>
                  </a:cxn>
                  <a:cxn ang="0">
                    <a:pos x="1791" y="771"/>
                  </a:cxn>
                  <a:cxn ang="0">
                    <a:pos x="1604" y="425"/>
                  </a:cxn>
                  <a:cxn ang="0">
                    <a:pos x="1520" y="313"/>
                  </a:cxn>
                  <a:cxn ang="0">
                    <a:pos x="1361" y="164"/>
                  </a:cxn>
                  <a:cxn ang="0">
                    <a:pos x="846" y="5"/>
                  </a:cxn>
                  <a:cxn ang="0">
                    <a:pos x="276" y="135"/>
                  </a:cxn>
                  <a:cxn ang="0">
                    <a:pos x="80" y="510"/>
                  </a:cxn>
                  <a:cxn ang="0">
                    <a:pos x="61" y="723"/>
                  </a:cxn>
                  <a:cxn ang="0">
                    <a:pos x="61" y="1071"/>
                  </a:cxn>
                  <a:cxn ang="0">
                    <a:pos x="42" y="1538"/>
                  </a:cxn>
                  <a:cxn ang="0">
                    <a:pos x="5" y="2380"/>
                  </a:cxn>
                  <a:cxn ang="0">
                    <a:pos x="42" y="2613"/>
                  </a:cxn>
                  <a:cxn ang="0">
                    <a:pos x="42" y="2800"/>
                  </a:cxn>
                  <a:cxn ang="0">
                    <a:pos x="117" y="2800"/>
                  </a:cxn>
                </a:cxnLst>
                <a:rect l="0" t="0" r="r" b="b"/>
                <a:pathLst>
                  <a:path w="3016" h="4507">
                    <a:moveTo>
                      <a:pt x="117" y="2800"/>
                    </a:moveTo>
                    <a:cubicBezTo>
                      <a:pt x="123" y="2750"/>
                      <a:pt x="89" y="2577"/>
                      <a:pt x="89" y="2361"/>
                    </a:cubicBezTo>
                    <a:cubicBezTo>
                      <a:pt x="89" y="2145"/>
                      <a:pt x="111" y="1736"/>
                      <a:pt x="117" y="1501"/>
                    </a:cubicBezTo>
                    <a:cubicBezTo>
                      <a:pt x="123" y="1266"/>
                      <a:pt x="123" y="1104"/>
                      <a:pt x="126" y="948"/>
                    </a:cubicBezTo>
                    <a:cubicBezTo>
                      <a:pt x="129" y="792"/>
                      <a:pt x="113" y="681"/>
                      <a:pt x="136" y="566"/>
                    </a:cubicBezTo>
                    <a:cubicBezTo>
                      <a:pt x="159" y="451"/>
                      <a:pt x="186" y="340"/>
                      <a:pt x="267" y="257"/>
                    </a:cubicBezTo>
                    <a:cubicBezTo>
                      <a:pt x="348" y="174"/>
                      <a:pt x="454" y="79"/>
                      <a:pt x="622" y="70"/>
                    </a:cubicBezTo>
                    <a:cubicBezTo>
                      <a:pt x="790" y="61"/>
                      <a:pt x="1120" y="121"/>
                      <a:pt x="1276" y="201"/>
                    </a:cubicBezTo>
                    <a:cubicBezTo>
                      <a:pt x="1432" y="281"/>
                      <a:pt x="1504" y="447"/>
                      <a:pt x="1557" y="547"/>
                    </a:cubicBezTo>
                    <a:cubicBezTo>
                      <a:pt x="1610" y="647"/>
                      <a:pt x="1594" y="721"/>
                      <a:pt x="1594" y="799"/>
                    </a:cubicBezTo>
                    <a:cubicBezTo>
                      <a:pt x="1594" y="877"/>
                      <a:pt x="1544" y="928"/>
                      <a:pt x="1557" y="1014"/>
                    </a:cubicBezTo>
                    <a:cubicBezTo>
                      <a:pt x="1570" y="1100"/>
                      <a:pt x="1661" y="1320"/>
                      <a:pt x="1675" y="1314"/>
                    </a:cubicBezTo>
                    <a:cubicBezTo>
                      <a:pt x="1689" y="1308"/>
                      <a:pt x="1637" y="1060"/>
                      <a:pt x="1641" y="977"/>
                    </a:cubicBezTo>
                    <a:cubicBezTo>
                      <a:pt x="1645" y="894"/>
                      <a:pt x="1669" y="841"/>
                      <a:pt x="1697" y="818"/>
                    </a:cubicBezTo>
                    <a:cubicBezTo>
                      <a:pt x="1725" y="795"/>
                      <a:pt x="1672" y="838"/>
                      <a:pt x="1809" y="837"/>
                    </a:cubicBezTo>
                    <a:cubicBezTo>
                      <a:pt x="1946" y="836"/>
                      <a:pt x="2384" y="811"/>
                      <a:pt x="2520" y="809"/>
                    </a:cubicBezTo>
                    <a:cubicBezTo>
                      <a:pt x="2656" y="807"/>
                      <a:pt x="2578" y="769"/>
                      <a:pt x="2623" y="827"/>
                    </a:cubicBezTo>
                    <a:cubicBezTo>
                      <a:pt x="2668" y="885"/>
                      <a:pt x="2752" y="865"/>
                      <a:pt x="2791" y="1155"/>
                    </a:cubicBezTo>
                    <a:cubicBezTo>
                      <a:pt x="2830" y="1445"/>
                      <a:pt x="2837" y="2209"/>
                      <a:pt x="2857" y="2567"/>
                    </a:cubicBezTo>
                    <a:cubicBezTo>
                      <a:pt x="2877" y="2925"/>
                      <a:pt x="2902" y="3159"/>
                      <a:pt x="2913" y="3305"/>
                    </a:cubicBezTo>
                    <a:cubicBezTo>
                      <a:pt x="2924" y="3451"/>
                      <a:pt x="2927" y="3384"/>
                      <a:pt x="2922" y="3446"/>
                    </a:cubicBezTo>
                    <a:cubicBezTo>
                      <a:pt x="2917" y="3508"/>
                      <a:pt x="2904" y="3584"/>
                      <a:pt x="2885" y="3679"/>
                    </a:cubicBezTo>
                    <a:cubicBezTo>
                      <a:pt x="2866" y="3774"/>
                      <a:pt x="2856" y="3923"/>
                      <a:pt x="2810" y="4016"/>
                    </a:cubicBezTo>
                    <a:cubicBezTo>
                      <a:pt x="2764" y="4109"/>
                      <a:pt x="2761" y="4198"/>
                      <a:pt x="2610" y="4240"/>
                    </a:cubicBezTo>
                    <a:cubicBezTo>
                      <a:pt x="2459" y="4282"/>
                      <a:pt x="2088" y="4257"/>
                      <a:pt x="1903" y="4268"/>
                    </a:cubicBezTo>
                    <a:cubicBezTo>
                      <a:pt x="1718" y="4279"/>
                      <a:pt x="1649" y="4314"/>
                      <a:pt x="1501" y="4306"/>
                    </a:cubicBezTo>
                    <a:cubicBezTo>
                      <a:pt x="1353" y="4298"/>
                      <a:pt x="1144" y="4281"/>
                      <a:pt x="1015" y="4222"/>
                    </a:cubicBezTo>
                    <a:cubicBezTo>
                      <a:pt x="886" y="4163"/>
                      <a:pt x="839" y="4015"/>
                      <a:pt x="725" y="3951"/>
                    </a:cubicBezTo>
                    <a:cubicBezTo>
                      <a:pt x="611" y="3887"/>
                      <a:pt x="427" y="3867"/>
                      <a:pt x="332" y="3841"/>
                    </a:cubicBezTo>
                    <a:cubicBezTo>
                      <a:pt x="237" y="3815"/>
                      <a:pt x="199" y="3824"/>
                      <a:pt x="154" y="3792"/>
                    </a:cubicBezTo>
                    <a:cubicBezTo>
                      <a:pt x="109" y="3760"/>
                      <a:pt x="81" y="3648"/>
                      <a:pt x="61" y="3651"/>
                    </a:cubicBezTo>
                    <a:cubicBezTo>
                      <a:pt x="41" y="3654"/>
                      <a:pt x="0" y="3763"/>
                      <a:pt x="33" y="3810"/>
                    </a:cubicBezTo>
                    <a:cubicBezTo>
                      <a:pt x="66" y="3857"/>
                      <a:pt x="145" y="3891"/>
                      <a:pt x="257" y="3932"/>
                    </a:cubicBezTo>
                    <a:cubicBezTo>
                      <a:pt x="369" y="3973"/>
                      <a:pt x="600" y="3981"/>
                      <a:pt x="706" y="4053"/>
                    </a:cubicBezTo>
                    <a:cubicBezTo>
                      <a:pt x="812" y="4125"/>
                      <a:pt x="764" y="4289"/>
                      <a:pt x="893" y="4362"/>
                    </a:cubicBezTo>
                    <a:cubicBezTo>
                      <a:pt x="1022" y="4435"/>
                      <a:pt x="1292" y="4479"/>
                      <a:pt x="1482" y="4493"/>
                    </a:cubicBezTo>
                    <a:cubicBezTo>
                      <a:pt x="1672" y="4507"/>
                      <a:pt x="1897" y="4451"/>
                      <a:pt x="2034" y="4446"/>
                    </a:cubicBezTo>
                    <a:cubicBezTo>
                      <a:pt x="2171" y="4441"/>
                      <a:pt x="2171" y="4490"/>
                      <a:pt x="2305" y="4465"/>
                    </a:cubicBezTo>
                    <a:cubicBezTo>
                      <a:pt x="2439" y="4440"/>
                      <a:pt x="2731" y="4383"/>
                      <a:pt x="2838" y="4297"/>
                    </a:cubicBezTo>
                    <a:cubicBezTo>
                      <a:pt x="2945" y="4211"/>
                      <a:pt x="2920" y="4124"/>
                      <a:pt x="2950" y="3951"/>
                    </a:cubicBezTo>
                    <a:cubicBezTo>
                      <a:pt x="2980" y="3778"/>
                      <a:pt x="3016" y="3490"/>
                      <a:pt x="3016" y="3259"/>
                    </a:cubicBezTo>
                    <a:cubicBezTo>
                      <a:pt x="3016" y="3028"/>
                      <a:pt x="2967" y="2819"/>
                      <a:pt x="2950" y="2567"/>
                    </a:cubicBezTo>
                    <a:cubicBezTo>
                      <a:pt x="2933" y="2315"/>
                      <a:pt x="2927" y="1984"/>
                      <a:pt x="2913" y="1744"/>
                    </a:cubicBezTo>
                    <a:cubicBezTo>
                      <a:pt x="2899" y="1504"/>
                      <a:pt x="2892" y="1273"/>
                      <a:pt x="2866" y="1127"/>
                    </a:cubicBezTo>
                    <a:cubicBezTo>
                      <a:pt x="2840" y="981"/>
                      <a:pt x="2812" y="932"/>
                      <a:pt x="2754" y="865"/>
                    </a:cubicBezTo>
                    <a:cubicBezTo>
                      <a:pt x="2696" y="798"/>
                      <a:pt x="2680" y="739"/>
                      <a:pt x="2520" y="723"/>
                    </a:cubicBezTo>
                    <a:cubicBezTo>
                      <a:pt x="2360" y="707"/>
                      <a:pt x="1944" y="821"/>
                      <a:pt x="1791" y="771"/>
                    </a:cubicBezTo>
                    <a:cubicBezTo>
                      <a:pt x="1638" y="721"/>
                      <a:pt x="1649" y="501"/>
                      <a:pt x="1604" y="425"/>
                    </a:cubicBezTo>
                    <a:cubicBezTo>
                      <a:pt x="1559" y="349"/>
                      <a:pt x="1560" y="356"/>
                      <a:pt x="1520" y="313"/>
                    </a:cubicBezTo>
                    <a:cubicBezTo>
                      <a:pt x="1480" y="270"/>
                      <a:pt x="1473" y="215"/>
                      <a:pt x="1361" y="164"/>
                    </a:cubicBezTo>
                    <a:cubicBezTo>
                      <a:pt x="1249" y="113"/>
                      <a:pt x="1027" y="10"/>
                      <a:pt x="846" y="5"/>
                    </a:cubicBezTo>
                    <a:cubicBezTo>
                      <a:pt x="665" y="0"/>
                      <a:pt x="404" y="51"/>
                      <a:pt x="276" y="135"/>
                    </a:cubicBezTo>
                    <a:cubicBezTo>
                      <a:pt x="148" y="219"/>
                      <a:pt x="116" y="412"/>
                      <a:pt x="80" y="510"/>
                    </a:cubicBezTo>
                    <a:cubicBezTo>
                      <a:pt x="44" y="608"/>
                      <a:pt x="64" y="630"/>
                      <a:pt x="61" y="723"/>
                    </a:cubicBezTo>
                    <a:cubicBezTo>
                      <a:pt x="58" y="816"/>
                      <a:pt x="64" y="935"/>
                      <a:pt x="61" y="1071"/>
                    </a:cubicBezTo>
                    <a:cubicBezTo>
                      <a:pt x="58" y="1207"/>
                      <a:pt x="51" y="1320"/>
                      <a:pt x="42" y="1538"/>
                    </a:cubicBezTo>
                    <a:cubicBezTo>
                      <a:pt x="33" y="1756"/>
                      <a:pt x="5" y="2201"/>
                      <a:pt x="5" y="2380"/>
                    </a:cubicBezTo>
                    <a:cubicBezTo>
                      <a:pt x="5" y="2559"/>
                      <a:pt x="36" y="2543"/>
                      <a:pt x="42" y="2613"/>
                    </a:cubicBezTo>
                    <a:cubicBezTo>
                      <a:pt x="48" y="2683"/>
                      <a:pt x="30" y="2769"/>
                      <a:pt x="42" y="2800"/>
                    </a:cubicBezTo>
                    <a:cubicBezTo>
                      <a:pt x="54" y="2831"/>
                      <a:pt x="102" y="2800"/>
                      <a:pt x="117" y="2800"/>
                    </a:cubicBezTo>
                    <a:close/>
                  </a:path>
                </a:pathLst>
              </a:custGeom>
              <a:pattFill prst="sphere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868" name="Freeform 4"/>
              <p:cNvSpPr>
                <a:spLocks noChangeAspect="1"/>
              </p:cNvSpPr>
              <p:nvPr/>
            </p:nvSpPr>
            <p:spPr bwMode="auto">
              <a:xfrm>
                <a:off x="4467" y="7250"/>
                <a:ext cx="1369" cy="380"/>
              </a:xfrm>
              <a:custGeom>
                <a:avLst/>
                <a:gdLst/>
                <a:ahLst/>
                <a:cxnLst>
                  <a:cxn ang="0">
                    <a:pos x="40" y="361"/>
                  </a:cxn>
                  <a:cxn ang="0">
                    <a:pos x="40" y="90"/>
                  </a:cxn>
                  <a:cxn ang="0">
                    <a:pos x="283" y="15"/>
                  </a:cxn>
                  <a:cxn ang="0">
                    <a:pos x="1153" y="25"/>
                  </a:cxn>
                  <a:cxn ang="0">
                    <a:pos x="1340" y="165"/>
                  </a:cxn>
                  <a:cxn ang="0">
                    <a:pos x="1330" y="380"/>
                  </a:cxn>
                </a:cxnLst>
                <a:rect l="0" t="0" r="r" b="b"/>
                <a:pathLst>
                  <a:path w="1369" h="380">
                    <a:moveTo>
                      <a:pt x="40" y="361"/>
                    </a:moveTo>
                    <a:cubicBezTo>
                      <a:pt x="20" y="254"/>
                      <a:pt x="0" y="148"/>
                      <a:pt x="40" y="90"/>
                    </a:cubicBezTo>
                    <a:cubicBezTo>
                      <a:pt x="80" y="32"/>
                      <a:pt x="98" y="26"/>
                      <a:pt x="283" y="15"/>
                    </a:cubicBezTo>
                    <a:cubicBezTo>
                      <a:pt x="468" y="4"/>
                      <a:pt x="977" y="0"/>
                      <a:pt x="1153" y="25"/>
                    </a:cubicBezTo>
                    <a:cubicBezTo>
                      <a:pt x="1329" y="50"/>
                      <a:pt x="1311" y="106"/>
                      <a:pt x="1340" y="165"/>
                    </a:cubicBezTo>
                    <a:cubicBezTo>
                      <a:pt x="1369" y="224"/>
                      <a:pt x="1332" y="335"/>
                      <a:pt x="1330" y="38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36866" name="Freeform 2" descr="5%"/>
            <p:cNvSpPr>
              <a:spLocks noChangeAspect="1"/>
            </p:cNvSpPr>
            <p:nvPr/>
          </p:nvSpPr>
          <p:spPr bwMode="auto">
            <a:xfrm>
              <a:off x="1746" y="2314"/>
              <a:ext cx="399" cy="437"/>
            </a:xfrm>
            <a:custGeom>
              <a:avLst/>
              <a:gdLst/>
              <a:ahLst/>
              <a:cxnLst>
                <a:cxn ang="0">
                  <a:pos x="186" y="7"/>
                </a:cxn>
                <a:cxn ang="0">
                  <a:pos x="343" y="50"/>
                </a:cxn>
                <a:cxn ang="0">
                  <a:pos x="396" y="232"/>
                </a:cxn>
                <a:cxn ang="0">
                  <a:pos x="364" y="415"/>
                </a:cxn>
                <a:cxn ang="0">
                  <a:pos x="224" y="361"/>
                </a:cxn>
                <a:cxn ang="0">
                  <a:pos x="63" y="264"/>
                </a:cxn>
                <a:cxn ang="0">
                  <a:pos x="20" y="92"/>
                </a:cxn>
                <a:cxn ang="0">
                  <a:pos x="186" y="7"/>
                </a:cxn>
              </a:cxnLst>
              <a:rect l="0" t="0" r="r" b="b"/>
              <a:pathLst>
                <a:path w="399" h="437">
                  <a:moveTo>
                    <a:pt x="186" y="7"/>
                  </a:moveTo>
                  <a:cubicBezTo>
                    <a:pt x="240" y="0"/>
                    <a:pt x="308" y="13"/>
                    <a:pt x="343" y="50"/>
                  </a:cubicBezTo>
                  <a:cubicBezTo>
                    <a:pt x="378" y="87"/>
                    <a:pt x="393" y="171"/>
                    <a:pt x="396" y="232"/>
                  </a:cubicBezTo>
                  <a:cubicBezTo>
                    <a:pt x="399" y="293"/>
                    <a:pt x="393" y="393"/>
                    <a:pt x="364" y="415"/>
                  </a:cubicBezTo>
                  <a:cubicBezTo>
                    <a:pt x="335" y="437"/>
                    <a:pt x="274" y="386"/>
                    <a:pt x="224" y="361"/>
                  </a:cubicBezTo>
                  <a:cubicBezTo>
                    <a:pt x="174" y="336"/>
                    <a:pt x="97" y="309"/>
                    <a:pt x="63" y="264"/>
                  </a:cubicBezTo>
                  <a:cubicBezTo>
                    <a:pt x="29" y="219"/>
                    <a:pt x="0" y="135"/>
                    <a:pt x="20" y="92"/>
                  </a:cubicBezTo>
                  <a:cubicBezTo>
                    <a:pt x="40" y="49"/>
                    <a:pt x="132" y="14"/>
                    <a:pt x="186" y="7"/>
                  </a:cubicBezTo>
                  <a:close/>
                </a:path>
              </a:pathLst>
            </a:custGeom>
            <a:pattFill prst="pct5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5" name="Group 10"/>
          <p:cNvGrpSpPr>
            <a:grpSpLocks noChangeAspect="1"/>
          </p:cNvGrpSpPr>
          <p:nvPr/>
        </p:nvGrpSpPr>
        <p:grpSpPr bwMode="auto">
          <a:xfrm rot="5400000">
            <a:off x="4990382" y="367411"/>
            <a:ext cx="2735133" cy="3714776"/>
            <a:chOff x="5693" y="1781"/>
            <a:chExt cx="3654" cy="5706"/>
          </a:xfrm>
        </p:grpSpPr>
        <p:sp>
          <p:nvSpPr>
            <p:cNvPr id="36880" name="Rectangle 16"/>
            <p:cNvSpPr>
              <a:spLocks noChangeAspect="1" noChangeArrowheads="1"/>
            </p:cNvSpPr>
            <p:nvPr/>
          </p:nvSpPr>
          <p:spPr bwMode="auto">
            <a:xfrm>
              <a:off x="5693" y="1781"/>
              <a:ext cx="3654" cy="570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879" name="Freeform 15" descr="5%"/>
            <p:cNvSpPr>
              <a:spLocks noChangeAspect="1"/>
            </p:cNvSpPr>
            <p:nvPr/>
          </p:nvSpPr>
          <p:spPr bwMode="auto">
            <a:xfrm>
              <a:off x="6405" y="2063"/>
              <a:ext cx="2178" cy="4015"/>
            </a:xfrm>
            <a:custGeom>
              <a:avLst/>
              <a:gdLst/>
              <a:ahLst/>
              <a:cxnLst>
                <a:cxn ang="0">
                  <a:pos x="2123" y="0"/>
                </a:cxn>
                <a:cxn ang="0">
                  <a:pos x="2102" y="774"/>
                </a:cxn>
                <a:cxn ang="0">
                  <a:pos x="1736" y="860"/>
                </a:cxn>
                <a:cxn ang="0">
                  <a:pos x="1812" y="1161"/>
                </a:cxn>
                <a:cxn ang="0">
                  <a:pos x="2037" y="1171"/>
                </a:cxn>
                <a:cxn ang="0">
                  <a:pos x="2166" y="1386"/>
                </a:cxn>
                <a:cxn ang="0">
                  <a:pos x="2112" y="1720"/>
                </a:cxn>
                <a:cxn ang="0">
                  <a:pos x="1984" y="1967"/>
                </a:cxn>
                <a:cxn ang="0">
                  <a:pos x="1532" y="2042"/>
                </a:cxn>
                <a:cxn ang="0">
                  <a:pos x="1489" y="2149"/>
                </a:cxn>
                <a:cxn ang="0">
                  <a:pos x="2005" y="2149"/>
                </a:cxn>
                <a:cxn ang="0">
                  <a:pos x="2102" y="2375"/>
                </a:cxn>
                <a:cxn ang="0">
                  <a:pos x="2123" y="2902"/>
                </a:cxn>
                <a:cxn ang="0">
                  <a:pos x="2123" y="3052"/>
                </a:cxn>
                <a:cxn ang="0">
                  <a:pos x="2080" y="3450"/>
                </a:cxn>
                <a:cxn ang="0">
                  <a:pos x="1930" y="3697"/>
                </a:cxn>
                <a:cxn ang="0">
                  <a:pos x="1994" y="3901"/>
                </a:cxn>
                <a:cxn ang="0">
                  <a:pos x="1908" y="4008"/>
                </a:cxn>
                <a:cxn ang="0">
                  <a:pos x="1575" y="3858"/>
                </a:cxn>
                <a:cxn ang="0">
                  <a:pos x="855" y="3880"/>
                </a:cxn>
                <a:cxn ang="0">
                  <a:pos x="576" y="3837"/>
                </a:cxn>
                <a:cxn ang="0">
                  <a:pos x="425" y="3428"/>
                </a:cxn>
                <a:cxn ang="0">
                  <a:pos x="81" y="3353"/>
                </a:cxn>
                <a:cxn ang="0">
                  <a:pos x="71" y="3235"/>
                </a:cxn>
                <a:cxn ang="0">
                  <a:pos x="49" y="3031"/>
                </a:cxn>
                <a:cxn ang="0">
                  <a:pos x="60" y="2697"/>
                </a:cxn>
                <a:cxn ang="0">
                  <a:pos x="38" y="2515"/>
                </a:cxn>
                <a:cxn ang="0">
                  <a:pos x="286" y="2042"/>
                </a:cxn>
                <a:cxn ang="0">
                  <a:pos x="447" y="1988"/>
                </a:cxn>
                <a:cxn ang="0">
                  <a:pos x="608" y="1773"/>
                </a:cxn>
                <a:cxn ang="0">
                  <a:pos x="554" y="1440"/>
                </a:cxn>
                <a:cxn ang="0">
                  <a:pos x="597" y="1193"/>
                </a:cxn>
                <a:cxn ang="0">
                  <a:pos x="844" y="1182"/>
                </a:cxn>
                <a:cxn ang="0">
                  <a:pos x="1059" y="1247"/>
                </a:cxn>
                <a:cxn ang="0">
                  <a:pos x="1156" y="1515"/>
                </a:cxn>
                <a:cxn ang="0">
                  <a:pos x="1296" y="1408"/>
                </a:cxn>
                <a:cxn ang="0">
                  <a:pos x="1274" y="1236"/>
                </a:cxn>
                <a:cxn ang="0">
                  <a:pos x="1446" y="1171"/>
                </a:cxn>
                <a:cxn ang="0">
                  <a:pos x="1607" y="1086"/>
                </a:cxn>
                <a:cxn ang="0">
                  <a:pos x="1521" y="871"/>
                </a:cxn>
                <a:cxn ang="0">
                  <a:pos x="1285" y="817"/>
                </a:cxn>
                <a:cxn ang="0">
                  <a:pos x="1274" y="355"/>
                </a:cxn>
                <a:cxn ang="0">
                  <a:pos x="1264" y="140"/>
                </a:cxn>
                <a:cxn ang="0">
                  <a:pos x="1264" y="11"/>
                </a:cxn>
              </a:cxnLst>
              <a:rect l="0" t="0" r="r" b="b"/>
              <a:pathLst>
                <a:path w="2178" h="4015">
                  <a:moveTo>
                    <a:pt x="2123" y="0"/>
                  </a:moveTo>
                  <a:cubicBezTo>
                    <a:pt x="2118" y="125"/>
                    <a:pt x="2166" y="631"/>
                    <a:pt x="2102" y="774"/>
                  </a:cubicBezTo>
                  <a:cubicBezTo>
                    <a:pt x="2038" y="917"/>
                    <a:pt x="1784" y="795"/>
                    <a:pt x="1736" y="860"/>
                  </a:cubicBezTo>
                  <a:cubicBezTo>
                    <a:pt x="1688" y="925"/>
                    <a:pt x="1762" y="1109"/>
                    <a:pt x="1812" y="1161"/>
                  </a:cubicBezTo>
                  <a:cubicBezTo>
                    <a:pt x="1862" y="1213"/>
                    <a:pt x="1978" y="1134"/>
                    <a:pt x="2037" y="1171"/>
                  </a:cubicBezTo>
                  <a:cubicBezTo>
                    <a:pt x="2096" y="1208"/>
                    <a:pt x="2154" y="1295"/>
                    <a:pt x="2166" y="1386"/>
                  </a:cubicBezTo>
                  <a:cubicBezTo>
                    <a:pt x="2178" y="1477"/>
                    <a:pt x="2142" y="1623"/>
                    <a:pt x="2112" y="1720"/>
                  </a:cubicBezTo>
                  <a:cubicBezTo>
                    <a:pt x="2082" y="1817"/>
                    <a:pt x="2081" y="1913"/>
                    <a:pt x="1984" y="1967"/>
                  </a:cubicBezTo>
                  <a:cubicBezTo>
                    <a:pt x="1887" y="2021"/>
                    <a:pt x="1614" y="2012"/>
                    <a:pt x="1532" y="2042"/>
                  </a:cubicBezTo>
                  <a:cubicBezTo>
                    <a:pt x="1450" y="2072"/>
                    <a:pt x="1410" y="2131"/>
                    <a:pt x="1489" y="2149"/>
                  </a:cubicBezTo>
                  <a:cubicBezTo>
                    <a:pt x="1568" y="2167"/>
                    <a:pt x="1903" y="2111"/>
                    <a:pt x="2005" y="2149"/>
                  </a:cubicBezTo>
                  <a:cubicBezTo>
                    <a:pt x="2107" y="2187"/>
                    <a:pt x="2082" y="2250"/>
                    <a:pt x="2102" y="2375"/>
                  </a:cubicBezTo>
                  <a:cubicBezTo>
                    <a:pt x="2122" y="2500"/>
                    <a:pt x="2120" y="2789"/>
                    <a:pt x="2123" y="2902"/>
                  </a:cubicBezTo>
                  <a:cubicBezTo>
                    <a:pt x="2126" y="3015"/>
                    <a:pt x="2130" y="2961"/>
                    <a:pt x="2123" y="3052"/>
                  </a:cubicBezTo>
                  <a:cubicBezTo>
                    <a:pt x="2116" y="3143"/>
                    <a:pt x="2112" y="3343"/>
                    <a:pt x="2080" y="3450"/>
                  </a:cubicBezTo>
                  <a:cubicBezTo>
                    <a:pt x="2048" y="3557"/>
                    <a:pt x="1944" y="3622"/>
                    <a:pt x="1930" y="3697"/>
                  </a:cubicBezTo>
                  <a:cubicBezTo>
                    <a:pt x="1916" y="3772"/>
                    <a:pt x="1998" y="3849"/>
                    <a:pt x="1994" y="3901"/>
                  </a:cubicBezTo>
                  <a:cubicBezTo>
                    <a:pt x="1990" y="3953"/>
                    <a:pt x="1978" y="4015"/>
                    <a:pt x="1908" y="4008"/>
                  </a:cubicBezTo>
                  <a:cubicBezTo>
                    <a:pt x="1838" y="4001"/>
                    <a:pt x="1751" y="3879"/>
                    <a:pt x="1575" y="3858"/>
                  </a:cubicBezTo>
                  <a:cubicBezTo>
                    <a:pt x="1399" y="3837"/>
                    <a:pt x="1021" y="3883"/>
                    <a:pt x="855" y="3880"/>
                  </a:cubicBezTo>
                  <a:cubicBezTo>
                    <a:pt x="689" y="3877"/>
                    <a:pt x="648" y="3912"/>
                    <a:pt x="576" y="3837"/>
                  </a:cubicBezTo>
                  <a:cubicBezTo>
                    <a:pt x="504" y="3762"/>
                    <a:pt x="507" y="3509"/>
                    <a:pt x="425" y="3428"/>
                  </a:cubicBezTo>
                  <a:cubicBezTo>
                    <a:pt x="343" y="3347"/>
                    <a:pt x="140" y="3385"/>
                    <a:pt x="81" y="3353"/>
                  </a:cubicBezTo>
                  <a:cubicBezTo>
                    <a:pt x="22" y="3321"/>
                    <a:pt x="76" y="3289"/>
                    <a:pt x="71" y="3235"/>
                  </a:cubicBezTo>
                  <a:cubicBezTo>
                    <a:pt x="66" y="3181"/>
                    <a:pt x="54" y="3073"/>
                    <a:pt x="49" y="3031"/>
                  </a:cubicBezTo>
                  <a:cubicBezTo>
                    <a:pt x="52" y="2941"/>
                    <a:pt x="62" y="2783"/>
                    <a:pt x="60" y="2697"/>
                  </a:cubicBezTo>
                  <a:cubicBezTo>
                    <a:pt x="58" y="2611"/>
                    <a:pt x="0" y="2624"/>
                    <a:pt x="38" y="2515"/>
                  </a:cubicBezTo>
                  <a:cubicBezTo>
                    <a:pt x="76" y="2406"/>
                    <a:pt x="218" y="2130"/>
                    <a:pt x="286" y="2042"/>
                  </a:cubicBezTo>
                  <a:cubicBezTo>
                    <a:pt x="354" y="1954"/>
                    <a:pt x="393" y="2033"/>
                    <a:pt x="447" y="1988"/>
                  </a:cubicBezTo>
                  <a:cubicBezTo>
                    <a:pt x="501" y="1943"/>
                    <a:pt x="590" y="1864"/>
                    <a:pt x="608" y="1773"/>
                  </a:cubicBezTo>
                  <a:cubicBezTo>
                    <a:pt x="626" y="1682"/>
                    <a:pt x="556" y="1537"/>
                    <a:pt x="554" y="1440"/>
                  </a:cubicBezTo>
                  <a:cubicBezTo>
                    <a:pt x="552" y="1343"/>
                    <a:pt x="549" y="1236"/>
                    <a:pt x="597" y="1193"/>
                  </a:cubicBezTo>
                  <a:cubicBezTo>
                    <a:pt x="645" y="1150"/>
                    <a:pt x="767" y="1173"/>
                    <a:pt x="844" y="1182"/>
                  </a:cubicBezTo>
                  <a:cubicBezTo>
                    <a:pt x="921" y="1191"/>
                    <a:pt x="1007" y="1191"/>
                    <a:pt x="1059" y="1247"/>
                  </a:cubicBezTo>
                  <a:cubicBezTo>
                    <a:pt x="1111" y="1303"/>
                    <a:pt x="1117" y="1488"/>
                    <a:pt x="1156" y="1515"/>
                  </a:cubicBezTo>
                  <a:cubicBezTo>
                    <a:pt x="1195" y="1542"/>
                    <a:pt x="1276" y="1454"/>
                    <a:pt x="1296" y="1408"/>
                  </a:cubicBezTo>
                  <a:cubicBezTo>
                    <a:pt x="1316" y="1362"/>
                    <a:pt x="1249" y="1275"/>
                    <a:pt x="1274" y="1236"/>
                  </a:cubicBezTo>
                  <a:cubicBezTo>
                    <a:pt x="1299" y="1197"/>
                    <a:pt x="1391" y="1196"/>
                    <a:pt x="1446" y="1171"/>
                  </a:cubicBezTo>
                  <a:cubicBezTo>
                    <a:pt x="1501" y="1146"/>
                    <a:pt x="1595" y="1136"/>
                    <a:pt x="1607" y="1086"/>
                  </a:cubicBezTo>
                  <a:cubicBezTo>
                    <a:pt x="1619" y="1036"/>
                    <a:pt x="1575" y="916"/>
                    <a:pt x="1521" y="871"/>
                  </a:cubicBezTo>
                  <a:cubicBezTo>
                    <a:pt x="1467" y="826"/>
                    <a:pt x="1326" y="903"/>
                    <a:pt x="1285" y="817"/>
                  </a:cubicBezTo>
                  <a:cubicBezTo>
                    <a:pt x="1244" y="731"/>
                    <a:pt x="1277" y="468"/>
                    <a:pt x="1274" y="355"/>
                  </a:cubicBezTo>
                  <a:cubicBezTo>
                    <a:pt x="1271" y="242"/>
                    <a:pt x="1266" y="197"/>
                    <a:pt x="1264" y="140"/>
                  </a:cubicBezTo>
                  <a:cubicBezTo>
                    <a:pt x="1262" y="83"/>
                    <a:pt x="1264" y="38"/>
                    <a:pt x="1264" y="11"/>
                  </a:cubicBezTo>
                </a:path>
              </a:pathLst>
            </a:custGeom>
            <a:pattFill prst="pct5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878" name="Freeform 14" descr="Сферы"/>
            <p:cNvSpPr>
              <a:spLocks noChangeAspect="1"/>
            </p:cNvSpPr>
            <p:nvPr/>
          </p:nvSpPr>
          <p:spPr bwMode="auto">
            <a:xfrm>
              <a:off x="5939" y="2241"/>
              <a:ext cx="1990" cy="2913"/>
            </a:xfrm>
            <a:custGeom>
              <a:avLst/>
              <a:gdLst/>
              <a:ahLst/>
              <a:cxnLst>
                <a:cxn ang="0">
                  <a:pos x="50" y="2810"/>
                </a:cxn>
                <a:cxn ang="0">
                  <a:pos x="92" y="2705"/>
                </a:cxn>
                <a:cxn ang="0">
                  <a:pos x="111" y="2219"/>
                </a:cxn>
                <a:cxn ang="0">
                  <a:pos x="93" y="1638"/>
                </a:cxn>
                <a:cxn ang="0">
                  <a:pos x="104" y="1122"/>
                </a:cxn>
                <a:cxn ang="0">
                  <a:pos x="115" y="746"/>
                </a:cxn>
                <a:cxn ang="0">
                  <a:pos x="201" y="306"/>
                </a:cxn>
                <a:cxn ang="0">
                  <a:pos x="469" y="102"/>
                </a:cxn>
                <a:cxn ang="0">
                  <a:pos x="910" y="102"/>
                </a:cxn>
                <a:cxn ang="0">
                  <a:pos x="1383" y="252"/>
                </a:cxn>
                <a:cxn ang="0">
                  <a:pos x="1533" y="574"/>
                </a:cxn>
                <a:cxn ang="0">
                  <a:pos x="1555" y="832"/>
                </a:cxn>
                <a:cxn ang="0">
                  <a:pos x="1560" y="966"/>
                </a:cxn>
                <a:cxn ang="0">
                  <a:pos x="1662" y="1284"/>
                </a:cxn>
                <a:cxn ang="0">
                  <a:pos x="1654" y="966"/>
                </a:cxn>
                <a:cxn ang="0">
                  <a:pos x="1635" y="817"/>
                </a:cxn>
                <a:cxn ang="0">
                  <a:pos x="1673" y="757"/>
                </a:cxn>
                <a:cxn ang="0">
                  <a:pos x="1855" y="822"/>
                </a:cxn>
                <a:cxn ang="0">
                  <a:pos x="1984" y="779"/>
                </a:cxn>
                <a:cxn ang="0">
                  <a:pos x="1888" y="736"/>
                </a:cxn>
                <a:cxn ang="0">
                  <a:pos x="1619" y="585"/>
                </a:cxn>
                <a:cxn ang="0">
                  <a:pos x="1533" y="316"/>
                </a:cxn>
                <a:cxn ang="0">
                  <a:pos x="974" y="37"/>
                </a:cxn>
                <a:cxn ang="0">
                  <a:pos x="222" y="145"/>
                </a:cxn>
                <a:cxn ang="0">
                  <a:pos x="39" y="908"/>
                </a:cxn>
                <a:cxn ang="0">
                  <a:pos x="8" y="1406"/>
                </a:cxn>
                <a:cxn ang="0">
                  <a:pos x="7" y="2090"/>
                </a:cxn>
                <a:cxn ang="0">
                  <a:pos x="50" y="2810"/>
                </a:cxn>
              </a:cxnLst>
              <a:rect l="0" t="0" r="r" b="b"/>
              <a:pathLst>
                <a:path w="1990" h="2913">
                  <a:moveTo>
                    <a:pt x="50" y="2810"/>
                  </a:moveTo>
                  <a:cubicBezTo>
                    <a:pt x="64" y="2913"/>
                    <a:pt x="82" y="2803"/>
                    <a:pt x="92" y="2705"/>
                  </a:cubicBezTo>
                  <a:cubicBezTo>
                    <a:pt x="102" y="2607"/>
                    <a:pt x="111" y="2397"/>
                    <a:pt x="111" y="2219"/>
                  </a:cubicBezTo>
                  <a:cubicBezTo>
                    <a:pt x="111" y="2041"/>
                    <a:pt x="94" y="1821"/>
                    <a:pt x="93" y="1638"/>
                  </a:cubicBezTo>
                  <a:cubicBezTo>
                    <a:pt x="92" y="1455"/>
                    <a:pt x="100" y="1271"/>
                    <a:pt x="104" y="1122"/>
                  </a:cubicBezTo>
                  <a:cubicBezTo>
                    <a:pt x="108" y="973"/>
                    <a:pt x="99" y="882"/>
                    <a:pt x="115" y="746"/>
                  </a:cubicBezTo>
                  <a:cubicBezTo>
                    <a:pt x="131" y="610"/>
                    <a:pt x="142" y="413"/>
                    <a:pt x="201" y="306"/>
                  </a:cubicBezTo>
                  <a:cubicBezTo>
                    <a:pt x="260" y="199"/>
                    <a:pt x="351" y="136"/>
                    <a:pt x="469" y="102"/>
                  </a:cubicBezTo>
                  <a:cubicBezTo>
                    <a:pt x="587" y="68"/>
                    <a:pt x="758" y="77"/>
                    <a:pt x="910" y="102"/>
                  </a:cubicBezTo>
                  <a:cubicBezTo>
                    <a:pt x="1062" y="127"/>
                    <a:pt x="1279" y="173"/>
                    <a:pt x="1383" y="252"/>
                  </a:cubicBezTo>
                  <a:cubicBezTo>
                    <a:pt x="1487" y="331"/>
                    <a:pt x="1504" y="477"/>
                    <a:pt x="1533" y="574"/>
                  </a:cubicBezTo>
                  <a:cubicBezTo>
                    <a:pt x="1562" y="671"/>
                    <a:pt x="1551" y="767"/>
                    <a:pt x="1555" y="832"/>
                  </a:cubicBezTo>
                  <a:cubicBezTo>
                    <a:pt x="1559" y="897"/>
                    <a:pt x="1542" y="891"/>
                    <a:pt x="1560" y="966"/>
                  </a:cubicBezTo>
                  <a:cubicBezTo>
                    <a:pt x="1578" y="1041"/>
                    <a:pt x="1646" y="1284"/>
                    <a:pt x="1662" y="1284"/>
                  </a:cubicBezTo>
                  <a:cubicBezTo>
                    <a:pt x="1678" y="1284"/>
                    <a:pt x="1659" y="1044"/>
                    <a:pt x="1654" y="966"/>
                  </a:cubicBezTo>
                  <a:cubicBezTo>
                    <a:pt x="1649" y="888"/>
                    <a:pt x="1632" y="852"/>
                    <a:pt x="1635" y="817"/>
                  </a:cubicBezTo>
                  <a:cubicBezTo>
                    <a:pt x="1638" y="782"/>
                    <a:pt x="1636" y="756"/>
                    <a:pt x="1673" y="757"/>
                  </a:cubicBezTo>
                  <a:cubicBezTo>
                    <a:pt x="1710" y="758"/>
                    <a:pt x="1803" y="818"/>
                    <a:pt x="1855" y="822"/>
                  </a:cubicBezTo>
                  <a:cubicBezTo>
                    <a:pt x="1907" y="826"/>
                    <a:pt x="1978" y="793"/>
                    <a:pt x="1984" y="779"/>
                  </a:cubicBezTo>
                  <a:cubicBezTo>
                    <a:pt x="1990" y="765"/>
                    <a:pt x="1949" y="768"/>
                    <a:pt x="1888" y="736"/>
                  </a:cubicBezTo>
                  <a:cubicBezTo>
                    <a:pt x="1827" y="704"/>
                    <a:pt x="1678" y="655"/>
                    <a:pt x="1619" y="585"/>
                  </a:cubicBezTo>
                  <a:cubicBezTo>
                    <a:pt x="1560" y="515"/>
                    <a:pt x="1640" y="407"/>
                    <a:pt x="1533" y="316"/>
                  </a:cubicBezTo>
                  <a:cubicBezTo>
                    <a:pt x="1426" y="225"/>
                    <a:pt x="1192" y="65"/>
                    <a:pt x="974" y="37"/>
                  </a:cubicBezTo>
                  <a:cubicBezTo>
                    <a:pt x="756" y="9"/>
                    <a:pt x="378" y="0"/>
                    <a:pt x="222" y="145"/>
                  </a:cubicBezTo>
                  <a:cubicBezTo>
                    <a:pt x="66" y="290"/>
                    <a:pt x="75" y="698"/>
                    <a:pt x="39" y="908"/>
                  </a:cubicBezTo>
                  <a:cubicBezTo>
                    <a:pt x="3" y="1118"/>
                    <a:pt x="13" y="1209"/>
                    <a:pt x="8" y="1406"/>
                  </a:cubicBezTo>
                  <a:cubicBezTo>
                    <a:pt x="3" y="1603"/>
                    <a:pt x="0" y="1856"/>
                    <a:pt x="7" y="2090"/>
                  </a:cubicBezTo>
                  <a:cubicBezTo>
                    <a:pt x="14" y="2324"/>
                    <a:pt x="38" y="2716"/>
                    <a:pt x="50" y="2810"/>
                  </a:cubicBezTo>
                  <a:close/>
                </a:path>
              </a:pathLst>
            </a:custGeom>
            <a:pattFill prst="sphere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877" name="Freeform 13" descr="5%"/>
            <p:cNvSpPr>
              <a:spLocks noChangeAspect="1"/>
            </p:cNvSpPr>
            <p:nvPr/>
          </p:nvSpPr>
          <p:spPr bwMode="auto">
            <a:xfrm>
              <a:off x="6219" y="2379"/>
              <a:ext cx="399" cy="437"/>
            </a:xfrm>
            <a:custGeom>
              <a:avLst/>
              <a:gdLst/>
              <a:ahLst/>
              <a:cxnLst>
                <a:cxn ang="0">
                  <a:pos x="186" y="7"/>
                </a:cxn>
                <a:cxn ang="0">
                  <a:pos x="343" y="50"/>
                </a:cxn>
                <a:cxn ang="0">
                  <a:pos x="396" y="232"/>
                </a:cxn>
                <a:cxn ang="0">
                  <a:pos x="364" y="415"/>
                </a:cxn>
                <a:cxn ang="0">
                  <a:pos x="224" y="361"/>
                </a:cxn>
                <a:cxn ang="0">
                  <a:pos x="63" y="264"/>
                </a:cxn>
                <a:cxn ang="0">
                  <a:pos x="20" y="92"/>
                </a:cxn>
                <a:cxn ang="0">
                  <a:pos x="186" y="7"/>
                </a:cxn>
              </a:cxnLst>
              <a:rect l="0" t="0" r="r" b="b"/>
              <a:pathLst>
                <a:path w="399" h="437">
                  <a:moveTo>
                    <a:pt x="186" y="7"/>
                  </a:moveTo>
                  <a:cubicBezTo>
                    <a:pt x="240" y="0"/>
                    <a:pt x="308" y="13"/>
                    <a:pt x="343" y="50"/>
                  </a:cubicBezTo>
                  <a:cubicBezTo>
                    <a:pt x="378" y="87"/>
                    <a:pt x="393" y="171"/>
                    <a:pt x="396" y="232"/>
                  </a:cubicBezTo>
                  <a:cubicBezTo>
                    <a:pt x="399" y="293"/>
                    <a:pt x="393" y="393"/>
                    <a:pt x="364" y="415"/>
                  </a:cubicBezTo>
                  <a:cubicBezTo>
                    <a:pt x="335" y="437"/>
                    <a:pt x="274" y="386"/>
                    <a:pt x="224" y="361"/>
                  </a:cubicBezTo>
                  <a:cubicBezTo>
                    <a:pt x="174" y="336"/>
                    <a:pt x="97" y="309"/>
                    <a:pt x="63" y="264"/>
                  </a:cubicBezTo>
                  <a:cubicBezTo>
                    <a:pt x="29" y="219"/>
                    <a:pt x="0" y="135"/>
                    <a:pt x="20" y="92"/>
                  </a:cubicBezTo>
                  <a:cubicBezTo>
                    <a:pt x="40" y="49"/>
                    <a:pt x="132" y="14"/>
                    <a:pt x="186" y="7"/>
                  </a:cubicBezTo>
                  <a:close/>
                </a:path>
              </a:pathLst>
            </a:custGeom>
            <a:pattFill prst="pct5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876" name="Freeform 12" descr="Сферы"/>
            <p:cNvSpPr>
              <a:spLocks noChangeAspect="1"/>
            </p:cNvSpPr>
            <p:nvPr/>
          </p:nvSpPr>
          <p:spPr bwMode="auto">
            <a:xfrm>
              <a:off x="5905" y="2925"/>
              <a:ext cx="3025" cy="3786"/>
            </a:xfrm>
            <a:custGeom>
              <a:avLst/>
              <a:gdLst/>
              <a:ahLst/>
              <a:cxnLst>
                <a:cxn ang="0">
                  <a:pos x="45" y="2910"/>
                </a:cxn>
                <a:cxn ang="0">
                  <a:pos x="238" y="3136"/>
                </a:cxn>
                <a:cxn ang="0">
                  <a:pos x="434" y="3153"/>
                </a:cxn>
                <a:cxn ang="0">
                  <a:pos x="778" y="3286"/>
                </a:cxn>
                <a:cxn ang="0">
                  <a:pos x="971" y="3512"/>
                </a:cxn>
                <a:cxn ang="0">
                  <a:pos x="1817" y="3609"/>
                </a:cxn>
                <a:cxn ang="0">
                  <a:pos x="2594" y="3512"/>
                </a:cxn>
                <a:cxn ang="0">
                  <a:pos x="2838" y="3308"/>
                </a:cxn>
                <a:cxn ang="0">
                  <a:pos x="2927" y="2727"/>
                </a:cxn>
                <a:cxn ang="0">
                  <a:pos x="2881" y="1975"/>
                </a:cxn>
                <a:cxn ang="0">
                  <a:pos x="2820" y="1008"/>
                </a:cxn>
                <a:cxn ang="0">
                  <a:pos x="2777" y="331"/>
                </a:cxn>
                <a:cxn ang="0">
                  <a:pos x="2703" y="277"/>
                </a:cxn>
                <a:cxn ang="0">
                  <a:pos x="2648" y="116"/>
                </a:cxn>
                <a:cxn ang="0">
                  <a:pos x="2422" y="95"/>
                </a:cxn>
                <a:cxn ang="0">
                  <a:pos x="2487" y="19"/>
                </a:cxn>
                <a:cxn ang="0">
                  <a:pos x="2703" y="30"/>
                </a:cxn>
                <a:cxn ang="0">
                  <a:pos x="2752" y="202"/>
                </a:cxn>
                <a:cxn ang="0">
                  <a:pos x="2895" y="460"/>
                </a:cxn>
                <a:cxn ang="0">
                  <a:pos x="2959" y="1749"/>
                </a:cxn>
                <a:cxn ang="0">
                  <a:pos x="3024" y="2899"/>
                </a:cxn>
                <a:cxn ang="0">
                  <a:pos x="2967" y="3286"/>
                </a:cxn>
                <a:cxn ang="0">
                  <a:pos x="2916" y="3544"/>
                </a:cxn>
                <a:cxn ang="0">
                  <a:pos x="2465" y="3727"/>
                </a:cxn>
                <a:cxn ang="0">
                  <a:pos x="1380" y="3770"/>
                </a:cxn>
                <a:cxn ang="0">
                  <a:pos x="961" y="3630"/>
                </a:cxn>
                <a:cxn ang="0">
                  <a:pos x="721" y="3372"/>
                </a:cxn>
                <a:cxn ang="0">
                  <a:pos x="317" y="3254"/>
                </a:cxn>
                <a:cxn ang="0">
                  <a:pos x="45" y="3061"/>
                </a:cxn>
                <a:cxn ang="0">
                  <a:pos x="45" y="2910"/>
                </a:cxn>
              </a:cxnLst>
              <a:rect l="0" t="0" r="r" b="b"/>
              <a:pathLst>
                <a:path w="3025" h="3786">
                  <a:moveTo>
                    <a:pt x="45" y="2910"/>
                  </a:moveTo>
                  <a:cubicBezTo>
                    <a:pt x="77" y="2922"/>
                    <a:pt x="173" y="3096"/>
                    <a:pt x="238" y="3136"/>
                  </a:cubicBezTo>
                  <a:cubicBezTo>
                    <a:pt x="303" y="3176"/>
                    <a:pt x="344" y="3128"/>
                    <a:pt x="434" y="3153"/>
                  </a:cubicBezTo>
                  <a:cubicBezTo>
                    <a:pt x="524" y="3178"/>
                    <a:pt x="688" y="3226"/>
                    <a:pt x="778" y="3286"/>
                  </a:cubicBezTo>
                  <a:cubicBezTo>
                    <a:pt x="868" y="3346"/>
                    <a:pt x="798" y="3458"/>
                    <a:pt x="971" y="3512"/>
                  </a:cubicBezTo>
                  <a:cubicBezTo>
                    <a:pt x="1144" y="3566"/>
                    <a:pt x="1547" y="3609"/>
                    <a:pt x="1817" y="3609"/>
                  </a:cubicBezTo>
                  <a:cubicBezTo>
                    <a:pt x="2087" y="3609"/>
                    <a:pt x="2424" y="3562"/>
                    <a:pt x="2594" y="3512"/>
                  </a:cubicBezTo>
                  <a:cubicBezTo>
                    <a:pt x="2764" y="3462"/>
                    <a:pt x="2782" y="3439"/>
                    <a:pt x="2838" y="3308"/>
                  </a:cubicBezTo>
                  <a:cubicBezTo>
                    <a:pt x="2894" y="3177"/>
                    <a:pt x="2920" y="2949"/>
                    <a:pt x="2927" y="2727"/>
                  </a:cubicBezTo>
                  <a:cubicBezTo>
                    <a:pt x="2934" y="2505"/>
                    <a:pt x="2899" y="2261"/>
                    <a:pt x="2881" y="1975"/>
                  </a:cubicBezTo>
                  <a:cubicBezTo>
                    <a:pt x="2863" y="1689"/>
                    <a:pt x="2837" y="1282"/>
                    <a:pt x="2820" y="1008"/>
                  </a:cubicBezTo>
                  <a:cubicBezTo>
                    <a:pt x="2803" y="734"/>
                    <a:pt x="2796" y="453"/>
                    <a:pt x="2777" y="331"/>
                  </a:cubicBezTo>
                  <a:cubicBezTo>
                    <a:pt x="2758" y="209"/>
                    <a:pt x="2724" y="313"/>
                    <a:pt x="2703" y="277"/>
                  </a:cubicBezTo>
                  <a:cubicBezTo>
                    <a:pt x="2682" y="241"/>
                    <a:pt x="2695" y="146"/>
                    <a:pt x="2648" y="116"/>
                  </a:cubicBezTo>
                  <a:cubicBezTo>
                    <a:pt x="2601" y="86"/>
                    <a:pt x="2449" y="111"/>
                    <a:pt x="2422" y="95"/>
                  </a:cubicBezTo>
                  <a:cubicBezTo>
                    <a:pt x="2395" y="79"/>
                    <a:pt x="2440" y="30"/>
                    <a:pt x="2487" y="19"/>
                  </a:cubicBezTo>
                  <a:cubicBezTo>
                    <a:pt x="2534" y="8"/>
                    <a:pt x="2659" y="0"/>
                    <a:pt x="2703" y="30"/>
                  </a:cubicBezTo>
                  <a:cubicBezTo>
                    <a:pt x="2747" y="60"/>
                    <a:pt x="2720" y="130"/>
                    <a:pt x="2752" y="202"/>
                  </a:cubicBezTo>
                  <a:cubicBezTo>
                    <a:pt x="2784" y="274"/>
                    <a:pt x="2861" y="202"/>
                    <a:pt x="2895" y="460"/>
                  </a:cubicBezTo>
                  <a:cubicBezTo>
                    <a:pt x="2929" y="718"/>
                    <a:pt x="2938" y="1343"/>
                    <a:pt x="2959" y="1749"/>
                  </a:cubicBezTo>
                  <a:cubicBezTo>
                    <a:pt x="2980" y="2155"/>
                    <a:pt x="3023" y="2643"/>
                    <a:pt x="3024" y="2899"/>
                  </a:cubicBezTo>
                  <a:cubicBezTo>
                    <a:pt x="3025" y="3155"/>
                    <a:pt x="2985" y="3179"/>
                    <a:pt x="2967" y="3286"/>
                  </a:cubicBezTo>
                  <a:cubicBezTo>
                    <a:pt x="2949" y="3393"/>
                    <a:pt x="3000" y="3471"/>
                    <a:pt x="2916" y="3544"/>
                  </a:cubicBezTo>
                  <a:cubicBezTo>
                    <a:pt x="2832" y="3617"/>
                    <a:pt x="2721" y="3689"/>
                    <a:pt x="2465" y="3727"/>
                  </a:cubicBezTo>
                  <a:cubicBezTo>
                    <a:pt x="2209" y="3765"/>
                    <a:pt x="1631" y="3786"/>
                    <a:pt x="1380" y="3770"/>
                  </a:cubicBezTo>
                  <a:cubicBezTo>
                    <a:pt x="1129" y="3754"/>
                    <a:pt x="1071" y="3696"/>
                    <a:pt x="961" y="3630"/>
                  </a:cubicBezTo>
                  <a:cubicBezTo>
                    <a:pt x="851" y="3564"/>
                    <a:pt x="828" y="3435"/>
                    <a:pt x="721" y="3372"/>
                  </a:cubicBezTo>
                  <a:cubicBezTo>
                    <a:pt x="614" y="3309"/>
                    <a:pt x="430" y="3306"/>
                    <a:pt x="317" y="3254"/>
                  </a:cubicBezTo>
                  <a:cubicBezTo>
                    <a:pt x="204" y="3202"/>
                    <a:pt x="90" y="3120"/>
                    <a:pt x="45" y="3061"/>
                  </a:cubicBezTo>
                  <a:cubicBezTo>
                    <a:pt x="0" y="3002"/>
                    <a:pt x="29" y="2912"/>
                    <a:pt x="45" y="2910"/>
                  </a:cubicBezTo>
                  <a:close/>
                </a:path>
              </a:pathLst>
            </a:custGeom>
            <a:pattFill prst="sphere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875" name="Freeform 11"/>
            <p:cNvSpPr>
              <a:spLocks noChangeAspect="1"/>
            </p:cNvSpPr>
            <p:nvPr/>
          </p:nvSpPr>
          <p:spPr bwMode="auto">
            <a:xfrm>
              <a:off x="7088" y="6825"/>
              <a:ext cx="1365" cy="353"/>
            </a:xfrm>
            <a:custGeom>
              <a:avLst/>
              <a:gdLst/>
              <a:ahLst/>
              <a:cxnLst>
                <a:cxn ang="0">
                  <a:pos x="0" y="321"/>
                </a:cxn>
                <a:cxn ang="0">
                  <a:pos x="75" y="52"/>
                </a:cxn>
                <a:cxn ang="0">
                  <a:pos x="452" y="9"/>
                </a:cxn>
                <a:cxn ang="0">
                  <a:pos x="1182" y="31"/>
                </a:cxn>
                <a:cxn ang="0">
                  <a:pos x="1333" y="149"/>
                </a:cxn>
                <a:cxn ang="0">
                  <a:pos x="1365" y="353"/>
                </a:cxn>
              </a:cxnLst>
              <a:rect l="0" t="0" r="r" b="b"/>
              <a:pathLst>
                <a:path w="1365" h="353">
                  <a:moveTo>
                    <a:pt x="0" y="321"/>
                  </a:moveTo>
                  <a:cubicBezTo>
                    <a:pt x="11" y="276"/>
                    <a:pt x="0" y="104"/>
                    <a:pt x="75" y="52"/>
                  </a:cubicBezTo>
                  <a:cubicBezTo>
                    <a:pt x="150" y="0"/>
                    <a:pt x="268" y="12"/>
                    <a:pt x="452" y="9"/>
                  </a:cubicBezTo>
                  <a:cubicBezTo>
                    <a:pt x="636" y="6"/>
                    <a:pt x="1035" y="8"/>
                    <a:pt x="1182" y="31"/>
                  </a:cubicBezTo>
                  <a:cubicBezTo>
                    <a:pt x="1329" y="54"/>
                    <a:pt x="1302" y="95"/>
                    <a:pt x="1333" y="149"/>
                  </a:cubicBezTo>
                  <a:cubicBezTo>
                    <a:pt x="1364" y="203"/>
                    <a:pt x="1358" y="311"/>
                    <a:pt x="1365" y="353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20" name="Рисунок 19" descr="C:\Users\1111\Desktop\мишаня\музыка\Новая папка\Ненейкий заповедник\3 день\DSCN48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714752"/>
            <a:ext cx="3254222" cy="256222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21" name="Рисунок 20" descr="F:\Новая папка\Заповедник 2014 лето\100NIKON\DSCN96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714752"/>
            <a:ext cx="3270565" cy="256222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285720" y="6286520"/>
            <a:ext cx="8358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Дамба в районе аварийной скважины №9 до и после разрушения (2013, 2014 </a:t>
            </a:r>
            <a:r>
              <a:rPr lang="ru-RU" dirty="0" err="1" smtClean="0"/>
              <a:t>гг</a:t>
            </a:r>
            <a:r>
              <a:rPr lang="ru-RU" dirty="0" smtClean="0"/>
              <a:t>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1\Pictures\2015-03-15 герба\герба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4032448" cy="55861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86054" y="214290"/>
            <a:ext cx="3970784" cy="85010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0099"/>
                </a:solidFill>
              </a:rPr>
              <a:t>Рдест гребенчатый</a:t>
            </a:r>
            <a:endParaRPr lang="ru-RU" sz="3200" dirty="0">
              <a:solidFill>
                <a:srgbClr val="000099"/>
              </a:solidFill>
            </a:endParaRPr>
          </a:p>
        </p:txBody>
      </p:sp>
      <p:pic>
        <p:nvPicPr>
          <p:cNvPr id="5" name="Рисунок 4" descr="C:\Users\1\AppData\Local\Microsoft\Windows\Temporary Internet Files\Content.Word\IMG_531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80" y="1071546"/>
            <a:ext cx="4173295" cy="5572164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342900">
              <a:buNone/>
            </a:pPr>
            <a:r>
              <a:rPr lang="ru-RU" dirty="0" smtClean="0"/>
              <a:t> </a:t>
            </a:r>
            <a:r>
              <a:rPr lang="ru-RU" i="1" dirty="0" smtClean="0"/>
              <a:t> Завтра мы уезжаем с прекрасного кордона, а в наших сердцах навсегда останутся белые лебеди на фоне разноцветной радуги и синих пенистых волн Печорской губы Баренцева моря.</a:t>
            </a:r>
            <a:endParaRPr lang="ru-RU" dirty="0" smtClean="0"/>
          </a:p>
          <a:p>
            <a:pPr algn="r">
              <a:buNone/>
            </a:pPr>
            <a:endParaRPr lang="ru-RU" sz="1800" i="1" dirty="0" smtClean="0"/>
          </a:p>
          <a:p>
            <a:pPr algn="r">
              <a:buNone/>
            </a:pPr>
            <a:r>
              <a:rPr lang="ru-RU" sz="1800" i="1" dirty="0" smtClean="0"/>
              <a:t>Полина Ледкова, 17 лет, 15 сентября, 2013 год.</a:t>
            </a:r>
            <a:endParaRPr lang="ru-RU" sz="18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168" y="614151"/>
            <a:ext cx="8755565" cy="1207827"/>
          </a:xfrm>
        </p:spPr>
        <p:txBody>
          <a:bodyPr>
            <a:normAutofit fontScale="47500" lnSpcReduction="20000"/>
          </a:bodyPr>
          <a:lstStyle/>
          <a:p>
            <a:r>
              <a:rPr lang="ru-RU" sz="5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ТЕЛКОВА АЛЁНА АЛЕКСЕЕВНА</a:t>
            </a:r>
            <a:br>
              <a:rPr lang="ru-RU" sz="5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1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Ненецкий автономный округ, </a:t>
            </a:r>
            <a:r>
              <a:rPr lang="ru-RU" sz="5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ГБОУ НАО «СШ п.Красное»  6 класс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5343" y="2115403"/>
            <a:ext cx="85413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Птицы поселка Красное и окрестностей </a:t>
            </a:r>
          </a:p>
          <a:p>
            <a:pPr algn="ctr"/>
            <a:r>
              <a:rPr lang="ru-RU" sz="2400" b="1" cap="all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(экология, численность, охрана)</a:t>
            </a:r>
            <a:endParaRPr lang="ru-RU" sz="2400" dirty="0">
              <a:solidFill>
                <a:srgbClr val="009900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352745" y="4614328"/>
            <a:ext cx="8516203" cy="1470025"/>
          </a:xfrm>
        </p:spPr>
        <p:txBody>
          <a:bodyPr>
            <a:norm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Научный руководитель: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Наталия Геннадьевна Панарина, кандидат биологических наук, учитель биологии и химии высшей категории.  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560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62105" y="365076"/>
            <a:ext cx="342206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3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:\Красное 2\219_0906\IMG_357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57" y="1296539"/>
            <a:ext cx="4321093" cy="376281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4734" y="5326099"/>
            <a:ext cx="44050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Труп малого лебедя.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Фото Алены </a:t>
            </a:r>
            <a:r>
              <a:rPr lang="ru-RU" sz="24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Телковой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D:\фотки 14\342_2809\IMG_771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644" y="1301156"/>
            <a:ext cx="4273978" cy="3721223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736826" y="5314727"/>
            <a:ext cx="41846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Труп сороки.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Фото Алены </a:t>
            </a:r>
            <a:r>
              <a:rPr lang="ru-RU" sz="24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Телковой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089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user\Documents\Красное 2\219_0906\IMG_35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541" y="3470384"/>
            <a:ext cx="3936530" cy="3198431"/>
          </a:xfrm>
          <a:prstGeom prst="rect">
            <a:avLst/>
          </a:prstGeom>
          <a:noFill/>
        </p:spPr>
      </p:pic>
      <p:pic>
        <p:nvPicPr>
          <p:cNvPr id="3077" name="Picture 5" descr="C:\Users\user\Documents\Красное 2\219_0906\IMG_35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1106" y="3484179"/>
            <a:ext cx="3900145" cy="316886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91055" y="3421053"/>
            <a:ext cx="406022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Труп малого тундрового лебедя.  Фото </a:t>
            </a:r>
            <a:r>
              <a:rPr lang="ru-RU" sz="24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А.Телковой</a:t>
            </a:r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ocuments\Красное 2\219_0906\IMG_3578.JPG"/>
          <p:cNvPicPr>
            <a:picLocks noChangeAspect="1" noChangeArrowheads="1"/>
          </p:cNvPicPr>
          <p:nvPr/>
        </p:nvPicPr>
        <p:blipFill>
          <a:blip r:embed="rId4" cstate="print"/>
          <a:srcRect l="11715" b="12549"/>
          <a:stretch>
            <a:fillRect/>
          </a:stretch>
        </p:blipFill>
        <p:spPr bwMode="auto">
          <a:xfrm>
            <a:off x="4569575" y="189187"/>
            <a:ext cx="3917125" cy="3152622"/>
          </a:xfrm>
          <a:prstGeom prst="rect">
            <a:avLst/>
          </a:prstGeom>
          <a:noFill/>
        </p:spPr>
      </p:pic>
      <p:pic>
        <p:nvPicPr>
          <p:cNvPr id="3075" name="Picture 3" descr="C:\Users\user\Documents\Красное 2\219_0906\IMG_35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372" y="220718"/>
            <a:ext cx="3856489" cy="3133397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380389" y="6027004"/>
            <a:ext cx="449681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Труп </a:t>
            </a:r>
            <a:r>
              <a:rPr lang="ru-RU" sz="24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гуменника</a:t>
            </a:r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Фото </a:t>
            </a:r>
            <a:r>
              <a:rPr lang="ru-RU" sz="24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А.Телковой</a:t>
            </a:r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птицы\птицы Полины\tlpHr3GAA3I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6310" t="12115" r="14455" b="5849"/>
          <a:stretch/>
        </p:blipFill>
        <p:spPr bwMode="auto">
          <a:xfrm>
            <a:off x="101873" y="173410"/>
            <a:ext cx="3645288" cy="2786832"/>
          </a:xfrm>
          <a:prstGeom prst="rect">
            <a:avLst/>
          </a:prstGeom>
          <a:noFill/>
          <a:ln>
            <a:solidFill>
              <a:srgbClr val="006600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6" name="Рисунок 5" descr="C:\Users\иван\Desktop\W7h0XET7FvQ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r="13834"/>
          <a:stretch>
            <a:fillRect/>
          </a:stretch>
        </p:blipFill>
        <p:spPr bwMode="auto">
          <a:xfrm>
            <a:off x="4199057" y="268020"/>
            <a:ext cx="4736354" cy="4685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3779"/>
          <a:stretch>
            <a:fillRect/>
          </a:stretch>
        </p:blipFill>
        <p:spPr bwMode="auto">
          <a:xfrm>
            <a:off x="116421" y="3385870"/>
            <a:ext cx="3705799" cy="334601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3011213"/>
            <a:ext cx="395835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Мородунка</a:t>
            </a:r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(вверху), полярная крачка (внизу)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18438" y="5181540"/>
            <a:ext cx="4787866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Белохвостый песочник на гнезде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Фото </a:t>
            </a:r>
            <a:r>
              <a:rPr lang="ru-RU" sz="24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П.Ледковой</a:t>
            </a:r>
            <a:endParaRPr lang="ru-RU" sz="24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785818"/>
          </a:xfrm>
        </p:spPr>
        <p:txBody>
          <a:bodyPr>
            <a:normAutofit/>
          </a:bodyPr>
          <a:lstStyle/>
          <a:p>
            <a:r>
              <a:rPr lang="ru-RU" sz="3600" i="1" dirty="0" smtClean="0"/>
              <a:t>Актуальность</a:t>
            </a:r>
            <a:r>
              <a:rPr lang="ru-RU" sz="3600" dirty="0" smtClean="0"/>
              <a:t> 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928670"/>
            <a:ext cx="8229600" cy="4983179"/>
          </a:xfrm>
        </p:spPr>
        <p:txBody>
          <a:bodyPr>
            <a:noAutofit/>
          </a:bodyPr>
          <a:lstStyle/>
          <a:p>
            <a:endParaRPr lang="ru-RU" sz="2400" dirty="0" smtClean="0"/>
          </a:p>
          <a:p>
            <a:r>
              <a:rPr lang="ru-RU" sz="2400" dirty="0" smtClean="0"/>
              <a:t>Современное </a:t>
            </a:r>
            <a:r>
              <a:rPr lang="ru-RU" sz="2400" dirty="0"/>
              <a:t>общество предъявляет высокие требования к личности. </a:t>
            </a:r>
            <a:r>
              <a:rPr lang="ru-RU" sz="2400" dirty="0" smtClean="0"/>
              <a:t>Отечественная наука нуждается в научной мысли и квалифицированных  кадрах. Немаловажную роль в их подготовке играет школа. Созданное Научное общество способствует формированию интереса у детей к определенным отраслям науки, обеспечит профессиональную ориентацию и </a:t>
            </a:r>
            <a:r>
              <a:rPr lang="ru-RU" sz="2400" dirty="0" err="1" smtClean="0"/>
              <a:t>предпрофильную</a:t>
            </a:r>
            <a:r>
              <a:rPr lang="ru-RU" sz="2400" dirty="0" smtClean="0"/>
              <a:t> подготовку школьников. В условиях перехода школьного образования на новые федеральные государственные стандарты научно-исследовательская деятельность школьников становится особенно значимой.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7920880" cy="400052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400" i="1" dirty="0" smtClean="0"/>
              <a:t>Цель</a:t>
            </a:r>
          </a:p>
          <a:p>
            <a:pPr algn="just">
              <a:buNone/>
            </a:pPr>
            <a:r>
              <a:rPr lang="ru-RU" sz="2800" b="1" dirty="0" smtClean="0"/>
              <a:t>            </a:t>
            </a:r>
            <a:r>
              <a:rPr lang="ru-RU" sz="2800" dirty="0" smtClean="0"/>
              <a:t>Выявление</a:t>
            </a:r>
            <a:r>
              <a:rPr lang="ru-RU" sz="2800" dirty="0"/>
              <a:t>, обучение и развитие одаренных детей, имеющих повышенные образовательные потребности, проявляющих склонность к научно- исследовательской деятельности. Оказание дополнительных образовательных услуг сверх государственного стандарта общего образования.</a:t>
            </a:r>
          </a:p>
          <a:p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643307" y="3643319"/>
            <a:ext cx="2509838" cy="415925"/>
          </a:xfrm>
          <a:prstGeom prst="rect">
            <a:avLst/>
          </a:prstGeom>
          <a:solidFill>
            <a:srgbClr val="FFFFFF"/>
          </a:solidFill>
          <a:ln w="19050">
            <a:solidFill>
              <a:srgbClr val="003300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Совет НО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428597" y="4500570"/>
            <a:ext cx="2913063" cy="12192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Президент НО</a:t>
            </a: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Маркова Мария </a:t>
            </a: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(11 класс)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6072198" y="4429140"/>
            <a:ext cx="2852766" cy="1228725"/>
          </a:xfrm>
          <a:prstGeom prst="rect">
            <a:avLst/>
          </a:prstGeom>
          <a:solidFill>
            <a:srgbClr val="FFFFFF"/>
          </a:solidFill>
          <a:ln w="19050">
            <a:solidFill>
              <a:srgbClr val="003300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20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История и краеведение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Сятишева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Виктория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(10 класс)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9" name="Text Box 1"/>
          <p:cNvSpPr txBox="1">
            <a:spLocks noChangeArrowheads="1"/>
          </p:cNvSpPr>
          <p:nvPr/>
        </p:nvSpPr>
        <p:spPr bwMode="auto">
          <a:xfrm>
            <a:off x="3500434" y="5143512"/>
            <a:ext cx="2417763" cy="12192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3300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Биоэкология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Телкова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Алена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(6 класс)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1714480" y="357166"/>
            <a:ext cx="6191250" cy="596900"/>
          </a:xfrm>
          <a:prstGeom prst="rect">
            <a:avLst/>
          </a:prstGeom>
          <a:solidFill>
            <a:srgbClr val="FFFFFF"/>
          </a:solidFill>
          <a:ln w="25400" cap="rnd">
            <a:solidFill>
              <a:srgbClr val="006600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Научное общество школы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214282" y="1285860"/>
            <a:ext cx="3929090" cy="1928826"/>
          </a:xfrm>
          <a:prstGeom prst="rect">
            <a:avLst/>
          </a:prstGeom>
          <a:solidFill>
            <a:srgbClr val="FFFFFF"/>
          </a:solidFill>
          <a:ln w="15875" cap="rnd">
            <a:solidFill>
              <a:srgbClr val="003300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Секция  «Биология и экология»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Научный руководитель: кандидат биологических наук, учитель высшей квалификационной категории Н.Г.Панарина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 flipH="1">
            <a:off x="3214678" y="1000108"/>
            <a:ext cx="369884" cy="214314"/>
          </a:xfrm>
          <a:prstGeom prst="line">
            <a:avLst/>
          </a:prstGeom>
          <a:noFill/>
          <a:ln w="76200" cap="rnd">
            <a:solidFill>
              <a:srgbClr val="000000"/>
            </a:solidFill>
            <a:prstDash val="sysDot"/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4714879" y="1285860"/>
            <a:ext cx="3902075" cy="1857388"/>
          </a:xfrm>
          <a:prstGeom prst="rect">
            <a:avLst/>
          </a:prstGeom>
          <a:solidFill>
            <a:srgbClr val="FFFFFF"/>
          </a:solidFill>
          <a:ln w="19050" cap="rnd">
            <a:solidFill>
              <a:srgbClr val="003300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Секция «История и краеведение»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Научный руководитель: учитель истории высшей квалификационной категории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Л.Б.Телкова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6000760" y="1000112"/>
            <a:ext cx="357190" cy="285751"/>
          </a:xfrm>
          <a:prstGeom prst="line">
            <a:avLst/>
          </a:prstGeom>
          <a:noFill/>
          <a:ln w="76200" cap="rnd">
            <a:solidFill>
              <a:srgbClr val="000000"/>
            </a:solidFill>
            <a:prstDash val="sysDot"/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3" name="AutoShape 5"/>
          <p:cNvSpPr>
            <a:spLocks noChangeShapeType="1"/>
          </p:cNvSpPr>
          <p:nvPr/>
        </p:nvSpPr>
        <p:spPr bwMode="auto">
          <a:xfrm flipH="1">
            <a:off x="3286119" y="4071942"/>
            <a:ext cx="642942" cy="428628"/>
          </a:xfrm>
          <a:prstGeom prst="straightConnector1">
            <a:avLst/>
          </a:prstGeom>
          <a:noFill/>
          <a:ln w="25400" cap="rnd">
            <a:solidFill>
              <a:srgbClr val="003300"/>
            </a:solidFill>
            <a:prstDash val="sysDot"/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/>
          <p:cNvSpPr>
            <a:spLocks noChangeShapeType="1"/>
          </p:cNvSpPr>
          <p:nvPr/>
        </p:nvSpPr>
        <p:spPr bwMode="auto">
          <a:xfrm>
            <a:off x="5643573" y="4071950"/>
            <a:ext cx="500067" cy="357191"/>
          </a:xfrm>
          <a:prstGeom prst="straightConnector1">
            <a:avLst/>
          </a:prstGeom>
          <a:noFill/>
          <a:ln w="25400" cap="rnd">
            <a:solidFill>
              <a:srgbClr val="003300"/>
            </a:solidFill>
            <a:prstDash val="sysDot"/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69" name="Rectangle 21"/>
          <p:cNvSpPr>
            <a:spLocks noChangeArrowheads="1"/>
          </p:cNvSpPr>
          <p:nvPr/>
        </p:nvSpPr>
        <p:spPr bwMode="auto">
          <a:xfrm>
            <a:off x="4208766" y="1587470"/>
            <a:ext cx="7264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71" name="Rectangle 23"/>
          <p:cNvSpPr>
            <a:spLocks noChangeArrowheads="1"/>
          </p:cNvSpPr>
          <p:nvPr/>
        </p:nvSpPr>
        <p:spPr bwMode="auto">
          <a:xfrm>
            <a:off x="4155065" y="2775900"/>
            <a:ext cx="8338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73" name="Rectangle 25"/>
          <p:cNvSpPr>
            <a:spLocks noChangeArrowheads="1"/>
          </p:cNvSpPr>
          <p:nvPr/>
        </p:nvSpPr>
        <p:spPr bwMode="auto">
          <a:xfrm>
            <a:off x="4198340" y="4004620"/>
            <a:ext cx="7473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75" name="Rectangle 27"/>
          <p:cNvSpPr>
            <a:spLocks noChangeArrowheads="1"/>
          </p:cNvSpPr>
          <p:nvPr/>
        </p:nvSpPr>
        <p:spPr bwMode="auto">
          <a:xfrm>
            <a:off x="0" y="5085318"/>
            <a:ext cx="126669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</a:t>
            </a: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rot="5400000">
            <a:off x="4214810" y="4500570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57158" y="357166"/>
          <a:ext cx="8429652" cy="4786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571475" y="5286388"/>
            <a:ext cx="78668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Число членов научного общества в 2013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2015 гг.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9012"/>
          <a:stretch>
            <a:fillRect/>
          </a:stretch>
        </p:blipFill>
        <p:spPr bwMode="auto">
          <a:xfrm>
            <a:off x="251520" y="188640"/>
            <a:ext cx="8709338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428596" y="1285860"/>
          <a:ext cx="3714744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5072066" y="1357298"/>
          <a:ext cx="383856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428596" y="285734"/>
            <a:ext cx="821537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99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КОЛИЧЕСТВО ЧЛЕНОВ НАУЧНОГО ОБЩЕСТВА ПО СЕКЦИЯМ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3399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(2013, 2014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339933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3399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2015 гг.)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431577" y="5327020"/>
            <a:ext cx="28084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3" y="9647307"/>
            <a:ext cx="949997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Примечание: 1 </a:t>
            </a:r>
            <a:r>
              <a:rPr kumimoji="0" lang="ru-RU" sz="2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секция </a:t>
            </a:r>
            <a:r>
              <a:rPr kumimoji="0" lang="ru-RU" sz="2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Биоэкология</a:t>
            </a:r>
            <a:r>
              <a:rPr kumimoji="0" lang="ru-RU" sz="2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2 - секция </a:t>
            </a:r>
            <a:r>
              <a:rPr kumimoji="0" lang="ru-RU" sz="2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История и краеведение</a:t>
            </a:r>
            <a:r>
              <a:rPr kumimoji="0" lang="ru-RU" sz="2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1142976" y="5000644"/>
            <a:ext cx="68580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Примечание: 1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секция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Биоэкология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2 - секция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История и краеведение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500034" y="500042"/>
            <a:ext cx="821537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ОСНОВНЫЕ НАПРАВЛЕНИЯ ДЕЯТЕЛЬНОСТИ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Подготовка к всероссийской олимпиаде школьников.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Научно-исследовательская деятельность. Организация и проведение научно- исследовательских экспедиций.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Подготовка к творческим мероприятиям для молодежи и школьников.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Участие в различных интеллектуальных соревнованиях.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Просветительская работа.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1088</Words>
  <Application>Microsoft Office PowerPoint</Application>
  <PresentationFormat>Экран (4:3)</PresentationFormat>
  <Paragraphs>201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Н.Г.Панарина</vt:lpstr>
      <vt:lpstr>Слайд 2</vt:lpstr>
      <vt:lpstr>Актуальность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ТЕМЫ НАУЧНО ИССЛЕДОВАТЕЛЬСКИХ РАБОТ ШКОЛЬНИКОВ (СЕКЦИЯ «БИОЭКОЛОГИЯ») </vt:lpstr>
      <vt:lpstr>Слайд 12</vt:lpstr>
      <vt:lpstr>Таблица 1.Режим дня участников научно исследовательской экспедиции </vt:lpstr>
      <vt:lpstr>Слайд 14</vt:lpstr>
      <vt:lpstr>Слайд 15</vt:lpstr>
      <vt:lpstr>Слайд 16</vt:lpstr>
      <vt:lpstr>Пойменные луга на западном и восточном побережье реки  Красновский Шар</vt:lpstr>
      <vt:lpstr>Слайд 18</vt:lpstr>
      <vt:lpstr>Слайд 19</vt:lpstr>
      <vt:lpstr>ГРИФОН МАЛЫЙ ГУСИНЕЦ</vt:lpstr>
      <vt:lpstr>Рдест гребенчатый</vt:lpstr>
      <vt:lpstr>Слайд 22</vt:lpstr>
      <vt:lpstr>Научный руководитель: Наталия Геннадьевна Панарина, кандидат биологических наук, учитель биологии и химии высшей категории.   </vt:lpstr>
      <vt:lpstr>Слайд 24</vt:lpstr>
      <vt:lpstr>Слайд 25</vt:lpstr>
      <vt:lpstr>Слайд 26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user</cp:lastModifiedBy>
  <cp:revision>54</cp:revision>
  <dcterms:created xsi:type="dcterms:W3CDTF">2016-03-15T16:10:19Z</dcterms:created>
  <dcterms:modified xsi:type="dcterms:W3CDTF">2016-03-21T18:34:47Z</dcterms:modified>
</cp:coreProperties>
</file>