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712" r:id="rId2"/>
    <p:sldId id="612" r:id="rId3"/>
    <p:sldId id="706" r:id="rId4"/>
    <p:sldId id="716" r:id="rId5"/>
    <p:sldId id="694" r:id="rId6"/>
    <p:sldId id="642" r:id="rId7"/>
    <p:sldId id="752" r:id="rId8"/>
    <p:sldId id="765" r:id="rId9"/>
    <p:sldId id="754" r:id="rId10"/>
    <p:sldId id="757" r:id="rId11"/>
    <p:sldId id="767" r:id="rId12"/>
    <p:sldId id="758" r:id="rId13"/>
    <p:sldId id="759" r:id="rId14"/>
    <p:sldId id="761" r:id="rId15"/>
    <p:sldId id="762" r:id="rId16"/>
    <p:sldId id="763" r:id="rId17"/>
    <p:sldId id="764" r:id="rId18"/>
    <p:sldId id="736" r:id="rId19"/>
    <p:sldId id="755" r:id="rId20"/>
    <p:sldId id="747" r:id="rId21"/>
    <p:sldId id="670" r:id="rId22"/>
    <p:sldId id="695" r:id="rId23"/>
    <p:sldId id="768" r:id="rId24"/>
    <p:sldId id="639" r:id="rId25"/>
    <p:sldId id="683" r:id="rId26"/>
    <p:sldId id="746" r:id="rId27"/>
    <p:sldId id="524" r:id="rId28"/>
    <p:sldId id="499" r:id="rId29"/>
    <p:sldId id="730" r:id="rId30"/>
    <p:sldId id="748" r:id="rId31"/>
    <p:sldId id="549" r:id="rId32"/>
    <p:sldId id="731" r:id="rId33"/>
    <p:sldId id="565" r:id="rId34"/>
    <p:sldId id="732" r:id="rId35"/>
    <p:sldId id="700" r:id="rId36"/>
    <p:sldId id="701" r:id="rId37"/>
    <p:sldId id="715" r:id="rId38"/>
    <p:sldId id="662" r:id="rId39"/>
    <p:sldId id="666" r:id="rId40"/>
    <p:sldId id="667" r:id="rId41"/>
    <p:sldId id="735" r:id="rId42"/>
    <p:sldId id="519" r:id="rId43"/>
  </p:sldIdLst>
  <p:sldSz cx="9144000" cy="5715000" type="screen16x10"/>
  <p:notesSz cx="6797675" cy="9874250"/>
  <p:defaultTextStyle>
    <a:defPPr>
      <a:defRPr lang="ru-RU"/>
    </a:defPPr>
    <a:lvl1pPr algn="l" defTabSz="177687" rtl="0" fontAlgn="base" hangingPunct="0">
      <a:spcBef>
        <a:spcPct val="0"/>
      </a:spcBef>
      <a:spcAft>
        <a:spcPct val="0"/>
      </a:spcAft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1pPr>
    <a:lvl2pPr marL="88534" indent="89773" algn="l" defTabSz="177687" rtl="0" fontAlgn="base" hangingPunct="0">
      <a:spcBef>
        <a:spcPct val="0"/>
      </a:spcBef>
      <a:spcAft>
        <a:spcPct val="0"/>
      </a:spcAft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2pPr>
    <a:lvl3pPr marL="177687" indent="178925" algn="l" defTabSz="177687" rtl="0" fontAlgn="base" hangingPunct="0">
      <a:spcBef>
        <a:spcPct val="0"/>
      </a:spcBef>
      <a:spcAft>
        <a:spcPct val="0"/>
      </a:spcAft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3pPr>
    <a:lvl4pPr marL="266840" indent="268078" algn="l" defTabSz="177687" rtl="0" fontAlgn="base" hangingPunct="0">
      <a:spcBef>
        <a:spcPct val="0"/>
      </a:spcBef>
      <a:spcAft>
        <a:spcPct val="0"/>
      </a:spcAft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4pPr>
    <a:lvl5pPr marL="355993" indent="357231" algn="l" defTabSz="177687" rtl="0" fontAlgn="base" hangingPunct="0">
      <a:spcBef>
        <a:spcPct val="0"/>
      </a:spcBef>
      <a:spcAft>
        <a:spcPct val="0"/>
      </a:spcAft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5pPr>
    <a:lvl6pPr marL="891529" algn="l" defTabSz="178306" rtl="0" eaLnBrk="1" latinLnBrk="0" hangingPunct="1"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6pPr>
    <a:lvl7pPr marL="1069835" algn="l" defTabSz="178306" rtl="0" eaLnBrk="1" latinLnBrk="0" hangingPunct="1"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7pPr>
    <a:lvl8pPr marL="1248141" algn="l" defTabSz="178306" rtl="0" eaLnBrk="1" latinLnBrk="0" hangingPunct="1"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8pPr>
    <a:lvl9pPr marL="1426447" algn="l" defTabSz="178306" rtl="0" eaLnBrk="1" latinLnBrk="0" hangingPunct="1">
      <a:defRPr sz="400" kern="1200">
        <a:solidFill>
          <a:srgbClr val="000000"/>
        </a:solidFill>
        <a:latin typeface="Helvetica" charset="0"/>
        <a:ea typeface="MS PGothic" charset="0"/>
        <a:cs typeface="MS PGothic" charset="0"/>
        <a:sym typeface="Helvetica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rozova Ekaterina" initials="M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42"/>
    <a:srgbClr val="F8C570"/>
    <a:srgbClr val="0AD0EA"/>
    <a:srgbClr val="3AD0EA"/>
    <a:srgbClr val="68D0EA"/>
    <a:srgbClr val="7CD0DF"/>
    <a:srgbClr val="008AFF"/>
    <a:srgbClr val="0079EE"/>
    <a:srgbClr val="0095FF"/>
    <a:srgbClr val="00A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7" autoAdjust="0"/>
    <p:restoredTop sz="99676" autoAdjust="0"/>
  </p:normalViewPr>
  <p:slideViewPr>
    <p:cSldViewPr>
      <p:cViewPr>
        <p:scale>
          <a:sx n="72" d="100"/>
          <a:sy n="72" d="100"/>
        </p:scale>
        <p:origin x="-1912" y="-85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0D1AF8CE-44CD-DB46-9E72-2C1851EFEB5A}" type="datetimeFigureOut">
              <a:rPr lang="en-US"/>
              <a:pPr>
                <a:defRPr/>
              </a:pPr>
              <a:t>23.03.15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480EF84D-965D-F645-B813-04169F2C6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36563" y="741363"/>
            <a:ext cx="59245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06463" y="4691063"/>
            <a:ext cx="4984750" cy="4443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Noteworthy Bold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Noteworthy Bold" charset="0"/>
              </a:rPr>
              <a:t>Second level</a:t>
            </a:r>
          </a:p>
          <a:p>
            <a:pPr lvl="2"/>
            <a:r>
              <a:rPr lang="ru-RU" noProof="0" smtClean="0">
                <a:sym typeface="Noteworthy Bold" charset="0"/>
              </a:rPr>
              <a:t>Third level</a:t>
            </a:r>
          </a:p>
          <a:p>
            <a:pPr lvl="3"/>
            <a:r>
              <a:rPr lang="ru-RU" noProof="0" smtClean="0">
                <a:sym typeface="Noteworthy Bold" charset="0"/>
              </a:rPr>
              <a:t>Fourth level</a:t>
            </a:r>
          </a:p>
          <a:p>
            <a:pPr lvl="4"/>
            <a:r>
              <a:rPr lang="ru-RU" noProof="0" smtClean="0">
                <a:sym typeface="Noteworthy Bol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952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77687" rtl="0" eaLnBrk="0" fontAlgn="base" hangingPunct="0">
      <a:lnSpc>
        <a:spcPts val="1365"/>
      </a:lnSpc>
      <a:spcBef>
        <a:spcPct val="0"/>
      </a:spcBef>
      <a:spcAft>
        <a:spcPct val="0"/>
      </a:spcAft>
      <a:defRPr sz="1000" kern="1200">
        <a:solidFill>
          <a:srgbClr val="572E2D"/>
        </a:solidFill>
        <a:latin typeface="Noteworthy Bold" charset="0"/>
        <a:ea typeface="MS PGothic" pitchFamily="34" charset="-128"/>
        <a:cs typeface="Noteworthy Bold" charset="0"/>
        <a:sym typeface="Noteworthy Bold" charset="0"/>
      </a:defRPr>
    </a:lvl1pPr>
    <a:lvl2pPr marL="88534" algn="l" defTabSz="177687" rtl="0" eaLnBrk="0" fontAlgn="base" hangingPunct="0">
      <a:lnSpc>
        <a:spcPts val="1365"/>
      </a:lnSpc>
      <a:spcBef>
        <a:spcPct val="0"/>
      </a:spcBef>
      <a:spcAft>
        <a:spcPct val="0"/>
      </a:spcAft>
      <a:defRPr sz="10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2pPr>
    <a:lvl3pPr marL="177687" algn="l" defTabSz="177687" rtl="0" eaLnBrk="0" fontAlgn="base" hangingPunct="0">
      <a:lnSpc>
        <a:spcPts val="1365"/>
      </a:lnSpc>
      <a:spcBef>
        <a:spcPct val="0"/>
      </a:spcBef>
      <a:spcAft>
        <a:spcPct val="0"/>
      </a:spcAft>
      <a:defRPr sz="10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3pPr>
    <a:lvl4pPr marL="266840" algn="l" defTabSz="177687" rtl="0" eaLnBrk="0" fontAlgn="base" hangingPunct="0">
      <a:lnSpc>
        <a:spcPts val="1365"/>
      </a:lnSpc>
      <a:spcBef>
        <a:spcPct val="0"/>
      </a:spcBef>
      <a:spcAft>
        <a:spcPct val="0"/>
      </a:spcAft>
      <a:defRPr sz="10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4pPr>
    <a:lvl5pPr marL="355993" algn="l" defTabSz="177687" rtl="0" eaLnBrk="0" fontAlgn="base" hangingPunct="0">
      <a:lnSpc>
        <a:spcPts val="1365"/>
      </a:lnSpc>
      <a:spcBef>
        <a:spcPct val="0"/>
      </a:spcBef>
      <a:spcAft>
        <a:spcPct val="0"/>
      </a:spcAft>
      <a:defRPr sz="10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5pPr>
    <a:lvl6pPr marL="891490" algn="l" defTabSz="356597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6pPr>
    <a:lvl7pPr marL="1069788" algn="l" defTabSz="356597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7pPr>
    <a:lvl8pPr marL="1248087" algn="l" defTabSz="356597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8pPr>
    <a:lvl9pPr marL="1426384" algn="l" defTabSz="356597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39" cy="444341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741363"/>
            <a:ext cx="5921375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39" cy="444341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741363"/>
            <a:ext cx="5921375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/>
          <a:lstStyle/>
          <a:p>
            <a:fld id="{04787946-F38A-442D-8B4B-7C33473CC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39" cy="444341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741363"/>
            <a:ext cx="5921375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75356"/>
            <a:ext cx="7772400" cy="1225021"/>
          </a:xfrm>
          <a:prstGeom prst="rect">
            <a:avLst/>
          </a:prstGeom>
        </p:spPr>
        <p:txBody>
          <a:bodyPr lIns="35660" tIns="17830" rIns="35660" bIns="17830"/>
          <a:lstStyle>
            <a:lvl1pPr algn="ctr">
              <a:defRPr sz="4000" b="1">
                <a:latin typeface="Arial"/>
                <a:cs typeface="Arial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>
              <a:buNone/>
              <a:defRPr sz="2800">
                <a:latin typeface="Arial"/>
                <a:cs typeface="Arial"/>
              </a:defRPr>
            </a:lvl1pPr>
            <a:lvl2pPr marL="178298" indent="0" algn="ctr">
              <a:buNone/>
              <a:defRPr/>
            </a:lvl2pPr>
            <a:lvl3pPr marL="356597" indent="0" algn="ctr">
              <a:buNone/>
              <a:defRPr/>
            </a:lvl3pPr>
            <a:lvl4pPr marL="534894" indent="0" algn="ctr">
              <a:buNone/>
              <a:defRPr/>
            </a:lvl4pPr>
            <a:lvl5pPr marL="713191" indent="0" algn="ctr">
              <a:buNone/>
              <a:defRPr/>
            </a:lvl5pPr>
            <a:lvl6pPr marL="891490" indent="0" algn="ctr">
              <a:buNone/>
              <a:defRPr/>
            </a:lvl6pPr>
            <a:lvl7pPr marL="1069788" indent="0" algn="ctr">
              <a:buNone/>
              <a:defRPr/>
            </a:lvl7pPr>
            <a:lvl8pPr marL="1248087" indent="0" algn="ctr">
              <a:buNone/>
              <a:defRPr/>
            </a:lvl8pPr>
            <a:lvl9pPr marL="1426384" indent="0" algn="ctr">
              <a:buNone/>
              <a:defRPr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89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427230"/>
            <a:ext cx="8229600" cy="600067"/>
          </a:xfrm>
          <a:prstGeom prst="rect">
            <a:avLst/>
          </a:prstGeom>
        </p:spPr>
        <p:txBody>
          <a:bodyPr lIns="35660" tIns="17830" rIns="35660" bIns="17830"/>
          <a:lstStyle>
            <a:lvl1pPr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>
              <a:buNone/>
              <a:defRPr sz="1700">
                <a:latin typeface="Arial"/>
                <a:cs typeface="Arial"/>
              </a:defRPr>
            </a:lvl1pPr>
            <a:lvl2pPr marL="178306" indent="0">
              <a:buNone/>
              <a:defRPr sz="1700">
                <a:latin typeface="Arial"/>
                <a:cs typeface="Arial"/>
              </a:defRPr>
            </a:lvl2pPr>
            <a:lvl3pPr marL="356612" indent="0">
              <a:buNone/>
              <a:defRPr sz="1700">
                <a:latin typeface="Arial"/>
                <a:cs typeface="Arial"/>
              </a:defRPr>
            </a:lvl3pPr>
            <a:lvl4pPr marL="534918" indent="0">
              <a:buNone/>
              <a:defRPr sz="1700">
                <a:latin typeface="Arial"/>
                <a:cs typeface="Arial"/>
              </a:defRPr>
            </a:lvl4pPr>
            <a:lvl5pPr marL="713223" indent="0">
              <a:buNone/>
              <a:defRPr sz="17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809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14" y="3505573"/>
            <a:ext cx="7772400" cy="522060"/>
          </a:xfrm>
          <a:prstGeom prst="rect">
            <a:avLst/>
          </a:prstGeom>
        </p:spPr>
        <p:txBody>
          <a:bodyPr lIns="35660" tIns="17830" rIns="35660" bIns="17830" anchor="t"/>
          <a:lstStyle>
            <a:lvl1pPr algn="l">
              <a:defRPr sz="2000" b="1" cap="all">
                <a:latin typeface="Arial"/>
                <a:cs typeface="Arial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722114" y="4027630"/>
            <a:ext cx="7772400" cy="1250157"/>
          </a:xfrm>
          <a:prstGeom prst="rect">
            <a:avLst/>
          </a:prstGeom>
        </p:spPr>
        <p:txBody>
          <a:bodyPr lIns="35660" tIns="17830" rIns="35660" bIns="17830" anchor="ctr"/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178298" indent="0">
              <a:buNone/>
              <a:defRPr sz="700"/>
            </a:lvl2pPr>
            <a:lvl3pPr marL="356597" indent="0">
              <a:buNone/>
              <a:defRPr sz="600"/>
            </a:lvl3pPr>
            <a:lvl4pPr marL="534894" indent="0">
              <a:buNone/>
              <a:defRPr sz="500"/>
            </a:lvl4pPr>
            <a:lvl5pPr marL="713191" indent="0">
              <a:buNone/>
              <a:defRPr sz="500"/>
            </a:lvl5pPr>
            <a:lvl6pPr marL="891490" indent="0">
              <a:buNone/>
              <a:defRPr sz="500"/>
            </a:lvl6pPr>
            <a:lvl7pPr marL="1069788" indent="0">
              <a:buNone/>
              <a:defRPr sz="500"/>
            </a:lvl7pPr>
            <a:lvl8pPr marL="1248087" indent="0">
              <a:buNone/>
              <a:defRPr sz="500"/>
            </a:lvl8pPr>
            <a:lvl9pPr marL="1426384" indent="0">
              <a:buNone/>
              <a:defRPr sz="5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9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303570"/>
            <a:ext cx="8229600" cy="4932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8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501"/>
            <a:ext cx="8229600" cy="5926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973668"/>
            <a:ext cx="5029200" cy="359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943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2"/>
          </a:solidFill>
        </p:spPr>
        <p:txBody>
          <a:bodyPr lIns="71323" tIns="35662" rIns="71323" bIns="35662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0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26798" y="2668193"/>
            <a:ext cx="4890405" cy="182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751364" y="2258174"/>
            <a:ext cx="3641273" cy="2618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2751364" y="1937964"/>
            <a:ext cx="3641273" cy="2618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900" baseline="0">
                <a:solidFill>
                  <a:srgbClr val="363F49"/>
                </a:solidFill>
                <a:latin typeface="+mj-lt"/>
                <a:ea typeface="Arial"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43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67339"/>
            <a:ext cx="8229600" cy="414046"/>
          </a:xfrm>
          <a:prstGeom prst="rect">
            <a:avLst/>
          </a:prstGeom>
        </p:spPr>
        <p:txBody>
          <a:bodyPr lIns="35660" tIns="17830" rIns="35660" bIns="17830"/>
          <a:lstStyle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92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6" r:id="rId5"/>
    <p:sldLayoutId id="2147483659" r:id="rId6"/>
    <p:sldLayoutId id="2147483660" r:id="rId7"/>
    <p:sldLayoutId id="2147483661" r:id="rId8"/>
  </p:sldLayoutIdLst>
  <p:txStyles>
    <p:titleStyle>
      <a:lvl1pPr algn="l" defTabSz="177687" rtl="0" eaLnBrk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+mj-lt"/>
          <a:ea typeface="MS PGothic" pitchFamily="34" charset="-128"/>
          <a:cs typeface="+mj-cs"/>
          <a:sym typeface="Helvetica" charset="0"/>
        </a:defRPr>
      </a:lvl1pPr>
      <a:lvl2pPr algn="l" defTabSz="177687" rtl="0" eaLnBrk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MS PGothic" pitchFamily="34" charset="-128"/>
          <a:cs typeface="Helvetica" charset="0"/>
          <a:sym typeface="Helvetica" charset="0"/>
        </a:defRPr>
      </a:lvl2pPr>
      <a:lvl3pPr algn="l" defTabSz="177687" rtl="0" eaLnBrk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MS PGothic" pitchFamily="34" charset="-128"/>
          <a:cs typeface="Helvetica" charset="0"/>
          <a:sym typeface="Helvetica" charset="0"/>
        </a:defRPr>
      </a:lvl3pPr>
      <a:lvl4pPr algn="l" defTabSz="177687" rtl="0" eaLnBrk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MS PGothic" pitchFamily="34" charset="-128"/>
          <a:cs typeface="Helvetica" charset="0"/>
          <a:sym typeface="Helvetica" charset="0"/>
        </a:defRPr>
      </a:lvl4pPr>
      <a:lvl5pPr algn="l" defTabSz="177687" rtl="0" eaLnBrk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MS PGothic" pitchFamily="34" charset="-128"/>
          <a:cs typeface="Helvetica" charset="0"/>
          <a:sym typeface="Helvetica" charset="0"/>
        </a:defRPr>
      </a:lvl5pPr>
      <a:lvl6pPr marL="178298" algn="l" defTabSz="178298" rtl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6pPr>
      <a:lvl7pPr marL="356597" algn="l" defTabSz="178298" rtl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7pPr>
      <a:lvl8pPr marL="534894" algn="l" defTabSz="178298" rtl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8pPr>
      <a:lvl9pPr marL="713191" algn="l" defTabSz="178298" rtl="0" fontAlgn="base" hangingPunct="0">
        <a:spcBef>
          <a:spcPct val="0"/>
        </a:spcBef>
        <a:spcAft>
          <a:spcPct val="0"/>
        </a:spcAft>
        <a:defRPr sz="4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9pPr>
    </p:titleStyle>
    <p:bodyStyle>
      <a:lvl1pPr marL="133729" indent="-133729" algn="ctr" defTabSz="848811" rtl="0" eaLnBrk="0" fontAlgn="base" hangingPunct="0">
        <a:spcBef>
          <a:spcPct val="0"/>
        </a:spcBef>
        <a:spcAft>
          <a:spcPct val="0"/>
        </a:spcAft>
        <a:buChar char="•"/>
        <a:defRPr sz="4100">
          <a:solidFill>
            <a:srgbClr val="000000"/>
          </a:solidFill>
          <a:latin typeface="+mn-lt"/>
          <a:ea typeface="MS PGothic" pitchFamily="34" charset="-128"/>
          <a:cs typeface="+mn-cs"/>
          <a:sym typeface="Helvetica" charset="0"/>
        </a:defRPr>
      </a:lvl1pPr>
      <a:lvl2pPr marL="289747" indent="-111441" algn="ctr" defTabSz="848811" rtl="0" eaLnBrk="0" fontAlgn="base" hangingPunct="0">
        <a:spcBef>
          <a:spcPct val="0"/>
        </a:spcBef>
        <a:spcAft>
          <a:spcPct val="0"/>
        </a:spcAft>
        <a:buChar char="–"/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2pPr>
      <a:lvl3pPr marL="445765" indent="-89153" algn="ctr" defTabSz="848811" rtl="0" eaLnBrk="0" fontAlgn="base" hangingPunct="0">
        <a:spcBef>
          <a:spcPct val="0"/>
        </a:spcBef>
        <a:spcAft>
          <a:spcPct val="0"/>
        </a:spcAft>
        <a:buChar char="•"/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3pPr>
      <a:lvl4pPr marL="624071" indent="-89153" algn="ctr" defTabSz="848811" rtl="0" eaLnBrk="0" fontAlgn="base" hangingPunct="0">
        <a:spcBef>
          <a:spcPct val="0"/>
        </a:spcBef>
        <a:spcAft>
          <a:spcPct val="0"/>
        </a:spcAft>
        <a:buChar char="–"/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4pPr>
      <a:lvl5pPr marL="802376" indent="-89153" algn="ctr" defTabSz="848811" rtl="0" eaLnBrk="0" fontAlgn="base" hangingPunct="0">
        <a:spcBef>
          <a:spcPct val="0"/>
        </a:spcBef>
        <a:spcAft>
          <a:spcPct val="0"/>
        </a:spcAft>
        <a:buChar char="»"/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5pPr>
      <a:lvl6pPr marL="178298" algn="ctr" defTabSz="849392" rtl="0" fontAlgn="base" hangingPunct="0">
        <a:spcBef>
          <a:spcPct val="0"/>
        </a:spcBef>
        <a:spcAft>
          <a:spcPct val="0"/>
        </a:spcAft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6pPr>
      <a:lvl7pPr marL="356597" algn="ctr" defTabSz="849392" rtl="0" fontAlgn="base" hangingPunct="0">
        <a:spcBef>
          <a:spcPct val="0"/>
        </a:spcBef>
        <a:spcAft>
          <a:spcPct val="0"/>
        </a:spcAft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7pPr>
      <a:lvl8pPr marL="534894" algn="ctr" defTabSz="849392" rtl="0" fontAlgn="base" hangingPunct="0">
        <a:spcBef>
          <a:spcPct val="0"/>
        </a:spcBef>
        <a:spcAft>
          <a:spcPct val="0"/>
        </a:spcAft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8pPr>
      <a:lvl9pPr marL="713191" algn="ctr" defTabSz="849392" rtl="0" fontAlgn="base" hangingPunct="0">
        <a:spcBef>
          <a:spcPct val="0"/>
        </a:spcBef>
        <a:spcAft>
          <a:spcPct val="0"/>
        </a:spcAft>
        <a:defRPr sz="41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ru-RU"/>
      </a:defPPr>
      <a:lvl1pPr marL="0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8298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56597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34894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13191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91490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788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48087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426384" algn="l" defTabSz="35659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www.sk.ru" TargetMode="External"/><Relationship Id="rId5" Type="http://schemas.openxmlformats.org/officeDocument/2006/relationships/image" Target="../media/image26.jpg"/><Relationship Id="rId6" Type="http://schemas.openxmlformats.org/officeDocument/2006/relationships/image" Target="../media/image28.png"/><Relationship Id="rId7" Type="http://schemas.openxmlformats.org/officeDocument/2006/relationships/image" Target="../media/image47.pn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k.ru/opu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hyperlink" Target="http://www.tedxskolkovo.com/" TargetMode="External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0.png"/><Relationship Id="rId21" Type="http://schemas.openxmlformats.org/officeDocument/2006/relationships/image" Target="../media/image81.jp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28.png"/><Relationship Id="rId26" Type="http://schemas.openxmlformats.org/officeDocument/2006/relationships/image" Target="../media/image85.jpeg"/><Relationship Id="rId27" Type="http://schemas.openxmlformats.org/officeDocument/2006/relationships/image" Target="../media/image47.png"/><Relationship Id="rId28" Type="http://schemas.openxmlformats.org/officeDocument/2006/relationships/image" Target="../media/image86.png"/><Relationship Id="rId29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Relationship Id="rId4" Type="http://schemas.openxmlformats.org/officeDocument/2006/relationships/hyperlink" Target="http://www.sap.com/cis/index.html" TargetMode="External"/><Relationship Id="rId5" Type="http://schemas.openxmlformats.org/officeDocument/2006/relationships/image" Target="../media/image72.png"/><Relationship Id="rId30" Type="http://schemas.openxmlformats.org/officeDocument/2006/relationships/image" Target="../media/image88.png"/><Relationship Id="rId31" Type="http://schemas.openxmlformats.org/officeDocument/2006/relationships/image" Target="../media/image89.jpg"/><Relationship Id="rId32" Type="http://schemas.openxmlformats.org/officeDocument/2006/relationships/image" Target="../media/image90.jpeg"/><Relationship Id="rId9" Type="http://schemas.openxmlformats.org/officeDocument/2006/relationships/image" Target="../media/image74.png"/><Relationship Id="rId6" Type="http://schemas.openxmlformats.org/officeDocument/2006/relationships/hyperlink" Target="http://www.microsoft.com/ru-ru/default.aspx" TargetMode="External"/><Relationship Id="rId7" Type="http://schemas.openxmlformats.org/officeDocument/2006/relationships/image" Target="../media/image73.png"/><Relationship Id="rId8" Type="http://schemas.openxmlformats.org/officeDocument/2006/relationships/hyperlink" Target="http://www.mbm.ru/" TargetMode="External"/><Relationship Id="rId33" Type="http://schemas.openxmlformats.org/officeDocument/2006/relationships/image" Target="../media/image91.png"/><Relationship Id="rId10" Type="http://schemas.openxmlformats.org/officeDocument/2006/relationships/hyperlink" Target="http://www.abbyy.ru/company/" TargetMode="External"/><Relationship Id="rId11" Type="http://schemas.openxmlformats.org/officeDocument/2006/relationships/image" Target="../media/image75.emf"/><Relationship Id="rId12" Type="http://schemas.openxmlformats.org/officeDocument/2006/relationships/hyperlink" Target="http://www.rusnano.com/infrastructure" TargetMode="External"/><Relationship Id="rId13" Type="http://schemas.openxmlformats.org/officeDocument/2006/relationships/image" Target="../media/image76.emf"/><Relationship Id="rId14" Type="http://schemas.openxmlformats.org/officeDocument/2006/relationships/hyperlink" Target="http://www.edunano.ru/view_doc.html?mode=home" TargetMode="External"/><Relationship Id="rId15" Type="http://schemas.openxmlformats.org/officeDocument/2006/relationships/image" Target="../media/image77.emf"/><Relationship Id="rId16" Type="http://schemas.openxmlformats.org/officeDocument/2006/relationships/hyperlink" Target="http://www.rusventure.ru/ru/" TargetMode="External"/><Relationship Id="rId17" Type="http://schemas.openxmlformats.org/officeDocument/2006/relationships/image" Target="../media/image78.emf"/><Relationship Id="rId18" Type="http://schemas.openxmlformats.org/officeDocument/2006/relationships/hyperlink" Target="http://360.polymus.ru/" TargetMode="External"/><Relationship Id="rId19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20" Type="http://schemas.openxmlformats.org/officeDocument/2006/relationships/image" Target="../media/image108.png"/><Relationship Id="rId21" Type="http://schemas.openxmlformats.org/officeDocument/2006/relationships/image" Target="../media/image109.png"/><Relationship Id="rId22" Type="http://schemas.openxmlformats.org/officeDocument/2006/relationships/image" Target="../media/image110.png"/><Relationship Id="rId23" Type="http://schemas.openxmlformats.org/officeDocument/2006/relationships/image" Target="../media/image111.png"/><Relationship Id="rId24" Type="http://schemas.openxmlformats.org/officeDocument/2006/relationships/image" Target="../media/image112.png"/><Relationship Id="rId25" Type="http://schemas.openxmlformats.org/officeDocument/2006/relationships/image" Target="../media/image113.png"/><Relationship Id="rId26" Type="http://schemas.openxmlformats.org/officeDocument/2006/relationships/image" Target="../media/image114.png"/><Relationship Id="rId27" Type="http://schemas.openxmlformats.org/officeDocument/2006/relationships/hyperlink" Target="http://www.youtube.com/openusk" TargetMode="External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2" Type="http://schemas.openxmlformats.org/officeDocument/2006/relationships/image" Target="../media/image100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Relationship Id="rId16" Type="http://schemas.openxmlformats.org/officeDocument/2006/relationships/image" Target="../media/image104.png"/><Relationship Id="rId17" Type="http://schemas.openxmlformats.org/officeDocument/2006/relationships/image" Target="../media/image105.png"/><Relationship Id="rId18" Type="http://schemas.openxmlformats.org/officeDocument/2006/relationships/image" Target="../media/image106.png"/><Relationship Id="rId1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jpg"/><Relationship Id="rId8" Type="http://schemas.openxmlformats.org/officeDocument/2006/relationships/image" Target="../media/image121.jpeg"/><Relationship Id="rId9" Type="http://schemas.openxmlformats.org/officeDocument/2006/relationships/image" Target="../media/image122.jpeg"/><Relationship Id="rId10" Type="http://schemas.openxmlformats.org/officeDocument/2006/relationships/image" Target="../media/image123.jpeg"/><Relationship Id="rId11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jpg"/><Relationship Id="rId1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44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15.jpeg"/><Relationship Id="rId5" Type="http://schemas.openxmlformats.org/officeDocument/2006/relationships/image" Target="../media/image137.png"/><Relationship Id="rId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jpg"/><Relationship Id="rId5" Type="http://schemas.openxmlformats.org/officeDocument/2006/relationships/image" Target="../media/image155.png"/><Relationship Id="rId6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jpeg"/><Relationship Id="rId5" Type="http://schemas.openxmlformats.org/officeDocument/2006/relationships/image" Target="../media/image160.png"/><Relationship Id="rId6" Type="http://schemas.openxmlformats.org/officeDocument/2006/relationships/image" Target="../media/image161.jpeg"/><Relationship Id="rId7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3" Type="http://schemas.openxmlformats.org/officeDocument/2006/relationships/image" Target="../media/image18.jpe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6" Type="http://schemas.openxmlformats.org/officeDocument/2006/relationships/image" Target="../media/image21.jpeg"/><Relationship Id="rId1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png"/><Relationship Id="rId10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hyperlink" Target="http://www.sk.ru/opus" TargetMode="External"/><Relationship Id="rId5" Type="http://schemas.openxmlformats.org/officeDocument/2006/relationships/image" Target="../media/image25.png"/><Relationship Id="rId6" Type="http://schemas.openxmlformats.org/officeDocument/2006/relationships/hyperlink" Target="http://www.sk.ru" TargetMode="External"/><Relationship Id="rId7" Type="http://schemas.openxmlformats.org/officeDocument/2006/relationships/image" Target="../media/image26.jp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.ru/opus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://www.sk.ru" TargetMode="External"/><Relationship Id="rId6" Type="http://schemas.openxmlformats.org/officeDocument/2006/relationships/image" Target="../media/image26.jp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9501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biomedtech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 Placeholder 5"/>
          <p:cNvSpPr txBox="1">
            <a:spLocks/>
          </p:cNvSpPr>
          <p:nvPr/>
        </p:nvSpPr>
        <p:spPr>
          <a:xfrm>
            <a:off x="683568" y="1151404"/>
            <a:ext cx="4032448" cy="3218264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lIns="274320" tIns="182880" rIns="27432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00" dirty="0" err="1" smtClean="0">
                <a:solidFill>
                  <a:srgbClr val="FFFFFF"/>
                </a:solidFill>
                <a:latin typeface="Arial"/>
                <a:cs typeface="Arial"/>
              </a:rPr>
              <a:t>Ярмарка</a:t>
            </a:r>
            <a:r>
              <a:rPr lang="en-US" sz="1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FFFFFF"/>
                </a:solidFill>
                <a:latin typeface="Arial"/>
                <a:cs typeface="Arial"/>
              </a:rPr>
              <a:t>направлена</a:t>
            </a:r>
            <a:r>
              <a:rPr lang="en-US" sz="1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endParaRPr lang="ru-RU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"/>
            </a:pP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Привлечение </a:t>
            </a:r>
            <a:r>
              <a:rPr lang="ru-RU" sz="1100" dirty="0">
                <a:solidFill>
                  <a:srgbClr val="FFFFFF"/>
                </a:solidFill>
                <a:latin typeface="Arial"/>
                <a:cs typeface="Arial"/>
              </a:rPr>
              <a:t>молодых специалистов в области биомедицинских технологий для работы и стажировок в компаниях-участниках Кластера БМТ, фармацевтических производителях и Фонде «</a:t>
            </a:r>
            <a:r>
              <a:rPr lang="ru-RU" sz="1100" dirty="0" err="1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</a:p>
          <a:p>
            <a:pPr>
              <a:buFont typeface="Wingdings" charset="2"/>
              <a:buChar char=""/>
            </a:pPr>
            <a:endParaRPr lang="ru-RU" sz="11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"/>
            </a:pP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Представление </a:t>
            </a:r>
            <a:r>
              <a:rPr lang="ru-RU" sz="1100" dirty="0">
                <a:solidFill>
                  <a:srgbClr val="FFFFFF"/>
                </a:solidFill>
                <a:latin typeface="Arial"/>
                <a:cs typeface="Arial"/>
              </a:rPr>
              <a:t>профессиональным фармацевтическим компаниям – 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партнерам «</a:t>
            </a:r>
            <a:r>
              <a:rPr lang="ru-RU" sz="1100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», </a:t>
            </a:r>
            <a:r>
              <a:rPr lang="ru-RU" sz="1100" dirty="0">
                <a:solidFill>
                  <a:srgbClr val="FFFFFF"/>
                </a:solidFill>
                <a:latin typeface="Arial"/>
                <a:cs typeface="Arial"/>
              </a:rPr>
              <a:t>и компаниям-участникам проекта 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lang="ru-RU" sz="1100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» </a:t>
            </a:r>
            <a:r>
              <a:rPr lang="ru-RU" sz="1100" dirty="0">
                <a:solidFill>
                  <a:srgbClr val="FFFFFF"/>
                </a:solidFill>
                <a:latin typeface="Arial"/>
                <a:cs typeface="Arial"/>
              </a:rPr>
              <a:t>перспективного кадрового резерва с профильным образованием и компетенциями</a:t>
            </a:r>
            <a:r>
              <a:rPr lang="ru-RU" sz="11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5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arm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1043608" y="2353444"/>
            <a:ext cx="3528392" cy="2304256"/>
          </a:xfrm>
          <a:prstGeom prst="rect">
            <a:avLst/>
          </a:prstGeom>
          <a:noFill/>
        </p:spPr>
        <p:txBody>
          <a:bodyPr lIns="91440" tIns="64008" rIns="91440" bIns="64008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/>
            <a:r>
              <a:rPr lang="ru-RU" sz="1000" dirty="0">
                <a:solidFill>
                  <a:srgbClr val="FFFFFF"/>
                </a:solidFill>
              </a:rPr>
              <a:t>Программа открытых </a:t>
            </a:r>
            <a:r>
              <a:rPr lang="ru-RU" sz="1000" dirty="0" smtClean="0">
                <a:solidFill>
                  <a:srgbClr val="FFFFFF"/>
                </a:solidFill>
              </a:rPr>
              <a:t> лекций</a:t>
            </a:r>
            <a:r>
              <a:rPr lang="ru-RU" sz="1000" dirty="0">
                <a:solidFill>
                  <a:srgbClr val="FFFFFF"/>
                </a:solidFill>
              </a:rPr>
              <a:t>, организованная Фармацевтической компанией </a:t>
            </a:r>
            <a:r>
              <a:rPr lang="ru-RU" sz="1000" dirty="0" err="1">
                <a:solidFill>
                  <a:srgbClr val="FFFFFF"/>
                </a:solidFill>
              </a:rPr>
              <a:t>Pfizer</a:t>
            </a:r>
            <a:r>
              <a:rPr lang="ru-RU" sz="1000" dirty="0">
                <a:solidFill>
                  <a:srgbClr val="FFFFFF"/>
                </a:solidFill>
              </a:rPr>
              <a:t>, Открытым университетом Сколково и Кластером биомедицинских технологий Фонда «Сколково», объединяет новейшие научные и технические знания от мировых лидеров индустрии </a:t>
            </a:r>
            <a:r>
              <a:rPr lang="ru-RU" sz="1000" dirty="0" err="1">
                <a:solidFill>
                  <a:srgbClr val="FFFFFF"/>
                </a:solidFill>
              </a:rPr>
              <a:t>Big</a:t>
            </a:r>
            <a:r>
              <a:rPr lang="ru-RU" sz="1000" dirty="0">
                <a:solidFill>
                  <a:srgbClr val="FFFFFF"/>
                </a:solidFill>
              </a:rPr>
              <a:t> </a:t>
            </a:r>
            <a:r>
              <a:rPr lang="ru-RU" sz="1000" dirty="0" err="1">
                <a:solidFill>
                  <a:srgbClr val="FFFFFF"/>
                </a:solidFill>
              </a:rPr>
              <a:t>Pharma</a:t>
            </a:r>
            <a:r>
              <a:rPr lang="ru-RU" sz="1000" dirty="0">
                <a:solidFill>
                  <a:srgbClr val="FFFFFF"/>
                </a:solidFill>
              </a:rPr>
              <a:t> и других участников фармацевтического рынка.</a:t>
            </a:r>
          </a:p>
          <a:p>
            <a:pPr algn="l"/>
            <a:endParaRPr lang="ru-RU" sz="1000" dirty="0">
              <a:solidFill>
                <a:srgbClr val="FFFFFF"/>
              </a:solidFill>
            </a:endParaRPr>
          </a:p>
          <a:p>
            <a:pPr algn="l"/>
            <a:r>
              <a:rPr lang="ru-RU" sz="1000" dirty="0">
                <a:solidFill>
                  <a:srgbClr val="FFFFFF"/>
                </a:solidFill>
              </a:rPr>
              <a:t>Целевая аудитория: студенты и аспиранты, молодые специалисты в области химии, биологии, медицины и смежных дисциплин, сотрудники инновационных фармацевтических проектов, </a:t>
            </a:r>
            <a:r>
              <a:rPr lang="ru-RU" sz="1000" dirty="0" err="1">
                <a:solidFill>
                  <a:srgbClr val="FFFFFF"/>
                </a:solidFill>
              </a:rPr>
              <a:t>биотех</a:t>
            </a:r>
            <a:r>
              <a:rPr lang="ru-RU" sz="1000" dirty="0">
                <a:solidFill>
                  <a:srgbClr val="FFFFFF"/>
                </a:solidFill>
              </a:rPr>
              <a:t> и </a:t>
            </a:r>
            <a:r>
              <a:rPr lang="ru-RU" sz="1000" dirty="0" err="1">
                <a:solidFill>
                  <a:srgbClr val="FFFFFF"/>
                </a:solidFill>
              </a:rPr>
              <a:t>фармкомпаний</a:t>
            </a:r>
            <a:r>
              <a:rPr lang="ru-RU" sz="1000" dirty="0">
                <a:solidFill>
                  <a:srgbClr val="FFFFFF"/>
                </a:solidFill>
              </a:rPr>
              <a:t>,</a:t>
            </a:r>
          </a:p>
          <a:p>
            <a:pPr algn="l"/>
            <a:r>
              <a:rPr lang="ru-RU" sz="1000" dirty="0">
                <a:solidFill>
                  <a:srgbClr val="FFFFFF"/>
                </a:solidFill>
              </a:rPr>
              <a:t>сотрудники компаний-участников и соискатели статуса участника проекта «</a:t>
            </a:r>
            <a:r>
              <a:rPr lang="ru-RU" sz="1000" dirty="0" err="1">
                <a:solidFill>
                  <a:srgbClr val="FFFFFF"/>
                </a:solidFill>
              </a:rPr>
              <a:t>Сколково</a:t>
            </a:r>
            <a:r>
              <a:rPr lang="ru-RU" sz="1000" dirty="0">
                <a:solidFill>
                  <a:srgbClr val="FFFFFF"/>
                </a:solidFill>
              </a:rPr>
              <a:t>» по направлению </a:t>
            </a:r>
            <a:r>
              <a:rPr lang="ru-RU" sz="1000" dirty="0" smtClean="0">
                <a:solidFill>
                  <a:srgbClr val="FFFFFF"/>
                </a:solidFill>
              </a:rPr>
              <a:t>БМТ.</a:t>
            </a:r>
            <a:endParaRPr lang="ru-RU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6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123728" y="3361556"/>
            <a:ext cx="4896544" cy="15841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Патентная школа направлена на максимально интенсивное обучение практическим навыкам самостоятельной подготовки и подачи патентной заявки в России и за рубежом, в том числе по процедуре РСТ</a:t>
            </a: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. </a:t>
            </a:r>
          </a:p>
          <a:p>
            <a:r>
              <a:rPr lang="ru-RU" sz="1400" dirty="0" err="1" smtClean="0">
                <a:solidFill>
                  <a:srgbClr val="FFFFFF"/>
                </a:solidFill>
                <a:latin typeface="Arial"/>
                <a:cs typeface="Arial"/>
              </a:rPr>
              <a:t>Соорганизаторами</a:t>
            </a: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 мероприятия выступают 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                     Центр интеллектуальной собственности Сколково и Открытый университет Сколково.</a:t>
            </a:r>
          </a:p>
        </p:txBody>
      </p:sp>
    </p:spTree>
    <p:extLst>
      <p:ext uri="{BB962C8B-B14F-4D97-AF65-F5344CB8AC3E}">
        <p14:creationId xmlns:p14="http://schemas.microsoft.com/office/powerpoint/2010/main" val="271875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bonoch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619672" y="3226347"/>
            <a:ext cx="5904656" cy="1069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В сентябре 2015 года </a:t>
            </a:r>
            <a:r>
              <a:rPr lang="ru-RU" sz="1400" dirty="0" err="1">
                <a:solidFill>
                  <a:srgbClr val="FFFFFF"/>
                </a:solidFill>
                <a:latin typeface="Arial"/>
                <a:cs typeface="Arial"/>
              </a:rPr>
              <a:t>ОтУС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 совместно с Робототехническим центром </a:t>
            </a:r>
            <a:r>
              <a:rPr lang="ru-RU" sz="1400" dirty="0" err="1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 организуют мероприятие экспериментального формата: соединение ночи кино и развлекательной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1940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olkovo-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sk-SK" dirty="0" smtClean="0">
                <a:solidFill>
                  <a:srgbClr val="FFFFFF"/>
                </a:solidFill>
              </a:rPr>
              <a:t>МЕЖДУНАРОДНОЕ СООБЩЕСТВО. SKOLKOVO DAY.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1489348"/>
            <a:ext cx="3528392" cy="3168352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46800" rIns="180000" rtlCol="0" anchor="ctr"/>
          <a:lstStyle/>
          <a:p>
            <a:r>
              <a:rPr lang="ru-RU" sz="1200" dirty="0">
                <a:solidFill>
                  <a:schemeClr val="bg1"/>
                </a:solidFill>
                <a:latin typeface="Arial"/>
                <a:cs typeface="Arial"/>
              </a:rPr>
              <a:t>Однодневные программы в </a:t>
            </a:r>
            <a:r>
              <a:rPr lang="ru-RU" sz="1200" dirty="0" err="1">
                <a:solidFill>
                  <a:schemeClr val="bg1"/>
                </a:solidFill>
                <a:latin typeface="Arial"/>
                <a:cs typeface="Arial"/>
              </a:rPr>
              <a:t>Сколково</a:t>
            </a:r>
            <a:r>
              <a:rPr lang="ru-RU" sz="1200" dirty="0">
                <a:solidFill>
                  <a:schemeClr val="bg1"/>
                </a:solidFill>
                <a:latin typeface="Arial"/>
                <a:cs typeface="Arial"/>
              </a:rPr>
              <a:t> для молодежных делегаций (научное, предпринимательское направление), посещающих Россию</a:t>
            </a:r>
            <a:r>
              <a:rPr lang="ru-RU" sz="12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ru-RU" sz="1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ru-RU" sz="1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ru-RU" sz="1100" dirty="0" err="1" smtClean="0">
                <a:solidFill>
                  <a:schemeClr val="bg1"/>
                </a:solidFill>
                <a:latin typeface="Arial"/>
                <a:cs typeface="Arial"/>
              </a:rPr>
              <a:t>Sk</a:t>
            </a:r>
            <a:r>
              <a:rPr lang="ru-RU" sz="1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/>
                <a:cs typeface="Arial"/>
              </a:rPr>
              <a:t>Day</a:t>
            </a:r>
            <a:r>
              <a:rPr lang="ru-RU" sz="1100" dirty="0">
                <a:solidFill>
                  <a:schemeClr val="bg1"/>
                </a:solidFill>
                <a:latin typeface="Arial"/>
                <a:cs typeface="Arial"/>
              </a:rPr>
              <a:t> в рамках Молодежной программы форума «Открытые инновации»;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Arial"/>
                <a:cs typeface="Arial"/>
              </a:rPr>
              <a:t>Sk </a:t>
            </a:r>
            <a:r>
              <a:rPr lang="ru-RU" sz="1100" dirty="0" err="1">
                <a:solidFill>
                  <a:schemeClr val="bg1"/>
                </a:solidFill>
                <a:latin typeface="Arial"/>
                <a:cs typeface="Arial"/>
              </a:rPr>
              <a:t>Day</a:t>
            </a:r>
            <a:r>
              <a:rPr lang="ru-RU" sz="1100" dirty="0">
                <a:solidFill>
                  <a:schemeClr val="bg1"/>
                </a:solidFill>
                <a:latin typeface="Arial"/>
                <a:cs typeface="Arial"/>
              </a:rPr>
              <a:t> в рамках международных </a:t>
            </a:r>
            <a:r>
              <a:rPr lang="ru-RU" sz="1100" dirty="0" smtClean="0">
                <a:solidFill>
                  <a:schemeClr val="bg1"/>
                </a:solidFill>
                <a:latin typeface="Arial"/>
                <a:cs typeface="Arial"/>
              </a:rPr>
              <a:t>школ;</a:t>
            </a:r>
            <a:endParaRPr lang="ru-RU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Arial"/>
                <a:cs typeface="Arial"/>
              </a:rPr>
              <a:t>Sk </a:t>
            </a:r>
            <a:r>
              <a:rPr lang="ru-RU" sz="1100" dirty="0" err="1">
                <a:solidFill>
                  <a:schemeClr val="bg1"/>
                </a:solidFill>
                <a:latin typeface="Arial"/>
                <a:cs typeface="Arial"/>
              </a:rPr>
              <a:t>Day</a:t>
            </a:r>
            <a:r>
              <a:rPr lang="ru-RU" sz="1100" dirty="0">
                <a:solidFill>
                  <a:schemeClr val="bg1"/>
                </a:solidFill>
                <a:latin typeface="Arial"/>
                <a:cs typeface="Arial"/>
              </a:rPr>
              <a:t> в рамках ознакомительных поездок в РФ для молодежи по линии БРИКС, СНГ, </a:t>
            </a:r>
            <a:r>
              <a:rPr lang="ru-RU" sz="1100" dirty="0" smtClean="0">
                <a:solidFill>
                  <a:schemeClr val="bg1"/>
                </a:solidFill>
                <a:latin typeface="Arial"/>
                <a:cs typeface="Arial"/>
              </a:rPr>
              <a:t>ЕЭС;</a:t>
            </a:r>
            <a:endParaRPr lang="ru-RU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44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-c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КЛУБ СКОЛКОВО – 6 </a:t>
            </a:r>
            <a:r>
              <a:rPr lang="en-US" dirty="0" err="1" smtClean="0">
                <a:solidFill>
                  <a:srgbClr val="FFFFFF"/>
                </a:solidFill>
              </a:rPr>
              <a:t>O’Clock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1" y="1921396"/>
            <a:ext cx="4472849" cy="2150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2040" y="2173705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Клуб </a:t>
            </a:r>
            <a:r>
              <a:rPr lang="ru-RU" sz="1200" dirty="0" err="1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– 6 </a:t>
            </a:r>
            <a:r>
              <a:rPr lang="ru-RU" sz="1200" dirty="0" err="1" smtClean="0">
                <a:solidFill>
                  <a:srgbClr val="FFFFFF"/>
                </a:solidFill>
                <a:latin typeface="Arial"/>
                <a:cs typeface="Arial"/>
              </a:rPr>
              <a:t>O'Clock</a:t>
            </a:r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 место 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встреч сотрудников Фонда </a:t>
            </a:r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lang="ru-RU" sz="1200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», 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участников Открытого университета </a:t>
            </a:r>
            <a:r>
              <a:rPr lang="ru-RU" sz="1200" dirty="0" err="1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 и всех членов сообщества </a:t>
            </a:r>
            <a:r>
              <a:rPr lang="ru-RU" sz="1200" dirty="0" err="1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 с предпринимателями, </a:t>
            </a:r>
            <a:r>
              <a:rPr lang="ru-RU" sz="1200" dirty="0" err="1">
                <a:solidFill>
                  <a:srgbClr val="FFFFFF"/>
                </a:solidFill>
                <a:latin typeface="Arial"/>
                <a:cs typeface="Arial"/>
              </a:rPr>
              <a:t>инноваторами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, учеными, мыслителями. Встречи клуба </a:t>
            </a:r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это общение и дискуссии за чаем в формате без галстука.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70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ВЫПУСКНОЙ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4225652"/>
            <a:ext cx="5400600" cy="8640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46800" rIns="144000" rtlCol="0"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Выпускной вечер </a:t>
            </a: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участников </a:t>
            </a:r>
            <a:r>
              <a:rPr lang="ru-RU" sz="1400" dirty="0" err="1" smtClean="0">
                <a:solidFill>
                  <a:srgbClr val="FFFFFF"/>
                </a:solidFill>
                <a:latin typeface="Arial"/>
                <a:cs typeface="Arial"/>
              </a:rPr>
              <a:t>ОтУС</a:t>
            </a: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2015 года вновь пройдет во время предпринимательской конференции </a:t>
            </a:r>
            <a:r>
              <a:rPr lang="ru-RU" sz="1400" dirty="0" err="1">
                <a:solidFill>
                  <a:srgbClr val="FFFFFF"/>
                </a:solidFill>
                <a:latin typeface="Arial"/>
                <a:cs typeface="Arial"/>
              </a:rPr>
              <a:t>Startup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rgbClr val="FFFFFF"/>
                </a:solidFill>
                <a:latin typeface="Arial"/>
                <a:cs typeface="Arial"/>
              </a:rPr>
              <a:t>Village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 на территории Инновационного центра </a:t>
            </a:r>
            <a:r>
              <a:rPr lang="ru-RU" sz="1400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ru-RU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431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OpUS</a:t>
            </a:r>
            <a:r>
              <a:rPr lang="en-US" dirty="0" smtClean="0">
                <a:solidFill>
                  <a:srgbClr val="FFFFFF"/>
                </a:solidFill>
              </a:rPr>
              <a:t> 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640" y="4369668"/>
            <a:ext cx="6408712" cy="8640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46800" rIns="144000" rtlCol="0" anchor="ctr"/>
          <a:lstStyle/>
          <a:p>
            <a:pPr algn="ctr"/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Исторически сложившееся мероприятие, которое проводится ежегодно в день самого первого мероприятия </a:t>
            </a:r>
            <a:r>
              <a:rPr lang="ru-RU" sz="1200" dirty="0" err="1">
                <a:solidFill>
                  <a:srgbClr val="FFFFFF"/>
                </a:solidFill>
                <a:latin typeface="Arial"/>
                <a:cs typeface="Arial"/>
              </a:rPr>
              <a:t>ОтУС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. Нацелено на формирование и удержание сообщества из молодежной целевой аудитории. </a:t>
            </a:r>
            <a:endParaRPr lang="en-US" sz="1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Arial"/>
                <a:cs typeface="Arial"/>
              </a:rPr>
              <a:t>Каждый </a:t>
            </a: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раз проходит в различных форматах.</a:t>
            </a:r>
          </a:p>
        </p:txBody>
      </p:sp>
    </p:spTree>
    <p:extLst>
      <p:ext uri="{BB962C8B-B14F-4D97-AF65-F5344CB8AC3E}">
        <p14:creationId xmlns:p14="http://schemas.microsoft.com/office/powerpoint/2010/main" val="33711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us-students-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5" b="24321"/>
          <a:stretch/>
        </p:blipFill>
        <p:spPr>
          <a:xfrm>
            <a:off x="0" y="965488"/>
            <a:ext cx="9144000" cy="2174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0880" y="130048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9552" y="3290394"/>
            <a:ext cx="31683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ru-RU" sz="1050" b="1" dirty="0" smtClean="0">
                <a:latin typeface="Arial"/>
                <a:cs typeface="Arial"/>
              </a:rPr>
              <a:t>НОМИНАЦИЯ №1</a:t>
            </a:r>
            <a:endParaRPr lang="en-US" sz="1050" b="1" dirty="0" smtClean="0">
              <a:latin typeface="Arial"/>
              <a:cs typeface="Arial"/>
            </a:endParaRPr>
          </a:p>
          <a:p>
            <a:pPr fontAlgn="auto" hangingPunct="1"/>
            <a:r>
              <a:rPr lang="ru-RU" sz="1050" dirty="0" smtClean="0">
                <a:latin typeface="Arial"/>
                <a:cs typeface="Arial"/>
              </a:rPr>
              <a:t>Предпринимательский </a:t>
            </a:r>
            <a:r>
              <a:rPr lang="ru-RU" sz="1050" dirty="0">
                <a:latin typeface="Arial"/>
                <a:cs typeface="Arial"/>
              </a:rPr>
              <a:t>проект участника </a:t>
            </a:r>
            <a:r>
              <a:rPr lang="ru-RU" sz="1050" dirty="0" err="1" smtClean="0">
                <a:latin typeface="Arial"/>
                <a:cs typeface="Arial"/>
              </a:rPr>
              <a:t>ОтУС</a:t>
            </a:r>
            <a:r>
              <a:rPr lang="ru-RU" sz="1050" dirty="0" smtClean="0">
                <a:latin typeface="Arial"/>
                <a:cs typeface="Arial"/>
              </a:rPr>
              <a:t>.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en-US" dirty="0" err="1" smtClean="0"/>
              <a:t>OpUS</a:t>
            </a:r>
            <a:r>
              <a:rPr lang="en-US" dirty="0" smtClean="0"/>
              <a:t> AWARD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241" t="16005" r="18686" b="9822"/>
          <a:stretch/>
        </p:blipFill>
        <p:spPr>
          <a:xfrm>
            <a:off x="611560" y="4037111"/>
            <a:ext cx="1274076" cy="813224"/>
          </a:xfrm>
          <a:prstGeom prst="rect">
            <a:avLst/>
          </a:prstGeom>
        </p:spPr>
      </p:pic>
      <p:pic>
        <p:nvPicPr>
          <p:cNvPr id="8" name="Picture 7" descr="most-pokolen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34391"/>
            <a:ext cx="1296144" cy="808972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6" name="Picture 15" descr="orien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46" y="4037129"/>
            <a:ext cx="1296144" cy="808973"/>
          </a:xfrm>
          <a:prstGeom prst="rect">
            <a:avLst/>
          </a:prstGeom>
          <a:ln>
            <a:solidFill>
              <a:srgbClr val="DDDDDD"/>
            </a:solidFill>
          </a:ln>
        </p:spPr>
      </p:pic>
      <p:pic>
        <p:nvPicPr>
          <p:cNvPr id="18" name="Picture 17" descr="program-future-transport-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85" y="4034391"/>
            <a:ext cx="1296144" cy="808323"/>
          </a:xfrm>
          <a:prstGeom prst="rect">
            <a:avLst/>
          </a:prstGeom>
          <a:ln>
            <a:solidFill>
              <a:srgbClr val="DDDDDD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524610" y="4864432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en-US" sz="1000" b="1" dirty="0" smtClean="0">
                <a:latin typeface="Arial"/>
                <a:cs typeface="Arial"/>
              </a:rPr>
              <a:t>Dr. Tariff</a:t>
            </a:r>
            <a:endParaRPr lang="ru-RU" sz="1000" b="1" dirty="0" smtClean="0">
              <a:latin typeface="Arial"/>
              <a:cs typeface="Arial"/>
            </a:endParaRPr>
          </a:p>
          <a:p>
            <a:pPr fontAlgn="auto" hangingPunct="1"/>
            <a:r>
              <a:rPr lang="ru-RU" sz="800" dirty="0" smtClean="0">
                <a:latin typeface="Arial"/>
                <a:cs typeface="Arial"/>
              </a:rPr>
              <a:t>Победитель 2013</a:t>
            </a:r>
            <a:endParaRPr lang="ru-RU" sz="700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00638" y="4859101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en-US" sz="1000" b="1" dirty="0" err="1" smtClean="0">
                <a:latin typeface="Arial"/>
                <a:cs typeface="Arial"/>
              </a:rPr>
              <a:t>Oriense</a:t>
            </a:r>
            <a:endParaRPr lang="ru-RU" sz="1000" b="1" dirty="0" smtClean="0">
              <a:latin typeface="Arial"/>
              <a:cs typeface="Arial"/>
            </a:endParaRPr>
          </a:p>
          <a:p>
            <a:pPr fontAlgn="auto" hangingPunct="1"/>
            <a:r>
              <a:rPr lang="ru-RU" sz="800" dirty="0" smtClean="0">
                <a:latin typeface="Arial"/>
                <a:cs typeface="Arial"/>
              </a:rPr>
              <a:t>Победитель 2014</a:t>
            </a:r>
            <a:endParaRPr lang="ru-RU" sz="7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27984" y="3289548"/>
            <a:ext cx="4248472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ru-RU" sz="1050" b="1" dirty="0" smtClean="0">
                <a:latin typeface="Arial"/>
                <a:cs typeface="Arial"/>
              </a:rPr>
              <a:t>НОМИНАЦИЯ №2</a:t>
            </a:r>
            <a:endParaRPr lang="en-US" sz="1050" b="1" dirty="0">
              <a:latin typeface="Arial"/>
              <a:cs typeface="Arial"/>
            </a:endParaRPr>
          </a:p>
          <a:p>
            <a:pPr fontAlgn="auto" hangingPunct="1"/>
            <a:r>
              <a:rPr lang="ru-RU" sz="1000" dirty="0">
                <a:latin typeface="Arial"/>
                <a:cs typeface="Arial"/>
              </a:rPr>
              <a:t>Проект участника </a:t>
            </a:r>
            <a:r>
              <a:rPr lang="ru-RU" sz="1000" dirty="0" err="1">
                <a:latin typeface="Arial"/>
                <a:cs typeface="Arial"/>
              </a:rPr>
              <a:t>ОтУС</a:t>
            </a:r>
            <a:r>
              <a:rPr lang="ru-RU" sz="1000" dirty="0">
                <a:latin typeface="Arial"/>
                <a:cs typeface="Arial"/>
              </a:rPr>
              <a:t>, имеющий наибольший потенциал влияния на инновационное, социальное, экономическое развитие </a:t>
            </a:r>
            <a:r>
              <a:rPr lang="ru-RU" sz="1000" dirty="0" smtClean="0">
                <a:latin typeface="Arial"/>
                <a:cs typeface="Arial"/>
              </a:rPr>
              <a:t>России.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1784" y="4850270"/>
            <a:ext cx="1532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ru-RU" sz="1000" b="1" dirty="0" smtClean="0">
                <a:latin typeface="Arial"/>
                <a:cs typeface="Arial"/>
              </a:rPr>
              <a:t>Транспорт будущего</a:t>
            </a:r>
          </a:p>
          <a:p>
            <a:pPr fontAlgn="auto" hangingPunct="1"/>
            <a:r>
              <a:rPr lang="ru-RU" sz="800" dirty="0" smtClean="0">
                <a:latin typeface="Arial"/>
                <a:cs typeface="Arial"/>
              </a:rPr>
              <a:t>Победитель 2014</a:t>
            </a:r>
            <a:endParaRPr lang="ru-RU" sz="700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00816" y="4863852"/>
            <a:ext cx="1532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ru-RU" sz="1000" b="1" dirty="0" smtClean="0">
                <a:latin typeface="Arial"/>
                <a:cs typeface="Arial"/>
              </a:rPr>
              <a:t>Мост поколений</a:t>
            </a:r>
          </a:p>
          <a:p>
            <a:pPr fontAlgn="auto" hangingPunct="1"/>
            <a:r>
              <a:rPr lang="ru-RU" sz="800" dirty="0" smtClean="0">
                <a:latin typeface="Arial"/>
                <a:cs typeface="Arial"/>
              </a:rPr>
              <a:t>Победитель 2013</a:t>
            </a:r>
            <a:endParaRPr lang="ru-RU" sz="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525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41"/>
          <p:cNvCxnSpPr/>
          <p:nvPr/>
        </p:nvCxnSpPr>
        <p:spPr>
          <a:xfrm>
            <a:off x="3419873" y="4703327"/>
            <a:ext cx="791999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Rectangle 9"/>
          <p:cNvSpPr/>
          <p:nvPr/>
        </p:nvSpPr>
        <p:spPr>
          <a:xfrm>
            <a:off x="4139952" y="4537838"/>
            <a:ext cx="978078" cy="330669"/>
          </a:xfrm>
          <a:prstGeom prst="rect">
            <a:avLst/>
          </a:prstGeom>
        </p:spPr>
        <p:txBody>
          <a:bodyPr wrap="square" lIns="36000" tIns="118800" rIns="36000" bIns="117231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СООРГАНИЗАТОР</a:t>
            </a:r>
          </a:p>
        </p:txBody>
      </p:sp>
      <p:cxnSp>
        <p:nvCxnSpPr>
          <p:cNvPr id="11" name="Shape 41"/>
          <p:cNvCxnSpPr/>
          <p:nvPr/>
        </p:nvCxnSpPr>
        <p:spPr>
          <a:xfrm>
            <a:off x="5076056" y="4697370"/>
            <a:ext cx="791999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2"/>
          <p:cNvSpPr txBox="1">
            <a:spLocks/>
          </p:cNvSpPr>
          <p:nvPr/>
        </p:nvSpPr>
        <p:spPr>
          <a:xfrm>
            <a:off x="539552" y="2988156"/>
            <a:ext cx="2664296" cy="1055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0000"/>
                </a:solidFill>
                <a:latin typeface="Arial"/>
                <a:cs typeface="Arial"/>
              </a:rPr>
              <a:t>ЦЕЛЕВАЯ АУДИТОРИЯ:</a:t>
            </a:r>
            <a:endParaRPr lang="en-US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00800" indent="-171450" algn="l">
              <a:spcBef>
                <a:spcPts val="400"/>
              </a:spcBef>
              <a:buFont typeface="Arial"/>
              <a:buChar char="•"/>
            </a:pPr>
            <a:endParaRPr lang="en-US" sz="9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00800" indent="-171450" algn="l">
              <a:spcBef>
                <a:spcPts val="400"/>
              </a:spcBef>
              <a:buFont typeface="Arial"/>
              <a:buChar char="•"/>
            </a:pPr>
            <a:r>
              <a:rPr lang="ru-RU" sz="900" dirty="0" smtClean="0">
                <a:solidFill>
                  <a:srgbClr val="000000"/>
                </a:solidFill>
                <a:latin typeface="Arial"/>
                <a:cs typeface="Arial"/>
              </a:rPr>
              <a:t>студенты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, аспиранты, молодые ученые;</a:t>
            </a:r>
          </a:p>
          <a:p>
            <a:pPr marL="100800" indent="-171450" algn="l">
              <a:spcBef>
                <a:spcPts val="400"/>
              </a:spcBef>
              <a:buFont typeface="Arial"/>
              <a:buChar char="•"/>
            </a:pPr>
            <a:r>
              <a:rPr lang="ru-RU" sz="900" dirty="0" smtClean="0">
                <a:solidFill>
                  <a:srgbClr val="000000"/>
                </a:solidFill>
                <a:latin typeface="Arial"/>
                <a:cs typeface="Arial"/>
              </a:rPr>
              <a:t>сотрудники 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НИИ и научных центров;</a:t>
            </a:r>
          </a:p>
          <a:p>
            <a:pPr marL="100800" indent="-171450" algn="l">
              <a:spcBef>
                <a:spcPts val="400"/>
              </a:spcBef>
              <a:buFont typeface="Arial"/>
              <a:buChar char="•"/>
            </a:pPr>
            <a:r>
              <a:rPr lang="ru-RU" sz="900" dirty="0" smtClean="0">
                <a:solidFill>
                  <a:srgbClr val="000000"/>
                </a:solidFill>
                <a:latin typeface="Arial"/>
                <a:cs typeface="Arial"/>
              </a:rPr>
              <a:t>сотрудники университетов.</a:t>
            </a:r>
            <a:endParaRPr lang="ru-RU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Shape 25">
            <a:hlinkClick r:id="rId2"/>
          </p:cNvPr>
          <p:cNvSpPr/>
          <p:nvPr/>
        </p:nvSpPr>
        <p:spPr>
          <a:xfrm>
            <a:off x="1731499" y="4856449"/>
            <a:ext cx="1389056" cy="5933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8" name="Shape 26">
            <a:hlinkClick r:id="rId4"/>
          </p:cNvPr>
          <p:cNvSpPr/>
          <p:nvPr/>
        </p:nvSpPr>
        <p:spPr>
          <a:xfrm>
            <a:off x="696002" y="4883150"/>
            <a:ext cx="746618" cy="54226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cxnSp>
        <p:nvCxnSpPr>
          <p:cNvPr id="22" name="Shape 41"/>
          <p:cNvCxnSpPr/>
          <p:nvPr/>
        </p:nvCxnSpPr>
        <p:spPr>
          <a:xfrm>
            <a:off x="539552" y="4705422"/>
            <a:ext cx="88120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Rectangle 24"/>
          <p:cNvSpPr/>
          <p:nvPr/>
        </p:nvSpPr>
        <p:spPr>
          <a:xfrm>
            <a:off x="1199323" y="4547251"/>
            <a:ext cx="1284442" cy="329085"/>
          </a:xfrm>
          <a:prstGeom prst="rect">
            <a:avLst/>
          </a:prstGeom>
        </p:spPr>
        <p:txBody>
          <a:bodyPr wrap="square" lIns="234461" tIns="117231" rIns="234461" bIns="117231">
            <a:spAutoFit/>
          </a:bodyPr>
          <a:lstStyle/>
          <a:p>
            <a:pPr algn="ctr"/>
            <a:r>
              <a:rPr lang="ru-RU" sz="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ОРГАНИЗАТОРЫ</a:t>
            </a:r>
          </a:p>
        </p:txBody>
      </p:sp>
      <p:cxnSp>
        <p:nvCxnSpPr>
          <p:cNvPr id="26" name="Shape 41"/>
          <p:cNvCxnSpPr/>
          <p:nvPr/>
        </p:nvCxnSpPr>
        <p:spPr>
          <a:xfrm>
            <a:off x="2250632" y="4700491"/>
            <a:ext cx="88120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Picture 26" descr="fano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060531"/>
            <a:ext cx="1460027" cy="288032"/>
          </a:xfrm>
          <a:prstGeom prst="rect">
            <a:avLst/>
          </a:prstGeom>
        </p:spPr>
      </p:pic>
      <p:pic>
        <p:nvPicPr>
          <p:cNvPr id="2" name="Picture 1" descr="Skoltech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976687"/>
            <a:ext cx="1152128" cy="423407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7200" y="427231"/>
            <a:ext cx="8229600" cy="414046"/>
          </a:xfrm>
          <a:prstGeom prst="rect">
            <a:avLst/>
          </a:prstGeom>
        </p:spPr>
        <p:txBody>
          <a:bodyPr/>
          <a:lstStyle>
            <a:lvl1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+mj-lt"/>
                <a:ea typeface="MS PGothic" pitchFamily="34" charset="-128"/>
                <a:cs typeface="+mj-cs"/>
                <a:sym typeface="Helvetica" charset="0"/>
              </a:defRPr>
            </a:lvl1pPr>
            <a:lvl2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2pPr>
            <a:lvl3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3pPr>
            <a:lvl4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4pPr>
            <a:lvl5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5pPr>
            <a:lvl6pPr marL="178298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356597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534894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713191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r>
              <a:rPr lang="ru-RU" sz="2400" b="1" dirty="0" smtClean="0">
                <a:latin typeface="Arial"/>
                <a:cs typeface="Arial"/>
              </a:rPr>
              <a:t>ВСЕРОССИЙСКИЙ СТАРТАП-ТУР 2015:</a:t>
            </a:r>
            <a:br>
              <a:rPr lang="ru-RU" sz="2400" b="1" dirty="0" smtClean="0">
                <a:latin typeface="Arial"/>
                <a:cs typeface="Arial"/>
              </a:rPr>
            </a:b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19" name="Shape 41"/>
          <p:cNvCxnSpPr/>
          <p:nvPr/>
        </p:nvCxnSpPr>
        <p:spPr>
          <a:xfrm>
            <a:off x="6154400" y="4691484"/>
            <a:ext cx="899997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Rectangle 19"/>
          <p:cNvSpPr/>
          <p:nvPr/>
        </p:nvSpPr>
        <p:spPr>
          <a:xfrm>
            <a:off x="6874480" y="4525995"/>
            <a:ext cx="978078" cy="330669"/>
          </a:xfrm>
          <a:prstGeom prst="rect">
            <a:avLst/>
          </a:prstGeom>
        </p:spPr>
        <p:txBody>
          <a:bodyPr wrap="square" lIns="36000" tIns="118800" rIns="36000" bIns="117231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ПАРТНЕР</a:t>
            </a:r>
          </a:p>
        </p:txBody>
      </p:sp>
      <p:cxnSp>
        <p:nvCxnSpPr>
          <p:cNvPr id="23" name="Shape 41"/>
          <p:cNvCxnSpPr/>
          <p:nvPr/>
        </p:nvCxnSpPr>
        <p:spPr>
          <a:xfrm>
            <a:off x="7668344" y="4685527"/>
            <a:ext cx="899997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Title 1"/>
          <p:cNvSpPr txBox="1">
            <a:spLocks/>
          </p:cNvSpPr>
          <p:nvPr/>
        </p:nvSpPr>
        <p:spPr>
          <a:xfrm>
            <a:off x="466656" y="885318"/>
            <a:ext cx="8229600" cy="388006"/>
          </a:xfrm>
          <a:prstGeom prst="rect">
            <a:avLst/>
          </a:prstGeom>
        </p:spPr>
        <p:txBody>
          <a:bodyPr/>
          <a:lstStyle>
            <a:lvl1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+mj-lt"/>
                <a:ea typeface="MS PGothic" pitchFamily="34" charset="-128"/>
                <a:cs typeface="+mj-cs"/>
                <a:sym typeface="Helvetica" charset="0"/>
              </a:defRPr>
            </a:lvl1pPr>
            <a:lvl2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2pPr>
            <a:lvl3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3pPr>
            <a:lvl4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4pPr>
            <a:lvl5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5pPr>
            <a:lvl6pPr marL="178298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356597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534894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713191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r>
              <a:rPr lang="ru-RU" sz="1600" dirty="0" smtClean="0">
                <a:latin typeface="Arial"/>
                <a:cs typeface="Arial"/>
              </a:rPr>
              <a:t>КОНЦЕПЦИЯ НАУЧНО-ОБРАЗОВАТЕЛЬНОГО ТРЕКА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9" name="Объект 5"/>
          <p:cNvSpPr txBox="1">
            <a:spLocks/>
          </p:cNvSpPr>
          <p:nvPr/>
        </p:nvSpPr>
        <p:spPr>
          <a:xfrm>
            <a:off x="3059832" y="2874620"/>
            <a:ext cx="2520280" cy="14401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FontTx/>
              <a:buNone/>
            </a:pPr>
            <a:endParaRPr lang="ru-RU" sz="700" dirty="0" smtClean="0">
              <a:latin typeface="Arial"/>
              <a:cs typeface="Arial"/>
            </a:endParaRPr>
          </a:p>
          <a:p>
            <a:pPr marL="0" indent="0" algn="l">
              <a:buFontTx/>
              <a:buNone/>
            </a:pPr>
            <a:r>
              <a:rPr lang="ru-RU" sz="1000" b="1" dirty="0" smtClean="0">
                <a:latin typeface="Arial"/>
                <a:cs typeface="Arial"/>
              </a:rPr>
              <a:t>ПРОГРАММА ТРЕКА: </a:t>
            </a:r>
            <a:endParaRPr lang="en-US" sz="1000" b="1" dirty="0" smtClean="0">
              <a:latin typeface="Arial"/>
              <a:cs typeface="Arial"/>
            </a:endParaRPr>
          </a:p>
          <a:p>
            <a:pPr marL="0" indent="0" algn="l">
              <a:buFontTx/>
              <a:buNone/>
            </a:pPr>
            <a:endParaRPr lang="ru-RU" sz="1000" b="1" dirty="0" smtClean="0">
              <a:latin typeface="Arial"/>
              <a:cs typeface="Arial"/>
            </a:endParaRPr>
          </a:p>
          <a:p>
            <a:pPr algn="l"/>
            <a:r>
              <a:rPr lang="ru-RU" sz="900" dirty="0" smtClean="0">
                <a:latin typeface="Arial"/>
                <a:cs typeface="Arial"/>
              </a:rPr>
              <a:t>Коммерциализация результатов научно-исследовательской деятельности,</a:t>
            </a:r>
            <a:br>
              <a:rPr lang="ru-RU" sz="900" dirty="0" smtClean="0">
                <a:latin typeface="Arial"/>
                <a:cs typeface="Arial"/>
              </a:rPr>
            </a:br>
            <a:r>
              <a:rPr lang="ru-RU" sz="900" dirty="0" smtClean="0">
                <a:latin typeface="Arial"/>
                <a:cs typeface="Arial"/>
              </a:rPr>
              <a:t>Представитель Фонда «</a:t>
            </a:r>
            <a:r>
              <a:rPr lang="ru-RU" sz="900" dirty="0" err="1" smtClean="0">
                <a:latin typeface="Arial"/>
                <a:cs typeface="Arial"/>
              </a:rPr>
              <a:t>Сколково</a:t>
            </a:r>
            <a:r>
              <a:rPr lang="ru-RU" sz="900" dirty="0" smtClean="0">
                <a:latin typeface="Arial"/>
                <a:cs typeface="Arial"/>
              </a:rPr>
              <a:t>»</a:t>
            </a:r>
          </a:p>
          <a:p>
            <a:pPr algn="l"/>
            <a:endParaRPr lang="ru-RU" sz="900" dirty="0" smtClean="0">
              <a:latin typeface="Arial"/>
              <a:cs typeface="Arial"/>
            </a:endParaRPr>
          </a:p>
          <a:p>
            <a:pPr algn="l"/>
            <a:r>
              <a:rPr lang="ru-RU" sz="900" dirty="0" smtClean="0">
                <a:latin typeface="Arial"/>
                <a:cs typeface="Arial"/>
              </a:rPr>
              <a:t>Развитие российской исследовательской сети,</a:t>
            </a:r>
            <a:br>
              <a:rPr lang="ru-RU" sz="900" dirty="0" smtClean="0">
                <a:latin typeface="Arial"/>
                <a:cs typeface="Arial"/>
              </a:rPr>
            </a:br>
            <a:r>
              <a:rPr lang="ru-RU" sz="900" dirty="0" smtClean="0">
                <a:latin typeface="Arial"/>
                <a:cs typeface="Arial"/>
              </a:rPr>
              <a:t>Представитель ФАНО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2120" y="3174856"/>
            <a:ext cx="30963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ru-RU" sz="900" dirty="0">
                <a:latin typeface="Arial"/>
                <a:cs typeface="Arial"/>
              </a:rPr>
              <a:t>Открытый университет </a:t>
            </a:r>
            <a:r>
              <a:rPr lang="ru-RU" sz="900" dirty="0" err="1">
                <a:latin typeface="Arial"/>
                <a:cs typeface="Arial"/>
              </a:rPr>
              <a:t>Сколково</a:t>
            </a:r>
            <a:r>
              <a:rPr lang="ru-RU" sz="900" dirty="0">
                <a:latin typeface="Arial"/>
                <a:cs typeface="Arial"/>
              </a:rPr>
              <a:t>: программы и ключевые события для талантливой молодежи.   Проект «Сообщество молодых ученых </a:t>
            </a:r>
            <a:r>
              <a:rPr lang="ru-RU" sz="900" dirty="0" err="1">
                <a:latin typeface="Arial"/>
                <a:cs typeface="Arial"/>
              </a:rPr>
              <a:t>Сколково</a:t>
            </a:r>
            <a:r>
              <a:rPr lang="ru-RU" sz="900" dirty="0">
                <a:latin typeface="Arial"/>
                <a:cs typeface="Arial"/>
              </a:rPr>
              <a:t>» </a:t>
            </a:r>
          </a:p>
          <a:p>
            <a:pPr lvl="1"/>
            <a:r>
              <a:rPr lang="ru-RU" sz="900" dirty="0" smtClean="0">
                <a:latin typeface="Arial"/>
                <a:cs typeface="Arial"/>
              </a:rPr>
              <a:t>Представитель </a:t>
            </a:r>
            <a:r>
              <a:rPr lang="ru-RU" sz="900" dirty="0" err="1">
                <a:latin typeface="Arial"/>
                <a:cs typeface="Arial"/>
              </a:rPr>
              <a:t>ОтУС</a:t>
            </a:r>
            <a:r>
              <a:rPr lang="ru-RU" sz="900" dirty="0">
                <a:latin typeface="Arial"/>
                <a:cs typeface="Arial"/>
              </a:rPr>
              <a:t> </a:t>
            </a:r>
          </a:p>
          <a:p>
            <a:pPr marL="171450" indent="-171450">
              <a:buFont typeface="Arial"/>
              <a:buChar char="•"/>
            </a:pPr>
            <a:endParaRPr lang="ru-RU" sz="900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ru-RU" sz="900" dirty="0" err="1">
                <a:latin typeface="Arial"/>
                <a:cs typeface="Arial"/>
              </a:rPr>
              <a:t>Сколтех</a:t>
            </a:r>
            <a:r>
              <a:rPr lang="ru-RU" sz="900" dirty="0">
                <a:latin typeface="Arial"/>
                <a:cs typeface="Arial"/>
              </a:rPr>
              <a:t>: возможности сотрудничества для академической среды, сетевое взаимодействие  научных центров,</a:t>
            </a:r>
            <a:br>
              <a:rPr lang="ru-RU" sz="900" dirty="0">
                <a:latin typeface="Arial"/>
                <a:cs typeface="Arial"/>
              </a:rPr>
            </a:br>
            <a:r>
              <a:rPr lang="ru-RU" sz="900" dirty="0">
                <a:latin typeface="Arial"/>
                <a:cs typeface="Arial"/>
              </a:rPr>
              <a:t>Представитель </a:t>
            </a:r>
            <a:r>
              <a:rPr lang="ru-RU" sz="900" dirty="0" err="1" smtClean="0">
                <a:latin typeface="Arial"/>
                <a:cs typeface="Arial"/>
              </a:rPr>
              <a:t>Сколтеха</a:t>
            </a:r>
            <a:endParaRPr lang="ru-RU" sz="900" dirty="0" smtClean="0">
              <a:latin typeface="Arial"/>
              <a:cs typeface="Arial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39552" y="4004112"/>
            <a:ext cx="2664296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st.startupvillage.ru</a:t>
            </a:r>
            <a:endParaRPr lang="ru-RU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rst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/>
          <a:stretch/>
        </p:blipFill>
        <p:spPr>
          <a:xfrm>
            <a:off x="601400" y="1231658"/>
            <a:ext cx="7920880" cy="16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ru-RU" dirty="0" err="1" smtClean="0"/>
              <a:t>ОтУС</a:t>
            </a:r>
            <a:endParaRPr lang="en-US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512816" y="1993404"/>
            <a:ext cx="3456384" cy="165618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/>
            <a:r>
              <a:rPr lang="ru-RU" sz="1400" dirty="0"/>
              <a:t>Открытый университет </a:t>
            </a:r>
            <a:r>
              <a:rPr lang="ru-RU" sz="1400" dirty="0" err="1"/>
              <a:t>Сколково</a:t>
            </a:r>
            <a:r>
              <a:rPr lang="ru-RU" sz="1400" dirty="0"/>
              <a:t> </a:t>
            </a:r>
            <a:endParaRPr lang="ru-RU" sz="1400" dirty="0" smtClean="0"/>
          </a:p>
          <a:p>
            <a:pPr algn="l"/>
            <a:r>
              <a:rPr lang="ru-RU" sz="1400" dirty="0" smtClean="0"/>
              <a:t>(</a:t>
            </a:r>
            <a:r>
              <a:rPr lang="ru-RU" sz="1400" dirty="0"/>
              <a:t>ОтУС) — программа Фонда «Сколково» по привлечению, вовлечению и развитию талантливых молодых людей с научно-технологическими и предпринимательскими компетенциями в инновационную экосистему России</a:t>
            </a:r>
            <a:r>
              <a:rPr lang="ru-RU" sz="1400" dirty="0" smtClean="0"/>
              <a:t>.</a:t>
            </a:r>
          </a:p>
          <a:p>
            <a:pPr algn="l"/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11759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11960" y="2641476"/>
            <a:ext cx="4282554" cy="522060"/>
          </a:xfrm>
        </p:spPr>
        <p:txBody>
          <a:bodyPr/>
          <a:lstStyle/>
          <a:p>
            <a:r>
              <a:rPr lang="ru-RU" sz="2400" dirty="0" smtClean="0"/>
              <a:t>ПАРТНЕРСКИЕ ПРОЕКТЫ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44824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03292"/>
            <a:ext cx="1206061" cy="1705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38" y="3003292"/>
            <a:ext cx="1206061" cy="1705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93" y="3003292"/>
            <a:ext cx="1205697" cy="1705371"/>
          </a:xfrm>
          <a:prstGeom prst="rect">
            <a:avLst/>
          </a:prstGeom>
        </p:spPr>
      </p:pic>
      <p:pic>
        <p:nvPicPr>
          <p:cNvPr id="14" name="Picture 13" descr="fest-2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85" y="3003292"/>
            <a:ext cx="1206062" cy="1705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9228"/>
            <a:ext cx="5328592" cy="1959755"/>
          </a:xfrm>
          <a:prstGeom prst="rect">
            <a:avLst/>
          </a:prstGeom>
        </p:spPr>
      </p:pic>
      <p:cxnSp>
        <p:nvCxnSpPr>
          <p:cNvPr id="20" name="Shape 41"/>
          <p:cNvCxnSpPr/>
          <p:nvPr/>
        </p:nvCxnSpPr>
        <p:spPr>
          <a:xfrm>
            <a:off x="3347864" y="2785492"/>
            <a:ext cx="525658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3347864" y="4803492"/>
            <a:ext cx="6480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4765" tIns="24765" rIns="24765" bIns="24765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5pPr>
            <a:lvl6pPr marL="45719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6pPr>
            <a:lvl7pPr marL="91438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7pPr>
            <a:lvl8pPr marL="137157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8pPr>
            <a:lvl9pPr marL="182876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9pPr>
          </a:lstStyle>
          <a:p>
            <a:r>
              <a:rPr lang="ru-RU" sz="900" spc="-39" dirty="0" smtClean="0">
                <a:solidFill>
                  <a:srgbClr val="000000"/>
                </a:solidFill>
                <a:latin typeface="Arial"/>
                <a:cs typeface="Arial"/>
              </a:rPr>
              <a:t>2014</a:t>
            </a:r>
            <a:endParaRPr lang="ru-RU" sz="900" spc="-3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695696" y="4803492"/>
            <a:ext cx="6480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4765" tIns="24765" rIns="24765" bIns="24765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5pPr>
            <a:lvl6pPr marL="45719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6pPr>
            <a:lvl7pPr marL="91438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7pPr>
            <a:lvl8pPr marL="137157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8pPr>
            <a:lvl9pPr marL="182876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9pPr>
          </a:lstStyle>
          <a:p>
            <a:r>
              <a:rPr lang="ru-RU" sz="900" spc="-39" dirty="0" smtClean="0">
                <a:solidFill>
                  <a:srgbClr val="000000"/>
                </a:solidFill>
                <a:latin typeface="Arial"/>
                <a:cs typeface="Arial"/>
              </a:rPr>
              <a:t>2013</a:t>
            </a:r>
            <a:endParaRPr lang="ru-RU" sz="900" spc="-3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084168" y="4803492"/>
            <a:ext cx="6480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4765" tIns="24765" rIns="24765" bIns="24765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5pPr>
            <a:lvl6pPr marL="45719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6pPr>
            <a:lvl7pPr marL="91438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7pPr>
            <a:lvl8pPr marL="137157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8pPr>
            <a:lvl9pPr marL="182876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9pPr>
          </a:lstStyle>
          <a:p>
            <a:r>
              <a:rPr lang="ru-RU" sz="900" spc="-39" dirty="0" smtClean="0">
                <a:solidFill>
                  <a:srgbClr val="000000"/>
                </a:solidFill>
                <a:latin typeface="Arial"/>
                <a:cs typeface="Arial"/>
              </a:rPr>
              <a:t>2012</a:t>
            </a:r>
            <a:endParaRPr lang="ru-RU" sz="900" spc="-3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7452320" y="4803492"/>
            <a:ext cx="6480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4765" tIns="24765" rIns="24765" bIns="24765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5pPr>
            <a:lvl6pPr marL="45719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6pPr>
            <a:lvl7pPr marL="91438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7pPr>
            <a:lvl8pPr marL="137157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8pPr>
            <a:lvl9pPr marL="182876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9pPr>
          </a:lstStyle>
          <a:p>
            <a:r>
              <a:rPr lang="ru-RU" sz="900" spc="-39" dirty="0" smtClean="0">
                <a:solidFill>
                  <a:srgbClr val="000000"/>
                </a:solidFill>
                <a:latin typeface="Arial"/>
                <a:cs typeface="Arial"/>
              </a:rPr>
              <a:t>2011</a:t>
            </a:r>
            <a:endParaRPr lang="ru-RU" sz="900" spc="-3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347864" y="2486495"/>
            <a:ext cx="5256584" cy="2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4765" tIns="24765" rIns="24765" bIns="24765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5pPr>
            <a:lvl6pPr marL="45719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6pPr>
            <a:lvl7pPr marL="91438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7pPr>
            <a:lvl8pPr marL="137157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8pPr>
            <a:lvl9pPr marL="182876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9pPr>
          </a:lstStyle>
          <a:p>
            <a:r>
              <a:rPr lang="ru-RU" sz="900" spc="-39" dirty="0" smtClean="0">
                <a:solidFill>
                  <a:srgbClr val="000000"/>
                </a:solidFill>
                <a:latin typeface="Arial"/>
                <a:cs typeface="Arial"/>
              </a:rPr>
              <a:t>ИСТОРИЯ КИНОФЕСТИВАЛЯ АКТУАЛЬНОГО НАУЧНОГО КИНО 360°</a:t>
            </a:r>
          </a:p>
          <a:p>
            <a:r>
              <a:rPr lang="ru-RU" sz="900" spc="-39" dirty="0" smtClean="0">
                <a:solidFill>
                  <a:srgbClr val="000000"/>
                </a:solidFill>
                <a:latin typeface="Arial"/>
                <a:cs typeface="Arial"/>
              </a:rPr>
              <a:t>(ПРОВОДИТСЯ СОВМЕСТНО С ПОЛИТЕХНИЧЕСКИМ МУЗЕЕМ)</a:t>
            </a:r>
            <a:endParaRPr lang="ru-RU" sz="900" spc="-3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39552" y="2569468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4765" tIns="24765" rIns="24765" bIns="24765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5pPr>
            <a:lvl6pPr marL="45719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6pPr>
            <a:lvl7pPr marL="91438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7pPr>
            <a:lvl8pPr marL="137157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8pPr>
            <a:lvl9pPr marL="182876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404140"/>
                </a:solidFill>
                <a:latin typeface="+mn-lt"/>
                <a:ea typeface="+mn-ea"/>
                <a:cs typeface="+mn-cs"/>
                <a:sym typeface="HeliosC" charset="0"/>
              </a:defRPr>
            </a:lvl9pPr>
          </a:lstStyle>
          <a:p>
            <a:r>
              <a:rPr lang="ru-RU" sz="1200" spc="-39" dirty="0">
                <a:solidFill>
                  <a:schemeClr val="tx1"/>
                </a:solidFill>
                <a:latin typeface="Arial"/>
                <a:cs typeface="Arial"/>
              </a:rPr>
              <a:t>Фестиваль </a:t>
            </a:r>
            <a:r>
              <a:rPr lang="ru-RU" sz="1200" spc="-39" dirty="0" smtClean="0">
                <a:solidFill>
                  <a:schemeClr val="tx1"/>
                </a:solidFill>
                <a:latin typeface="Arial"/>
                <a:cs typeface="Arial"/>
              </a:rPr>
              <a:t>вносит вклад </a:t>
            </a:r>
            <a:r>
              <a:rPr lang="ru-RU" sz="1200" spc="-39" dirty="0">
                <a:solidFill>
                  <a:schemeClr val="tx1"/>
                </a:solidFill>
                <a:latin typeface="Arial"/>
                <a:cs typeface="Arial"/>
              </a:rPr>
              <a:t>в переосмысление роли науки в современном обществе, вовлекая все больше активных и неравнодушных молодых ученых и инноваторов к диалогу науки и </a:t>
            </a:r>
            <a:r>
              <a:rPr lang="ru-RU" sz="1200" spc="-39" dirty="0" smtClean="0">
                <a:solidFill>
                  <a:schemeClr val="tx1"/>
                </a:solidFill>
                <a:latin typeface="Arial"/>
                <a:cs typeface="Arial"/>
              </a:rPr>
              <a:t>искусства</a:t>
            </a:r>
            <a:r>
              <a:rPr lang="en-US" sz="1200" spc="-39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endParaRPr lang="ru-RU" sz="1000" spc="-39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000" spc="-39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ru-RU" sz="1000" dirty="0">
                <a:solidFill>
                  <a:schemeClr val="tx1"/>
                </a:solidFill>
                <a:latin typeface="Arial"/>
                <a:cs typeface="Arial"/>
              </a:rPr>
              <a:t>Задача кинофестиваля </a:t>
            </a: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ru-RU" sz="1000" dirty="0">
                <a:solidFill>
                  <a:schemeClr val="tx1"/>
                </a:solidFill>
                <a:latin typeface="Arial"/>
                <a:cs typeface="Arial"/>
              </a:rPr>
              <a:t> анализ влияния науки, открытий, инноваций на повседневную жизнь и изменения самой научной идеи под воздействием общества</a:t>
            </a:r>
            <a:r>
              <a:rPr lang="ru-RU" sz="100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ru-RU" sz="10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560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77877"/>
              </p:ext>
            </p:extLst>
          </p:nvPr>
        </p:nvGraphicFramePr>
        <p:xfrm>
          <a:off x="611562" y="4175212"/>
          <a:ext cx="7920879" cy="10081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20278"/>
                <a:gridCol w="2760308"/>
                <a:gridCol w="2640293"/>
              </a:tblGrid>
              <a:tr h="1008112">
                <a:tc>
                  <a:txBody>
                    <a:bodyPr/>
                    <a:lstStyle/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Прямая трансляция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TED 2015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Март</a:t>
                      </a:r>
                      <a:endParaRPr lang="en-US" sz="14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Прямая трансляция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TEDGlobal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2015</a:t>
                      </a:r>
                      <a:endParaRPr lang="ru-RU" sz="1100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Октябрь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ru-RU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ru-RU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Декабрь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7" y="944674"/>
            <a:ext cx="4335386" cy="25943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27230"/>
            <a:ext cx="8229600" cy="600067"/>
          </a:xfrm>
          <a:prstGeom prst="rect">
            <a:avLst/>
          </a:prstGeom>
        </p:spPr>
        <p:txBody>
          <a:bodyPr/>
          <a:lstStyle>
            <a:lvl1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+mj-lt"/>
                <a:ea typeface="MS PGothic" pitchFamily="34" charset="-128"/>
                <a:cs typeface="+mj-cs"/>
                <a:sym typeface="Helvetica" charset="0"/>
              </a:defRPr>
            </a:lvl1pPr>
            <a:lvl2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2pPr>
            <a:lvl3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3pPr>
            <a:lvl4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4pPr>
            <a:lvl5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5pPr>
            <a:lvl6pPr marL="178298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356597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534894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713191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r>
              <a:rPr lang="ru-RU" sz="2400" b="1" dirty="0" smtClean="0">
                <a:latin typeface="Arial"/>
                <a:cs typeface="Arial"/>
              </a:rPr>
              <a:t>КОНФЕРЕНЦИИ  В ФОРМАТЕ </a:t>
            </a:r>
            <a:r>
              <a:rPr lang="en-US" sz="2400" b="1" dirty="0" err="1" smtClean="0">
                <a:latin typeface="Arial"/>
                <a:cs typeface="Arial"/>
              </a:rPr>
              <a:t>TEDx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040" t="35151" b="4933"/>
          <a:stretch/>
        </p:blipFill>
        <p:spPr>
          <a:xfrm>
            <a:off x="5100538" y="1129308"/>
            <a:ext cx="3431902" cy="20739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220072" y="1849388"/>
            <a:ext cx="3240360" cy="72008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Helvetica" charset="0"/>
                <a:cs typeface="Helvetica" charset="0"/>
                <a:sym typeface="Helvetica" charset="0"/>
              </a:rPr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949620"/>
            <a:ext cx="3024336" cy="547320"/>
          </a:xfrm>
          <a:prstGeom prst="rect">
            <a:avLst/>
          </a:prstGeom>
        </p:spPr>
      </p:pic>
      <p:pic>
        <p:nvPicPr>
          <p:cNvPr id="4" name="Picture 3" descr="tedxskolkovol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47221"/>
            <a:ext cx="1728192" cy="319220"/>
          </a:xfrm>
          <a:prstGeom prst="rect">
            <a:avLst/>
          </a:prstGeom>
        </p:spPr>
      </p:pic>
      <p:pic>
        <p:nvPicPr>
          <p:cNvPr id="13" name="Picture 12" descr="tedxskolkovol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47220"/>
            <a:ext cx="1728192" cy="319220"/>
          </a:xfrm>
          <a:prstGeom prst="rect">
            <a:avLst/>
          </a:prstGeom>
        </p:spPr>
      </p:pic>
      <p:pic>
        <p:nvPicPr>
          <p:cNvPr id="15" name="Picture 14" descr="TEDxSkolkovo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247220"/>
            <a:ext cx="1224136" cy="250272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529378" y="3289828"/>
            <a:ext cx="8003061" cy="603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err="1">
                <a:solidFill>
                  <a:schemeClr val="tx1"/>
                </a:solidFill>
                <a:latin typeface="Arial"/>
                <a:cs typeface="Arial"/>
              </a:rPr>
              <a:t>TEDxMoscow</a:t>
            </a:r>
            <a:r>
              <a:rPr lang="ru-RU" sz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/>
                <a:cs typeface="Arial"/>
              </a:rPr>
              <a:t>и </a:t>
            </a:r>
            <a:r>
              <a:rPr lang="en-US" sz="1200" dirty="0" err="1" smtClean="0">
                <a:solidFill>
                  <a:schemeClr val="tx1"/>
                </a:solidFill>
                <a:latin typeface="Arial"/>
                <a:cs typeface="Arial"/>
              </a:rPr>
              <a:t>TEDxSkolkovo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/>
                <a:cs typeface="Arial"/>
              </a:rPr>
              <a:t>призваны </a:t>
            </a:r>
            <a:r>
              <a:rPr lang="ru-RU" sz="1200" dirty="0">
                <a:solidFill>
                  <a:schemeClr val="tx1"/>
                </a:solidFill>
                <a:latin typeface="Arial"/>
                <a:cs typeface="Arial"/>
              </a:rPr>
              <a:t>транслировать и развивать опыт TED на региональном уровне, концентрируя вокруг Москвы </a:t>
            </a:r>
            <a:r>
              <a:rPr lang="ru-RU" sz="1200" dirty="0" smtClean="0">
                <a:solidFill>
                  <a:schemeClr val="tx1"/>
                </a:solidFill>
                <a:latin typeface="Arial"/>
                <a:cs typeface="Arial"/>
              </a:rPr>
              <a:t>и Сколково самых </a:t>
            </a:r>
            <a:r>
              <a:rPr lang="ru-RU" sz="1200" dirty="0">
                <a:solidFill>
                  <a:schemeClr val="tx1"/>
                </a:solidFill>
                <a:latin typeface="Arial"/>
                <a:cs typeface="Arial"/>
              </a:rPr>
              <a:t>ярких спикеров: </a:t>
            </a:r>
            <a:r>
              <a:rPr lang="ru-RU" sz="1200" dirty="0" err="1">
                <a:solidFill>
                  <a:schemeClr val="tx1"/>
                </a:solidFill>
                <a:latin typeface="Arial"/>
                <a:cs typeface="Arial"/>
              </a:rPr>
              <a:t>инноваторов</a:t>
            </a:r>
            <a:r>
              <a:rPr lang="ru-RU" sz="1200" dirty="0">
                <a:solidFill>
                  <a:schemeClr val="tx1"/>
                </a:solidFill>
                <a:latin typeface="Arial"/>
                <a:cs typeface="Arial"/>
              </a:rPr>
              <a:t>, предпринимателей, ученых – всех, кто определяет повестку завтрашнего </a:t>
            </a:r>
            <a:r>
              <a:rPr lang="ru-RU" sz="1200" dirty="0" smtClean="0">
                <a:solidFill>
                  <a:schemeClr val="tx1"/>
                </a:solidFill>
                <a:latin typeface="Arial"/>
                <a:cs typeface="Arial"/>
              </a:rPr>
              <a:t>дня. </a:t>
            </a:r>
            <a:r>
              <a:rPr lang="ru-RU" sz="1200" dirty="0" err="1" smtClean="0">
                <a:solidFill>
                  <a:schemeClr val="tx1"/>
                </a:solidFill>
                <a:latin typeface="Arial"/>
                <a:cs typeface="Arial"/>
              </a:rPr>
              <a:t>TEDxMoscow</a:t>
            </a:r>
            <a:r>
              <a:rPr lang="ru-RU" sz="1200" dirty="0" smtClean="0">
                <a:solidFill>
                  <a:schemeClr val="tx1"/>
                </a:solidFill>
                <a:latin typeface="Arial"/>
                <a:cs typeface="Arial"/>
              </a:rPr>
              <a:t> и </a:t>
            </a:r>
            <a:r>
              <a:rPr lang="en-US" sz="1200" dirty="0" err="1" smtClean="0">
                <a:solidFill>
                  <a:schemeClr val="tx1"/>
                </a:solidFill>
                <a:latin typeface="Arial"/>
                <a:cs typeface="Arial"/>
              </a:rPr>
              <a:t>TEDxSkolkovo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 - </a:t>
            </a:r>
            <a:r>
              <a:rPr lang="ru-RU" sz="1200" dirty="0" smtClean="0">
                <a:solidFill>
                  <a:schemeClr val="tx1"/>
                </a:solidFill>
                <a:latin typeface="Arial"/>
                <a:cs typeface="Arial"/>
              </a:rPr>
              <a:t>организовано </a:t>
            </a:r>
            <a:r>
              <a:rPr lang="ru-RU" sz="1200" dirty="0">
                <a:solidFill>
                  <a:schemeClr val="tx1"/>
                </a:solidFill>
                <a:latin typeface="Arial"/>
                <a:cs typeface="Arial"/>
              </a:rPr>
              <a:t>по лицензии TED. </a:t>
            </a:r>
          </a:p>
        </p:txBody>
      </p:sp>
    </p:spTree>
    <p:extLst>
      <p:ext uri="{BB962C8B-B14F-4D97-AF65-F5344CB8AC3E}">
        <p14:creationId xmlns:p14="http://schemas.microsoft.com/office/powerpoint/2010/main" val="28367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3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-science-drive-graph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1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20"/>
            <a:ext cx="9144000" cy="3385226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547664" y="3721596"/>
            <a:ext cx="6048672" cy="1440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Российский финал конкурса </a:t>
            </a:r>
            <a:r>
              <a:rPr lang="ru-RU" sz="1400" dirty="0" err="1">
                <a:solidFill>
                  <a:schemeClr val="tx1"/>
                </a:solidFill>
                <a:latin typeface="Arial"/>
                <a:cs typeface="Arial"/>
              </a:rPr>
              <a:t>Imagine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/>
                <a:cs typeface="Arial"/>
              </a:rPr>
              <a:t>Cup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 2015 состоится 18 апреля. Как и в предыдущие годы, студенческие команды могут принять участие в конкурсе по трем категориям: «Игры», «Инновации» и «Социальные проекты».</a:t>
            </a:r>
          </a:p>
          <a:p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Фонд «</a:t>
            </a:r>
            <a:r>
              <a:rPr lang="ru-RU" sz="1400" dirty="0" err="1">
                <a:solidFill>
                  <a:schemeClr val="tx1"/>
                </a:solidFill>
                <a:latin typeface="Arial"/>
                <a:cs typeface="Arial"/>
              </a:rPr>
              <a:t>Сколково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» и Открытый университет </a:t>
            </a:r>
            <a:r>
              <a:rPr lang="ru-RU" sz="1400" dirty="0" err="1">
                <a:solidFill>
                  <a:schemeClr val="tx1"/>
                </a:solidFill>
                <a:latin typeface="Arial"/>
                <a:cs typeface="Arial"/>
              </a:rPr>
              <a:t>Сколково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 выступают партнерами конкурса </a:t>
            </a:r>
            <a:r>
              <a:rPr lang="ru-RU" sz="1400" dirty="0" err="1">
                <a:solidFill>
                  <a:schemeClr val="tx1"/>
                </a:solidFill>
                <a:latin typeface="Arial"/>
                <a:cs typeface="Arial"/>
              </a:rPr>
              <a:t>Imagine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/>
                <a:cs typeface="Arial"/>
              </a:rPr>
              <a:t>Cup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 в России уже </a:t>
            </a:r>
            <a:r>
              <a:rPr lang="ru-RU" sz="1400" dirty="0" smtClean="0">
                <a:solidFill>
                  <a:schemeClr val="tx1"/>
                </a:solidFill>
                <a:latin typeface="Arial"/>
                <a:cs typeface="Arial"/>
              </a:rPr>
              <a:t>четвертый </a:t>
            </a:r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год.</a:t>
            </a:r>
          </a:p>
        </p:txBody>
      </p:sp>
    </p:spTree>
    <p:extLst>
      <p:ext uri="{BB962C8B-B14F-4D97-AF65-F5344CB8AC3E}">
        <p14:creationId xmlns:p14="http://schemas.microsoft.com/office/powerpoint/2010/main" val="2338530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11960" y="2641476"/>
            <a:ext cx="4282554" cy="522060"/>
          </a:xfrm>
        </p:spPr>
        <p:txBody>
          <a:bodyPr/>
          <a:lstStyle/>
          <a:p>
            <a:r>
              <a:rPr lang="ru-RU" sz="2400" dirty="0" smtClean="0"/>
              <a:t>ЧТО БЫЛО В 2014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418666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611560" y="1273324"/>
            <a:ext cx="3384376" cy="3312368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lIns="180000" tIns="111600" rIns="180000" bIns="11160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/>
            <a:r>
              <a:rPr lang="ru-RU" sz="1100" dirty="0" smtClean="0">
                <a:solidFill>
                  <a:srgbClr val="FFFFFF"/>
                </a:solidFill>
              </a:rPr>
              <a:t>Программа</a:t>
            </a:r>
            <a:r>
              <a:rPr lang="ru-RU" sz="1100" dirty="0">
                <a:solidFill>
                  <a:srgbClr val="FFFFFF"/>
                </a:solidFill>
              </a:rPr>
              <a:t>, реализуемая совместно с Кластерами Фонда «</a:t>
            </a:r>
            <a:r>
              <a:rPr lang="ru-RU" sz="1100" dirty="0" err="1">
                <a:solidFill>
                  <a:srgbClr val="FFFFFF"/>
                </a:solidFill>
              </a:rPr>
              <a:t>Сколково</a:t>
            </a:r>
            <a:r>
              <a:rPr lang="ru-RU" sz="1100" dirty="0">
                <a:solidFill>
                  <a:srgbClr val="FFFFFF"/>
                </a:solidFill>
              </a:rPr>
              <a:t>».</a:t>
            </a:r>
          </a:p>
          <a:p>
            <a:pPr algn="l"/>
            <a:r>
              <a:rPr lang="ru-RU" sz="1100" dirty="0">
                <a:solidFill>
                  <a:srgbClr val="FFFFFF"/>
                </a:solidFill>
              </a:rPr>
              <a:t>Направлена на формирование малых команд с предпринимательскими компетенциями вокруг идей инновационных проектов, а также помощь в подготовке заявки соискателям статуса участника</a:t>
            </a:r>
            <a:r>
              <a:rPr lang="ru-RU" sz="1100" dirty="0" smtClean="0">
                <a:solidFill>
                  <a:srgbClr val="FFFFFF"/>
                </a:solidFill>
              </a:rPr>
              <a:t>.</a:t>
            </a:r>
            <a:endParaRPr lang="en-US" sz="1100" dirty="0" smtClean="0">
              <a:solidFill>
                <a:srgbClr val="FFFFFF"/>
              </a:solidFill>
            </a:endParaRPr>
          </a:p>
          <a:p>
            <a:pPr algn="l"/>
            <a:endParaRPr lang="ru-RU" sz="1100" dirty="0">
              <a:solidFill>
                <a:srgbClr val="FFFFFF"/>
              </a:solidFill>
            </a:endParaRPr>
          </a:p>
          <a:p>
            <a:pPr algn="l"/>
            <a:endParaRPr lang="ru-RU" sz="1100" dirty="0">
              <a:solidFill>
                <a:srgbClr val="FFFFFF"/>
              </a:solidFill>
            </a:endParaRPr>
          </a:p>
          <a:p>
            <a:pPr algn="l"/>
            <a:r>
              <a:rPr lang="ru-RU" sz="1000" dirty="0">
                <a:solidFill>
                  <a:srgbClr val="FFFFFF"/>
                </a:solidFill>
              </a:rPr>
              <a:t>Фокус программы: проекты, основанные на применении </a:t>
            </a:r>
            <a:r>
              <a:rPr lang="ru-RU" sz="1000" dirty="0" err="1">
                <a:solidFill>
                  <a:srgbClr val="FFFFFF"/>
                </a:solidFill>
              </a:rPr>
              <a:t>энергоэффективных</a:t>
            </a:r>
            <a:r>
              <a:rPr lang="ru-RU" sz="1000" dirty="0">
                <a:solidFill>
                  <a:srgbClr val="FFFFFF"/>
                </a:solidFill>
              </a:rPr>
              <a:t>, информационных и космических технологий в сфере транспорта и транспортной инфраструктуры</a:t>
            </a:r>
          </a:p>
          <a:p>
            <a:pPr algn="l"/>
            <a:endParaRPr lang="ru-RU" sz="1000" dirty="0">
              <a:solidFill>
                <a:srgbClr val="FFFFFF"/>
              </a:solidFill>
            </a:endParaRPr>
          </a:p>
          <a:p>
            <a:pPr algn="l"/>
            <a:r>
              <a:rPr lang="ru-RU" sz="1000" dirty="0">
                <a:solidFill>
                  <a:srgbClr val="FFFFFF"/>
                </a:solidFill>
              </a:rPr>
              <a:t>Большая часть мероприятий программы проходит в интерактивном формате: мозговые штурмы, </a:t>
            </a:r>
            <a:r>
              <a:rPr lang="ru-RU" sz="1000" dirty="0" err="1">
                <a:solidFill>
                  <a:srgbClr val="FFFFFF"/>
                </a:solidFill>
              </a:rPr>
              <a:t>форсайт</a:t>
            </a:r>
            <a:r>
              <a:rPr lang="ru-RU" sz="1000" dirty="0">
                <a:solidFill>
                  <a:srgbClr val="FFFFFF"/>
                </a:solidFill>
              </a:rPr>
              <a:t>- и стратегические сессии, групповая работа, дискуссии. </a:t>
            </a:r>
          </a:p>
        </p:txBody>
      </p:sp>
    </p:spTree>
    <p:extLst>
      <p:ext uri="{BB962C8B-B14F-4D97-AF65-F5344CB8AC3E}">
        <p14:creationId xmlns:p14="http://schemas.microsoft.com/office/powerpoint/2010/main" val="20591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7" y="3644112"/>
            <a:ext cx="1840461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79" y="3644112"/>
            <a:ext cx="1840461" cy="1152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07" y="3644113"/>
            <a:ext cx="1840460" cy="1152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85500" y="3644113"/>
            <a:ext cx="184046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532" y="3644113"/>
            <a:ext cx="1840460" cy="1152128"/>
          </a:xfrm>
          <a:prstGeom prst="rect">
            <a:avLst/>
          </a:prstGeom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458272" y="553244"/>
            <a:ext cx="6489992" cy="1584176"/>
          </a:xfrm>
          <a:prstGeom prst="rect">
            <a:avLst/>
          </a:prstGeom>
          <a:noFill/>
        </p:spPr>
        <p:txBody>
          <a:bodyPr lIns="91440" tIns="64008" rIns="91440" bIns="64008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/>
            <a:r>
              <a:rPr lang="ru-RU" sz="3200" b="1" dirty="0" smtClean="0"/>
              <a:t>МИРОВЫЕ ТЕХНОЛОГИЧЕСКИЕ ТРЕНДЫ</a:t>
            </a:r>
            <a:endParaRPr lang="ru-RU" sz="3200" b="1" dirty="0"/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539552" y="1777380"/>
            <a:ext cx="3816424" cy="1584176"/>
          </a:xfrm>
          <a:prstGeom prst="rect">
            <a:avLst/>
          </a:prstGeom>
          <a:solidFill>
            <a:srgbClr val="FFFFFF">
              <a:alpha val="31000"/>
            </a:srgbClr>
          </a:solidFill>
        </p:spPr>
        <p:txBody>
          <a:bodyPr lIns="274320" tIns="109728" rIns="274320" bIns="109728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/>
            <a:r>
              <a:rPr lang="ru-RU" sz="1200" dirty="0"/>
              <a:t>Программа открытых лекций от мировых экспертов в сфере ИТ, биомедицинских, </a:t>
            </a:r>
            <a:r>
              <a:rPr lang="ru-RU" sz="1200" dirty="0" err="1"/>
              <a:t>энергоэффективных</a:t>
            </a:r>
            <a:r>
              <a:rPr lang="ru-RU" sz="1200" dirty="0"/>
              <a:t>, космических и ядерных технологий.  </a:t>
            </a:r>
            <a:r>
              <a:rPr lang="ru-RU" sz="1200" dirty="0" smtClean="0"/>
              <a:t>Лекции</a:t>
            </a:r>
            <a:r>
              <a:rPr lang="en-US" sz="1200" dirty="0" smtClean="0"/>
              <a:t> </a:t>
            </a:r>
            <a:r>
              <a:rPr lang="ru-RU" sz="1200" dirty="0" smtClean="0"/>
              <a:t>ориентированы </a:t>
            </a:r>
            <a:r>
              <a:rPr lang="ru-RU" sz="1200" dirty="0"/>
              <a:t>на разнообразную аудиторию – от студентов технических вузов до директоров малых инновационных компаний.</a:t>
            </a:r>
          </a:p>
        </p:txBody>
      </p:sp>
    </p:spTree>
    <p:extLst>
      <p:ext uri="{BB962C8B-B14F-4D97-AF65-F5344CB8AC3E}">
        <p14:creationId xmlns:p14="http://schemas.microsoft.com/office/powerpoint/2010/main" val="4127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ru-RU" dirty="0" smtClean="0"/>
              <a:t>ПАРТНЕРЫ 2014 </a:t>
            </a:r>
            <a:r>
              <a:rPr lang="ru-RU" sz="1200" b="0" dirty="0" smtClean="0"/>
              <a:t>(ПРОГРАММ И СОБЫТИЙ)</a:t>
            </a:r>
            <a:endParaRPr lang="en-US" sz="1200" b="0" dirty="0"/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41952" y="3001517"/>
            <a:ext cx="932669" cy="611831"/>
          </a:xfrm>
          <a:prstGeom prst="rect">
            <a:avLst/>
          </a:prstGeom>
          <a:noFill/>
          <a:ln w="25400" cap="flat">
            <a:solidFill>
              <a:srgbClr val="5F6B8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40670" y="6278117"/>
            <a:ext cx="932669" cy="611831"/>
          </a:xfrm>
          <a:prstGeom prst="rect">
            <a:avLst/>
          </a:prstGeom>
          <a:noFill/>
          <a:ln w="25400" cap="flat">
            <a:solidFill>
              <a:srgbClr val="5F6B8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 descr="SAP-Logo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61556"/>
            <a:ext cx="999832" cy="494972"/>
          </a:xfrm>
          <a:prstGeom prst="rect">
            <a:avLst/>
          </a:prstGeom>
        </p:spPr>
      </p:pic>
      <p:pic>
        <p:nvPicPr>
          <p:cNvPr id="101" name="Picture 100" descr="Logo - Microsoft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3324"/>
            <a:ext cx="1484596" cy="357660"/>
          </a:xfrm>
          <a:prstGeom prst="rect">
            <a:avLst/>
          </a:prstGeom>
        </p:spPr>
      </p:pic>
      <p:pic>
        <p:nvPicPr>
          <p:cNvPr id="102" name="Picture 101" descr="GBU-Maly-Business.pn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93404"/>
            <a:ext cx="1247303" cy="411743"/>
          </a:xfrm>
          <a:prstGeom prst="rect">
            <a:avLst/>
          </a:prstGeom>
        </p:spPr>
      </p:pic>
      <p:pic>
        <p:nvPicPr>
          <p:cNvPr id="103" name="Picture 102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9912" y="2086590"/>
            <a:ext cx="1008112" cy="296503"/>
          </a:xfrm>
          <a:prstGeom prst="rect">
            <a:avLst/>
          </a:prstGeom>
        </p:spPr>
      </p:pic>
      <p:pic>
        <p:nvPicPr>
          <p:cNvPr id="104" name="Picture 103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9752" y="2641476"/>
            <a:ext cx="861524" cy="805822"/>
          </a:xfrm>
          <a:prstGeom prst="rect">
            <a:avLst/>
          </a:prstGeom>
        </p:spPr>
      </p:pic>
      <p:pic>
        <p:nvPicPr>
          <p:cNvPr id="105" name="Picture 104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6920" y="2904282"/>
            <a:ext cx="965320" cy="393374"/>
          </a:xfrm>
          <a:prstGeom prst="rect">
            <a:avLst/>
          </a:prstGeom>
        </p:spPr>
      </p:pic>
      <p:pic>
        <p:nvPicPr>
          <p:cNvPr id="106" name="Picture 105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6296" y="2785492"/>
            <a:ext cx="1019696" cy="395256"/>
          </a:xfrm>
          <a:prstGeom prst="rect">
            <a:avLst/>
          </a:prstGeom>
        </p:spPr>
      </p:pic>
      <p:pic>
        <p:nvPicPr>
          <p:cNvPr id="107" name="Picture 1">
            <a:hlinkClick r:id="rId18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865612"/>
            <a:ext cx="948906" cy="2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Rectangle 2">
            <a:hlinkClick r:id="rId18"/>
          </p:cNvPr>
          <p:cNvSpPr txBox="1">
            <a:spLocks/>
          </p:cNvSpPr>
          <p:nvPr/>
        </p:nvSpPr>
        <p:spPr bwMode="auto">
          <a:xfrm>
            <a:off x="2509424" y="4168329"/>
            <a:ext cx="1355298" cy="5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9" tIns="63499" rIns="63499" bIns="63499"/>
          <a:lstStyle>
            <a:lvl1pPr defTabSz="2178050" eaLnBrk="0"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1pPr>
            <a:lvl2pPr marL="742950" indent="-285750" defTabSz="2178050" eaLnBrk="0"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2pPr>
            <a:lvl3pPr marL="1143000" indent="-228600" defTabSz="2178050" eaLnBrk="0"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3pPr>
            <a:lvl4pPr marL="1600200" indent="-228600" defTabSz="2178050" eaLnBrk="0"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4pPr>
            <a:lvl5pPr marL="2057400" indent="-228600" defTabSz="2178050" eaLnBrk="0"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charset="0"/>
                <a:cs typeface="MS PGothic" charset="0"/>
                <a:sym typeface="Helvetica" charset="0"/>
              </a:defRPr>
            </a:lvl9pPr>
          </a:lstStyle>
          <a:p>
            <a:pPr eaLnBrk="1"/>
            <a:r>
              <a:rPr lang="ru-RU" sz="900" b="1" dirty="0">
                <a:latin typeface="Arial"/>
                <a:cs typeface="Arial"/>
              </a:rPr>
              <a:t>ФЕСТИВАЛЬ</a:t>
            </a:r>
          </a:p>
          <a:p>
            <a:pPr eaLnBrk="1"/>
            <a:r>
              <a:rPr lang="ru-RU" sz="900" b="1" dirty="0">
                <a:latin typeface="Arial"/>
                <a:cs typeface="Arial"/>
              </a:rPr>
              <a:t>АКТУАЛЬНОГО</a:t>
            </a:r>
          </a:p>
          <a:p>
            <a:pPr eaLnBrk="1"/>
            <a:r>
              <a:rPr lang="ru-RU" sz="900" b="1" dirty="0">
                <a:latin typeface="Arial"/>
                <a:cs typeface="Arial"/>
              </a:rPr>
              <a:t>НАУЧНОГО КИНО</a:t>
            </a:r>
          </a:p>
        </p:txBody>
      </p:sp>
      <p:pic>
        <p:nvPicPr>
          <p:cNvPr id="5" name="Picture 4" descr="Logo-Intel-tr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505572"/>
            <a:ext cx="1141170" cy="864096"/>
          </a:xfrm>
          <a:prstGeom prst="rect">
            <a:avLst/>
          </a:prstGeom>
        </p:spPr>
      </p:pic>
      <p:pic>
        <p:nvPicPr>
          <p:cNvPr id="6" name="Picture 5" descr="Logo - ВШЭ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9668"/>
            <a:ext cx="744490" cy="720080"/>
          </a:xfrm>
          <a:prstGeom prst="rect">
            <a:avLst/>
          </a:prstGeom>
        </p:spPr>
      </p:pic>
      <p:pic>
        <p:nvPicPr>
          <p:cNvPr id="7" name="Picture 6" descr="Cisco_logo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9308"/>
            <a:ext cx="962038" cy="700484"/>
          </a:xfrm>
          <a:prstGeom prst="rect">
            <a:avLst/>
          </a:prstGeom>
        </p:spPr>
      </p:pic>
      <p:pic>
        <p:nvPicPr>
          <p:cNvPr id="8" name="Picture 7" descr="dnpp-logo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53444"/>
            <a:ext cx="1445568" cy="499926"/>
          </a:xfrm>
          <a:prstGeom prst="rect">
            <a:avLst/>
          </a:prstGeom>
        </p:spPr>
      </p:pic>
      <p:pic>
        <p:nvPicPr>
          <p:cNvPr id="9" name="Picture 8" descr="Dream Industries 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77580"/>
            <a:ext cx="1080120" cy="410045"/>
          </a:xfrm>
          <a:prstGeom prst="rect">
            <a:avLst/>
          </a:prstGeom>
        </p:spPr>
      </p:pic>
      <p:pic>
        <p:nvPicPr>
          <p:cNvPr id="10" name="Picture 9" descr="fano_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5492"/>
            <a:ext cx="1872208" cy="369348"/>
          </a:xfrm>
          <a:prstGeom prst="rect">
            <a:avLst/>
          </a:prstGeom>
        </p:spPr>
      </p:pic>
      <p:pic>
        <p:nvPicPr>
          <p:cNvPr id="17" name="Picture 16" descr="kamaz-logo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4172754"/>
            <a:ext cx="840104" cy="925516"/>
          </a:xfrm>
          <a:prstGeom prst="rect">
            <a:avLst/>
          </a:prstGeom>
        </p:spPr>
      </p:pic>
      <p:pic>
        <p:nvPicPr>
          <p:cNvPr id="18" name="Picture 17" descr="Skoltech-logo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72" y="1993404"/>
            <a:ext cx="1172500" cy="4308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20272" y="4513684"/>
            <a:ext cx="1368152" cy="271690"/>
          </a:xfrm>
          <a:prstGeom prst="rect">
            <a:avLst/>
          </a:prstGeom>
        </p:spPr>
      </p:pic>
      <p:pic>
        <p:nvPicPr>
          <p:cNvPr id="2" name="Picture 1" descr="Roche.jpe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7580"/>
            <a:ext cx="1063290" cy="551494"/>
          </a:xfrm>
          <a:prstGeom prst="rect">
            <a:avLst/>
          </a:prstGeom>
        </p:spPr>
      </p:pic>
      <p:pic>
        <p:nvPicPr>
          <p:cNvPr id="3" name="Picture 2" descr="Shimadzu_company_logo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01316"/>
            <a:ext cx="2035274" cy="509928"/>
          </a:xfrm>
          <a:prstGeom prst="rect">
            <a:avLst/>
          </a:prstGeom>
        </p:spPr>
      </p:pic>
      <p:pic>
        <p:nvPicPr>
          <p:cNvPr id="4" name="Picture 3" descr="chemrar_eng.jp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9388"/>
            <a:ext cx="1170508" cy="707380"/>
          </a:xfrm>
          <a:prstGeom prst="rect">
            <a:avLst/>
          </a:prstGeom>
        </p:spPr>
      </p:pic>
      <p:pic>
        <p:nvPicPr>
          <p:cNvPr id="15" name="Picture 14" descr="rossotrudnichestvo-logo.jpe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40630"/>
            <a:ext cx="735634" cy="749118"/>
          </a:xfrm>
          <a:prstGeom prst="rect">
            <a:avLst/>
          </a:prstGeom>
        </p:spPr>
      </p:pic>
      <p:pic>
        <p:nvPicPr>
          <p:cNvPr id="11" name="Picture 10" descr="autodesk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7340"/>
            <a:ext cx="1497980" cy="2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39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124"/>
            <a:ext cx="7960985" cy="4975616"/>
          </a:xfrm>
          <a:prstGeom prst="rect">
            <a:avLst/>
          </a:prstGeom>
        </p:spPr>
      </p:pic>
      <p:sp>
        <p:nvSpPr>
          <p:cNvPr id="37" name="Title 2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ru-RU" dirty="0"/>
              <a:t>СЕТЬ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749573" y="1876031"/>
            <a:ext cx="576064" cy="200055"/>
          </a:xfrm>
          <a:prstGeom prst="rect">
            <a:avLst/>
          </a:prstGeom>
          <a:solidFill>
            <a:schemeClr val="bg1">
              <a:alpha val="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Arial"/>
                <a:cs typeface="Arial"/>
              </a:rPr>
              <a:t>ВУЗЫ</a:t>
            </a:r>
            <a:endParaRPr lang="en-US" sz="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72914" y="1894753"/>
            <a:ext cx="576064" cy="200055"/>
          </a:xfrm>
          <a:prstGeom prst="rect">
            <a:avLst/>
          </a:prstGeom>
          <a:solidFill>
            <a:schemeClr val="bg1">
              <a:alpha val="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>
                <a:solidFill>
                  <a:schemeClr val="bg1"/>
                </a:solidFill>
                <a:latin typeface="Arial"/>
                <a:cs typeface="Arial"/>
              </a:rPr>
              <a:t>R&amp;D</a:t>
            </a:r>
            <a:endParaRPr lang="en-US" sz="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56392" y="2552460"/>
            <a:ext cx="673940" cy="276999"/>
          </a:xfrm>
          <a:prstGeom prst="rect">
            <a:avLst/>
          </a:prstGeom>
          <a:solidFill>
            <a:schemeClr val="bg1">
              <a:alpha val="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/>
                <a:cs typeface="Arial"/>
              </a:rPr>
              <a:t>ИНСТИТУТЫ</a:t>
            </a:r>
          </a:p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/>
                <a:cs typeface="Arial"/>
              </a:rPr>
              <a:t>РАЗВИТИЯ</a:t>
            </a:r>
            <a:endParaRPr lang="en-US" sz="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57891" y="2490404"/>
            <a:ext cx="648072" cy="369332"/>
          </a:xfrm>
          <a:prstGeom prst="rect">
            <a:avLst/>
          </a:prstGeom>
          <a:solidFill>
            <a:schemeClr val="bg1">
              <a:alpha val="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КОМПАНИИ</a:t>
            </a:r>
          </a:p>
          <a:p>
            <a:pPr algn="ctr"/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УЧАСТНИКИ</a:t>
            </a:r>
          </a:p>
          <a:p>
            <a:pPr algn="ctr"/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endParaRPr lang="en-US" sz="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56571" y="2404284"/>
            <a:ext cx="74830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/>
                <a:cs typeface="Arial"/>
              </a:rPr>
              <a:t>ОтУС</a:t>
            </a:r>
            <a:endParaRPr lang="en-US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7269" y="1323577"/>
            <a:ext cx="79208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/>
                <a:cs typeface="Arial"/>
              </a:rPr>
              <a:t>МОСКВА</a:t>
            </a:r>
            <a:endParaRPr lang="en-US" sz="1000" b="1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67148" y="1064356"/>
            <a:ext cx="79208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/>
                <a:cs typeface="Arial"/>
              </a:rPr>
              <a:t>РОССИЯ</a:t>
            </a:r>
            <a:endParaRPr lang="en-US" sz="1000" b="1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62551" y="769268"/>
            <a:ext cx="79208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/>
                <a:cs typeface="Arial"/>
              </a:rPr>
              <a:t>СНГ</a:t>
            </a:r>
            <a:endParaRPr lang="en-US" sz="1000" b="1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51124" y="337220"/>
            <a:ext cx="122413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/>
                <a:cs typeface="Arial"/>
              </a:rPr>
              <a:t>МИРОВОЕ СООБЩЕСТВО</a:t>
            </a:r>
            <a:endParaRPr lang="en-US" sz="1000" b="1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55123" y="3052356"/>
            <a:ext cx="749548" cy="276999"/>
          </a:xfrm>
          <a:prstGeom prst="rect">
            <a:avLst/>
          </a:prstGeom>
          <a:solidFill>
            <a:schemeClr val="bg1">
              <a:alpha val="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</a:p>
          <a:p>
            <a:pPr algn="ctr"/>
            <a:r>
              <a:rPr lang="ru-RU" sz="600" b="1" dirty="0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endParaRPr lang="en-US" sz="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1246609"/>
            <a:ext cx="216024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Arial"/>
                <a:cs typeface="Arial"/>
              </a:rPr>
              <a:t>1. МЕЖДИСЦИПЛИНАРНАЯ</a:t>
            </a:r>
          </a:p>
          <a:p>
            <a:endParaRPr lang="ru-RU" sz="700" dirty="0" smtClean="0">
              <a:latin typeface="Arial"/>
              <a:cs typeface="Arial"/>
            </a:endParaRPr>
          </a:p>
          <a:p>
            <a:r>
              <a:rPr lang="ru-RU" sz="700" dirty="0" smtClean="0">
                <a:latin typeface="Arial"/>
                <a:cs typeface="Arial"/>
              </a:rPr>
              <a:t>мировые технологические лидеры </a:t>
            </a:r>
            <a:r>
              <a:rPr lang="ru-RU" sz="700" dirty="0">
                <a:latin typeface="Arial"/>
                <a:cs typeface="Arial"/>
              </a:rPr>
              <a:t>и </a:t>
            </a:r>
            <a:r>
              <a:rPr lang="ru-RU" sz="700" dirty="0" smtClean="0">
                <a:latin typeface="Arial"/>
                <a:cs typeface="Arial"/>
              </a:rPr>
              <a:t>мыслители, успешные предприниматели, эксперты и менторы.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175" y="2664703"/>
            <a:ext cx="202558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Arial"/>
                <a:cs typeface="Arial"/>
              </a:rPr>
              <a:t>2. МЕЖВУЗОВСКАЯ</a:t>
            </a:r>
          </a:p>
          <a:p>
            <a:endParaRPr lang="ru-RU" sz="700" dirty="0" smtClean="0">
              <a:latin typeface="Arial"/>
              <a:cs typeface="Arial"/>
            </a:endParaRPr>
          </a:p>
          <a:p>
            <a:r>
              <a:rPr lang="ru-RU" sz="700" dirty="0" smtClean="0">
                <a:latin typeface="Arial"/>
                <a:cs typeface="Arial"/>
              </a:rPr>
              <a:t>студенты, аспиранты, преподаватели </a:t>
            </a:r>
            <a:r>
              <a:rPr lang="ru-RU" sz="700" dirty="0">
                <a:latin typeface="Arial"/>
                <a:cs typeface="Arial"/>
              </a:rPr>
              <a:t>ведущих </a:t>
            </a:r>
            <a:r>
              <a:rPr lang="ru-RU" sz="700" dirty="0" smtClean="0">
                <a:latin typeface="Arial"/>
                <a:cs typeface="Arial"/>
              </a:rPr>
              <a:t>вузов России (в </a:t>
            </a:r>
            <a:r>
              <a:rPr lang="ru-RU" sz="700" dirty="0" err="1" smtClean="0">
                <a:latin typeface="Arial"/>
                <a:cs typeface="Arial"/>
              </a:rPr>
              <a:t>т.ч</a:t>
            </a:r>
            <a:r>
              <a:rPr lang="ru-RU" sz="700" dirty="0" smtClean="0">
                <a:latin typeface="Arial"/>
                <a:cs typeface="Arial"/>
              </a:rPr>
              <a:t>. Сколтех</a:t>
            </a:r>
            <a:r>
              <a:rPr lang="ru-RU" sz="700" dirty="0">
                <a:latin typeface="Arial"/>
                <a:cs typeface="Arial"/>
              </a:rPr>
              <a:t>, Ассоциация предпринимательских университетов</a:t>
            </a:r>
            <a:r>
              <a:rPr lang="ru-RU" sz="700" dirty="0" smtClean="0">
                <a:latin typeface="Arial"/>
                <a:cs typeface="Arial"/>
              </a:rPr>
              <a:t>), сотрудники </a:t>
            </a:r>
            <a:r>
              <a:rPr lang="ru-RU" sz="700" dirty="0">
                <a:latin typeface="Arial"/>
                <a:cs typeface="Arial"/>
              </a:rPr>
              <a:t>ведущих </a:t>
            </a:r>
            <a:r>
              <a:rPr lang="ru-RU" sz="700" dirty="0" smtClean="0">
                <a:latin typeface="Arial"/>
                <a:cs typeface="Arial"/>
              </a:rPr>
              <a:t>НИИ и научных центров России.</a:t>
            </a:r>
            <a:r>
              <a:rPr lang="en-US" sz="700" dirty="0" smtClean="0">
                <a:latin typeface="Arial"/>
                <a:cs typeface="Arial"/>
              </a:rPr>
              <a:t> </a:t>
            </a:r>
            <a:r>
              <a:rPr lang="ru-RU" sz="700" dirty="0" smtClean="0">
                <a:latin typeface="Arial"/>
                <a:cs typeface="Arial"/>
              </a:rPr>
              <a:t>Сотрудничество с зарубежными университетским </a:t>
            </a:r>
            <a:r>
              <a:rPr lang="ru-RU" sz="700" dirty="0">
                <a:latin typeface="Arial"/>
                <a:cs typeface="Arial"/>
              </a:rPr>
              <a:t>и научными </a:t>
            </a:r>
            <a:r>
              <a:rPr lang="ru-RU" sz="700" dirty="0" smtClean="0">
                <a:latin typeface="Arial"/>
                <a:cs typeface="Arial"/>
              </a:rPr>
              <a:t>центрами</a:t>
            </a:r>
            <a:r>
              <a:rPr lang="en-US" sz="700" dirty="0" smtClean="0">
                <a:latin typeface="Arial"/>
                <a:cs typeface="Arial"/>
              </a:rPr>
              <a:t>.</a:t>
            </a:r>
            <a:endParaRPr lang="ru-RU" sz="1050" b="1" dirty="0" smtClean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0232" y="1273324"/>
            <a:ext cx="21780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Arial"/>
                <a:cs typeface="Arial"/>
              </a:rPr>
              <a:t>3. МЕЖКОРПОРАТИВНАЯ</a:t>
            </a:r>
          </a:p>
          <a:p>
            <a:endParaRPr lang="ru-RU" sz="700" dirty="0" smtClean="0">
              <a:latin typeface="Arial"/>
              <a:cs typeface="Arial"/>
            </a:endParaRPr>
          </a:p>
          <a:p>
            <a:r>
              <a:rPr lang="ru-RU" sz="700" dirty="0" smtClean="0">
                <a:latin typeface="Arial"/>
                <a:cs typeface="Arial"/>
              </a:rPr>
              <a:t>т</a:t>
            </a:r>
            <a:r>
              <a:rPr lang="uk-UA" sz="700" dirty="0" smtClean="0">
                <a:latin typeface="Arial"/>
                <a:cs typeface="Arial"/>
              </a:rPr>
              <a:t>ехнологические </a:t>
            </a:r>
            <a:r>
              <a:rPr lang="uk-UA" sz="700" dirty="0">
                <a:latin typeface="Arial"/>
                <a:cs typeface="Arial"/>
              </a:rPr>
              <a:t>корпорации</a:t>
            </a:r>
            <a:r>
              <a:rPr lang="en-US" sz="700" dirty="0">
                <a:latin typeface="Arial"/>
                <a:cs typeface="Arial"/>
              </a:rPr>
              <a:t>, </a:t>
            </a:r>
            <a:r>
              <a:rPr lang="ru-RU" sz="700" dirty="0">
                <a:latin typeface="Arial"/>
                <a:cs typeface="Arial"/>
              </a:rPr>
              <a:t>государственные органы и институты развития</a:t>
            </a:r>
            <a:r>
              <a:rPr lang="en-US" sz="700" dirty="0">
                <a:latin typeface="Arial"/>
                <a:cs typeface="Arial"/>
              </a:rPr>
              <a:t>: </a:t>
            </a:r>
            <a:r>
              <a:rPr lang="ru-RU" sz="700" dirty="0">
                <a:latin typeface="Arial"/>
                <a:cs typeface="Arial"/>
              </a:rPr>
              <a:t>РОСНАНО, РВК, Министерство образования РФ, Министерство экономического развития;</a:t>
            </a:r>
          </a:p>
          <a:p>
            <a:r>
              <a:rPr lang="ru-RU" sz="700" dirty="0">
                <a:latin typeface="Arial"/>
                <a:cs typeface="Arial"/>
              </a:rPr>
              <a:t>компании-партнеры проекта «</a:t>
            </a:r>
            <a:r>
              <a:rPr lang="ru-RU" sz="700" dirty="0" err="1">
                <a:latin typeface="Arial"/>
                <a:cs typeface="Arial"/>
              </a:rPr>
              <a:t>Сколково</a:t>
            </a:r>
            <a:r>
              <a:rPr lang="ru-RU" sz="700" dirty="0">
                <a:latin typeface="Arial"/>
                <a:cs typeface="Arial"/>
              </a:rPr>
              <a:t>» </a:t>
            </a:r>
            <a:endParaRPr lang="uk-UA" sz="700" dirty="0">
              <a:latin typeface="Arial"/>
              <a:cs typeface="Arial"/>
            </a:endParaRPr>
          </a:p>
          <a:p>
            <a:r>
              <a:rPr lang="ru-RU" sz="700" dirty="0" smtClean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de-DE" sz="700" dirty="0" smtClean="0">
                <a:solidFill>
                  <a:schemeClr val="tx1"/>
                </a:solidFill>
                <a:latin typeface="Arial"/>
                <a:cs typeface="Arial"/>
              </a:rPr>
              <a:t>Microsoft</a:t>
            </a:r>
            <a:r>
              <a:rPr lang="de-DE" sz="700" dirty="0">
                <a:solidFill>
                  <a:schemeClr val="tx1"/>
                </a:solidFill>
                <a:latin typeface="Arial"/>
                <a:cs typeface="Arial"/>
              </a:rPr>
              <a:t>, CISCO,</a:t>
            </a:r>
            <a:r>
              <a:rPr lang="ru-RU" sz="7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700" dirty="0">
                <a:solidFill>
                  <a:schemeClr val="tx1"/>
                </a:solidFill>
                <a:latin typeface="Arial"/>
                <a:cs typeface="Arial"/>
              </a:rPr>
              <a:t>SAP, Intel, Autodesk, Astra </a:t>
            </a:r>
            <a:r>
              <a:rPr lang="de-DE" sz="700" dirty="0" err="1">
                <a:solidFill>
                  <a:schemeClr val="tx1"/>
                </a:solidFill>
                <a:latin typeface="Arial"/>
                <a:cs typeface="Arial"/>
              </a:rPr>
              <a:t>Zeneca</a:t>
            </a:r>
            <a:r>
              <a:rPr lang="de-DE" sz="700" dirty="0">
                <a:solidFill>
                  <a:schemeClr val="tx1"/>
                </a:solidFill>
                <a:latin typeface="Arial"/>
                <a:cs typeface="Arial"/>
              </a:rPr>
              <a:t>, Pfizer</a:t>
            </a:r>
            <a:r>
              <a:rPr lang="en-US" sz="7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sz="700" dirty="0">
                <a:solidFill>
                  <a:schemeClr val="tx1"/>
                </a:solidFill>
                <a:latin typeface="Arial"/>
                <a:cs typeface="Arial"/>
              </a:rPr>
              <a:t> РЕНОВА и др</a:t>
            </a:r>
            <a:r>
              <a:rPr lang="ru-RU" sz="700" dirty="0" smtClean="0">
                <a:solidFill>
                  <a:schemeClr val="tx1"/>
                </a:solidFill>
                <a:latin typeface="Arial"/>
                <a:cs typeface="Arial"/>
              </a:rPr>
              <a:t>.) </a:t>
            </a:r>
            <a:endParaRPr lang="ru-RU" sz="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60232" y="2641476"/>
            <a:ext cx="2142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Arial"/>
                <a:cs typeface="Arial"/>
              </a:rPr>
              <a:t>4. МЕЖРЕГИОНАЛЬНАЯ /  </a:t>
            </a:r>
          </a:p>
          <a:p>
            <a:r>
              <a:rPr lang="ru-RU" sz="900" b="1" dirty="0">
                <a:latin typeface="Arial"/>
                <a:cs typeface="Arial"/>
              </a:rPr>
              <a:t> </a:t>
            </a:r>
            <a:r>
              <a:rPr lang="ru-RU" sz="900" b="1" dirty="0" smtClean="0">
                <a:latin typeface="Arial"/>
                <a:cs typeface="Arial"/>
              </a:rPr>
              <a:t>   МЕЖДУНАРОДНАЯ</a:t>
            </a:r>
          </a:p>
          <a:p>
            <a:endParaRPr lang="ru-RU" sz="700" dirty="0" smtClean="0"/>
          </a:p>
          <a:p>
            <a:r>
              <a:rPr lang="ru-RU" sz="700" dirty="0" smtClean="0"/>
              <a:t>совместные </a:t>
            </a:r>
            <a:r>
              <a:rPr lang="ru-RU" sz="700" dirty="0"/>
              <a:t>мероприятия с </a:t>
            </a:r>
            <a:r>
              <a:rPr lang="ru-RU" sz="700" dirty="0" smtClean="0"/>
              <a:t>территориальными </a:t>
            </a:r>
            <a:r>
              <a:rPr lang="ru-RU" sz="700" dirty="0"/>
              <a:t>структурами </a:t>
            </a:r>
            <a:endParaRPr lang="ru-RU" sz="700" dirty="0" smtClean="0"/>
          </a:p>
          <a:p>
            <a:r>
              <a:rPr lang="ru-RU" sz="700" dirty="0" smtClean="0"/>
              <a:t>поддержки </a:t>
            </a:r>
            <a:r>
              <a:rPr lang="ru-RU" sz="700" dirty="0"/>
              <a:t>и развития инноваций, </a:t>
            </a:r>
            <a:endParaRPr lang="en-US" sz="700" dirty="0" smtClean="0"/>
          </a:p>
          <a:p>
            <a:pPr>
              <a:spcAft>
                <a:spcPts val="0"/>
              </a:spcAft>
            </a:pPr>
            <a:r>
              <a:rPr lang="ru-RU" sz="700" dirty="0" smtClean="0"/>
              <a:t>Включенность в мировые сети</a:t>
            </a:r>
            <a:r>
              <a:rPr lang="en-US" sz="700" dirty="0" smtClean="0"/>
              <a:t>: 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TED, </a:t>
            </a:r>
            <a:r>
              <a:rPr lang="ru-RU" sz="700" dirty="0" err="1">
                <a:latin typeface="Arial" panose="020B0604020202020204" pitchFamily="34" charset="0"/>
                <a:cs typeface="Arial" panose="020B0604020202020204" pitchFamily="34" charset="0"/>
              </a:rPr>
              <a:t>Singularity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 и т.д.</a:t>
            </a:r>
            <a:endParaRPr lang="ru-RU" sz="700" b="1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592" y="4441676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/>
                <a:cs typeface="Arial"/>
              </a:rPr>
              <a:t>ОтУС</a:t>
            </a:r>
            <a:r>
              <a:rPr lang="ru-RU" sz="1400" dirty="0">
                <a:latin typeface="Arial"/>
                <a:cs typeface="Arial"/>
              </a:rPr>
              <a:t> - площадка для регулярного </a:t>
            </a:r>
            <a:r>
              <a:rPr lang="ru-RU" sz="1400" dirty="0" smtClean="0">
                <a:latin typeface="Arial"/>
                <a:cs typeface="Arial"/>
              </a:rPr>
              <a:t>взаимодействия </a:t>
            </a: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всех субъектов инновационной экосистемы России</a:t>
            </a:r>
            <a:endParaRPr lang="ru-RU" sz="1100" b="1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2958" y="4945732"/>
            <a:ext cx="7218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56597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atin typeface="Arial"/>
                <a:cs typeface="Arial"/>
              </a:rPr>
              <a:t>В основе взаимодействия - соединение в одном месте талантов, технологических и бизнес экспертов,  лидеров перспективных научных исследований, а также использование самых продвинутых форматов мероприятий, мотивирующих к предпринимательской деятельности и помогающих в создании инновационных идей.</a:t>
            </a:r>
          </a:p>
        </p:txBody>
      </p:sp>
    </p:spTree>
    <p:extLst>
      <p:ext uri="{BB962C8B-B14F-4D97-AF65-F5344CB8AC3E}">
        <p14:creationId xmlns:p14="http://schemas.microsoft.com/office/powerpoint/2010/main" val="239627581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ru-RU" dirty="0" smtClean="0"/>
              <a:t>СПИКЕРЫ</a:t>
            </a:r>
            <a:endParaRPr lang="en-US" dirty="0"/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41952" y="3001517"/>
            <a:ext cx="932669" cy="611831"/>
          </a:xfrm>
          <a:prstGeom prst="rect">
            <a:avLst/>
          </a:prstGeom>
          <a:noFill/>
          <a:ln w="25400" cap="flat">
            <a:solidFill>
              <a:srgbClr val="5F6B8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40670" y="6278117"/>
            <a:ext cx="932669" cy="611831"/>
          </a:xfrm>
          <a:prstGeom prst="rect">
            <a:avLst/>
          </a:prstGeom>
          <a:noFill/>
          <a:ln w="25400" cap="flat">
            <a:solidFill>
              <a:srgbClr val="5F6B8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99" y="3667730"/>
            <a:ext cx="935214" cy="923809"/>
          </a:xfrm>
          <a:prstGeom prst="rect">
            <a:avLst/>
          </a:prstGeom>
        </p:spPr>
      </p:pic>
      <p:sp>
        <p:nvSpPr>
          <p:cNvPr id="48" name="Content Placeholder 5"/>
          <p:cNvSpPr txBox="1">
            <a:spLocks/>
          </p:cNvSpPr>
          <p:nvPr/>
        </p:nvSpPr>
        <p:spPr>
          <a:xfrm>
            <a:off x="3572400" y="4570796"/>
            <a:ext cx="93521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Эдуард </a:t>
            </a:r>
          </a:p>
          <a:p>
            <a:pPr eaLnBrk="1" hangingPunct="1"/>
            <a:r>
              <a:rPr lang="ru-RU" sz="800" dirty="0" err="1" smtClean="0"/>
              <a:t>Каналош</a:t>
            </a:r>
            <a:endParaRPr lang="ru-RU" sz="8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69" y="996699"/>
            <a:ext cx="935214" cy="923809"/>
          </a:xfrm>
          <a:prstGeom prst="rect">
            <a:avLst/>
          </a:prstGeom>
        </p:spPr>
      </p:pic>
      <p:sp>
        <p:nvSpPr>
          <p:cNvPr id="50" name="Content Placeholder 5"/>
          <p:cNvSpPr txBox="1">
            <a:spLocks/>
          </p:cNvSpPr>
          <p:nvPr/>
        </p:nvSpPr>
        <p:spPr>
          <a:xfrm>
            <a:off x="1502870" y="1899765"/>
            <a:ext cx="93521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Эдвард </a:t>
            </a:r>
          </a:p>
          <a:p>
            <a:pPr eaLnBrk="1" hangingPunct="1"/>
            <a:r>
              <a:rPr lang="ru-RU" sz="800" dirty="0" err="1" smtClean="0"/>
              <a:t>Кроули</a:t>
            </a:r>
            <a:endParaRPr lang="ru-RU" sz="8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94" y="996699"/>
            <a:ext cx="935214" cy="92380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19" y="996699"/>
            <a:ext cx="935214" cy="923808"/>
          </a:xfrm>
          <a:prstGeom prst="rect">
            <a:avLst/>
          </a:prstGeom>
        </p:spPr>
      </p:pic>
      <p:sp>
        <p:nvSpPr>
          <p:cNvPr id="54" name="Content Placeholder 5"/>
          <p:cNvSpPr txBox="1">
            <a:spLocks/>
          </p:cNvSpPr>
          <p:nvPr/>
        </p:nvSpPr>
        <p:spPr>
          <a:xfrm>
            <a:off x="3573520" y="1899765"/>
            <a:ext cx="93521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Алексей</a:t>
            </a:r>
          </a:p>
          <a:p>
            <a:pPr eaLnBrk="1" hangingPunct="1"/>
            <a:r>
              <a:rPr lang="ru-RU" sz="800" dirty="0" smtClean="0"/>
              <a:t>Медведев</a:t>
            </a:r>
            <a:endParaRPr lang="ru-RU" sz="800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44" y="996699"/>
            <a:ext cx="935214" cy="923809"/>
          </a:xfrm>
          <a:prstGeom prst="rect">
            <a:avLst/>
          </a:prstGeom>
        </p:spPr>
      </p:pic>
      <p:sp>
        <p:nvSpPr>
          <p:cNvPr id="56" name="Content Placeholder 5"/>
          <p:cNvSpPr txBox="1">
            <a:spLocks/>
          </p:cNvSpPr>
          <p:nvPr/>
        </p:nvSpPr>
        <p:spPr>
          <a:xfrm>
            <a:off x="4608845" y="1899765"/>
            <a:ext cx="93521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Лорд </a:t>
            </a:r>
          </a:p>
          <a:p>
            <a:pPr eaLnBrk="1" hangingPunct="1"/>
            <a:r>
              <a:rPr lang="ru-RU" sz="800" dirty="0" smtClean="0"/>
              <a:t>Ара </a:t>
            </a:r>
            <a:r>
              <a:rPr lang="ru-RU" sz="800" dirty="0" err="1" smtClean="0"/>
              <a:t>Дарзи</a:t>
            </a:r>
            <a:endParaRPr lang="ru-RU" sz="8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69" y="996699"/>
            <a:ext cx="935215" cy="923809"/>
          </a:xfrm>
          <a:prstGeom prst="rect">
            <a:avLst/>
          </a:prstGeom>
        </p:spPr>
      </p:pic>
      <p:sp>
        <p:nvSpPr>
          <p:cNvPr id="58" name="Content Placeholder 5"/>
          <p:cNvSpPr txBox="1">
            <a:spLocks/>
          </p:cNvSpPr>
          <p:nvPr/>
        </p:nvSpPr>
        <p:spPr>
          <a:xfrm>
            <a:off x="5644170" y="1899765"/>
            <a:ext cx="93521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err="1" smtClean="0"/>
              <a:t>Сунита</a:t>
            </a:r>
            <a:r>
              <a:rPr lang="ru-RU" sz="800" dirty="0" smtClean="0"/>
              <a:t> </a:t>
            </a:r>
          </a:p>
          <a:p>
            <a:pPr eaLnBrk="1" hangingPunct="1"/>
            <a:r>
              <a:rPr lang="ru-RU" sz="800" dirty="0" smtClean="0"/>
              <a:t>Уильямс</a:t>
            </a:r>
            <a:endParaRPr lang="ru-RU" sz="8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4" y="997043"/>
            <a:ext cx="935214" cy="923120"/>
          </a:xfrm>
          <a:prstGeom prst="rect">
            <a:avLst/>
          </a:prstGeom>
        </p:spPr>
      </p:pic>
      <p:sp>
        <p:nvSpPr>
          <p:cNvPr id="60" name="Content Placeholder 5"/>
          <p:cNvSpPr txBox="1">
            <a:spLocks/>
          </p:cNvSpPr>
          <p:nvPr/>
        </p:nvSpPr>
        <p:spPr>
          <a:xfrm>
            <a:off x="6625860" y="1899765"/>
            <a:ext cx="104248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Жорес</a:t>
            </a:r>
          </a:p>
          <a:p>
            <a:pPr eaLnBrk="1" hangingPunct="1"/>
            <a:r>
              <a:rPr lang="ru-RU" sz="800" dirty="0" smtClean="0"/>
              <a:t>Алфёров</a:t>
            </a:r>
            <a:endParaRPr lang="ru-RU" sz="8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819" y="996699"/>
            <a:ext cx="935214" cy="923809"/>
          </a:xfrm>
          <a:prstGeom prst="rect">
            <a:avLst/>
          </a:prstGeom>
        </p:spPr>
      </p:pic>
      <p:sp>
        <p:nvSpPr>
          <p:cNvPr id="62" name="Content Placeholder 5"/>
          <p:cNvSpPr txBox="1">
            <a:spLocks/>
          </p:cNvSpPr>
          <p:nvPr/>
        </p:nvSpPr>
        <p:spPr>
          <a:xfrm>
            <a:off x="7616390" y="1899765"/>
            <a:ext cx="1132074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Владимир </a:t>
            </a:r>
          </a:p>
          <a:p>
            <a:pPr eaLnBrk="1" hangingPunct="1"/>
            <a:r>
              <a:rPr lang="ru-RU" sz="800" dirty="0" smtClean="0"/>
              <a:t>Малявин</a:t>
            </a:r>
            <a:endParaRPr lang="ru-RU" sz="8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2" y="2332487"/>
            <a:ext cx="935214" cy="923809"/>
          </a:xfrm>
          <a:prstGeom prst="rect">
            <a:avLst/>
          </a:prstGeom>
        </p:spPr>
      </p:pic>
      <p:sp>
        <p:nvSpPr>
          <p:cNvPr id="64" name="Content Placeholder 5"/>
          <p:cNvSpPr txBox="1">
            <a:spLocks/>
          </p:cNvSpPr>
          <p:nvPr/>
        </p:nvSpPr>
        <p:spPr>
          <a:xfrm>
            <a:off x="375384" y="3235553"/>
            <a:ext cx="1100272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r>
              <a:rPr lang="ru-RU" sz="800" dirty="0">
                <a:solidFill>
                  <a:schemeClr val="tx1"/>
                </a:solidFill>
                <a:ea typeface="ＭＳ Ｐゴシック" charset="0"/>
                <a:sym typeface="HeliosC" charset="0"/>
              </a:rPr>
              <a:t>Александр </a:t>
            </a:r>
            <a:endParaRPr lang="ru-RU" sz="800" dirty="0" smtClean="0">
              <a:solidFill>
                <a:schemeClr val="tx1"/>
              </a:solidFill>
              <a:ea typeface="ＭＳ Ｐゴシック" charset="0"/>
              <a:sym typeface="HeliosC" charset="0"/>
            </a:endParaRPr>
          </a:p>
          <a:p>
            <a:r>
              <a:rPr lang="ru-RU" sz="800" dirty="0" err="1" smtClean="0">
                <a:solidFill>
                  <a:schemeClr val="tx1"/>
                </a:solidFill>
                <a:ea typeface="ＭＳ Ｐゴシック" charset="0"/>
                <a:sym typeface="HeliosC" charset="0"/>
              </a:rPr>
              <a:t>Фертман</a:t>
            </a:r>
            <a:endParaRPr lang="en-US" sz="800" dirty="0">
              <a:solidFill>
                <a:schemeClr val="tx1"/>
              </a:solidFill>
              <a:ea typeface="ＭＳ Ｐゴシック" charset="0"/>
              <a:sym typeface="HeliosC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38" y="2332487"/>
            <a:ext cx="935214" cy="923808"/>
          </a:xfrm>
          <a:prstGeom prst="rect">
            <a:avLst/>
          </a:prstGeom>
        </p:spPr>
      </p:pic>
      <p:sp>
        <p:nvSpPr>
          <p:cNvPr id="66" name="Content Placeholder 5"/>
          <p:cNvSpPr txBox="1">
            <a:spLocks/>
          </p:cNvSpPr>
          <p:nvPr/>
        </p:nvSpPr>
        <p:spPr>
          <a:xfrm>
            <a:off x="1385178" y="3235553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Михаил</a:t>
            </a:r>
            <a:endParaRPr lang="en-US" sz="800" dirty="0" smtClean="0"/>
          </a:p>
          <a:p>
            <a:pPr eaLnBrk="1" hangingPunct="1"/>
            <a:r>
              <a:rPr lang="ru-RU" sz="800" dirty="0" smtClean="0"/>
              <a:t>Гельфанд</a:t>
            </a:r>
            <a:endParaRPr lang="ru-RU" sz="8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63" y="2332487"/>
            <a:ext cx="935214" cy="923809"/>
          </a:xfrm>
          <a:prstGeom prst="rect">
            <a:avLst/>
          </a:prstGeom>
        </p:spPr>
      </p:pic>
      <p:sp>
        <p:nvSpPr>
          <p:cNvPr id="68" name="Content Placeholder 5"/>
          <p:cNvSpPr txBox="1">
            <a:spLocks/>
          </p:cNvSpPr>
          <p:nvPr/>
        </p:nvSpPr>
        <p:spPr>
          <a:xfrm>
            <a:off x="2412080" y="3232867"/>
            <a:ext cx="1241080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Альберт </a:t>
            </a:r>
          </a:p>
          <a:p>
            <a:pPr eaLnBrk="1" hangingPunct="1"/>
            <a:r>
              <a:rPr lang="ru-RU" sz="800" dirty="0" smtClean="0"/>
              <a:t>Ефимов</a:t>
            </a:r>
            <a:endParaRPr lang="ru-RU" sz="8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32487"/>
            <a:ext cx="935214" cy="923809"/>
          </a:xfrm>
          <a:prstGeom prst="rect">
            <a:avLst/>
          </a:prstGeom>
        </p:spPr>
      </p:pic>
      <p:sp>
        <p:nvSpPr>
          <p:cNvPr id="70" name="Content Placeholder 5"/>
          <p:cNvSpPr txBox="1">
            <a:spLocks/>
          </p:cNvSpPr>
          <p:nvPr/>
        </p:nvSpPr>
        <p:spPr>
          <a:xfrm>
            <a:off x="3455828" y="3235553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Артем </a:t>
            </a:r>
          </a:p>
          <a:p>
            <a:pPr eaLnBrk="1" hangingPunct="1"/>
            <a:r>
              <a:rPr lang="ru-RU" sz="800" dirty="0" err="1" smtClean="0"/>
              <a:t>Оганов</a:t>
            </a:r>
            <a:endParaRPr lang="ru-RU" sz="8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13" y="2332487"/>
            <a:ext cx="935214" cy="923808"/>
          </a:xfrm>
          <a:prstGeom prst="rect">
            <a:avLst/>
          </a:prstGeom>
        </p:spPr>
      </p:pic>
      <p:sp>
        <p:nvSpPr>
          <p:cNvPr id="72" name="Content Placeholder 5"/>
          <p:cNvSpPr txBox="1">
            <a:spLocks/>
          </p:cNvSpPr>
          <p:nvPr/>
        </p:nvSpPr>
        <p:spPr>
          <a:xfrm>
            <a:off x="4491153" y="3235553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Ренат</a:t>
            </a:r>
          </a:p>
          <a:p>
            <a:pPr eaLnBrk="1" hangingPunct="1"/>
            <a:r>
              <a:rPr lang="ru-RU" sz="800" dirty="0" smtClean="0"/>
              <a:t>Батыров</a:t>
            </a:r>
            <a:endParaRPr lang="ru-RU" sz="800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38" y="2332487"/>
            <a:ext cx="935214" cy="923809"/>
          </a:xfrm>
          <a:prstGeom prst="rect">
            <a:avLst/>
          </a:prstGeom>
        </p:spPr>
      </p:pic>
      <p:sp>
        <p:nvSpPr>
          <p:cNvPr id="74" name="Content Placeholder 5"/>
          <p:cNvSpPr txBox="1">
            <a:spLocks/>
          </p:cNvSpPr>
          <p:nvPr/>
        </p:nvSpPr>
        <p:spPr>
          <a:xfrm>
            <a:off x="5526478" y="3235553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Алексей </a:t>
            </a:r>
          </a:p>
          <a:p>
            <a:pPr eaLnBrk="1" hangingPunct="1"/>
            <a:r>
              <a:rPr lang="ru-RU" sz="800" dirty="0" smtClean="0"/>
              <a:t>Ермолин</a:t>
            </a:r>
            <a:endParaRPr lang="ru-RU" sz="800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63" y="2332487"/>
            <a:ext cx="935214" cy="923809"/>
          </a:xfrm>
          <a:prstGeom prst="rect">
            <a:avLst/>
          </a:prstGeom>
        </p:spPr>
      </p:pic>
      <p:sp>
        <p:nvSpPr>
          <p:cNvPr id="76" name="Content Placeholder 5"/>
          <p:cNvSpPr txBox="1">
            <a:spLocks/>
          </p:cNvSpPr>
          <p:nvPr/>
        </p:nvSpPr>
        <p:spPr>
          <a:xfrm>
            <a:off x="6534590" y="3235553"/>
            <a:ext cx="1205762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/>
              <a:t>Александр </a:t>
            </a:r>
            <a:endParaRPr lang="ru-RU" sz="800" dirty="0" smtClean="0"/>
          </a:p>
          <a:p>
            <a:pPr eaLnBrk="1" hangingPunct="1"/>
            <a:r>
              <a:rPr lang="ru-RU" sz="800" dirty="0" smtClean="0"/>
              <a:t>Жаворонков</a:t>
            </a:r>
            <a:endParaRPr lang="ru-RU" sz="800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88" y="2332487"/>
            <a:ext cx="935214" cy="923809"/>
          </a:xfrm>
          <a:prstGeom prst="rect">
            <a:avLst/>
          </a:prstGeom>
        </p:spPr>
      </p:pic>
      <p:sp>
        <p:nvSpPr>
          <p:cNvPr id="78" name="Content Placeholder 5"/>
          <p:cNvSpPr txBox="1">
            <a:spLocks/>
          </p:cNvSpPr>
          <p:nvPr/>
        </p:nvSpPr>
        <p:spPr>
          <a:xfrm>
            <a:off x="7597128" y="3235553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Сергей </a:t>
            </a:r>
          </a:p>
          <a:p>
            <a:pPr eaLnBrk="1" hangingPunct="1"/>
            <a:r>
              <a:rPr lang="ru-RU" sz="800" dirty="0" smtClean="0"/>
              <a:t>Жуков</a:t>
            </a:r>
            <a:endParaRPr lang="ru-RU" sz="800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2" y="3663795"/>
            <a:ext cx="935214" cy="923808"/>
          </a:xfrm>
          <a:prstGeom prst="rect">
            <a:avLst/>
          </a:prstGeom>
        </p:spPr>
      </p:pic>
      <p:sp>
        <p:nvSpPr>
          <p:cNvPr id="80" name="Content Placeholder 5"/>
          <p:cNvSpPr txBox="1">
            <a:spLocks/>
          </p:cNvSpPr>
          <p:nvPr/>
        </p:nvSpPr>
        <p:spPr>
          <a:xfrm>
            <a:off x="349852" y="4566861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Максим</a:t>
            </a:r>
          </a:p>
          <a:p>
            <a:pPr eaLnBrk="1" hangingPunct="1"/>
            <a:r>
              <a:rPr lang="ru-RU" sz="800" dirty="0" smtClean="0"/>
              <a:t>Киселёв</a:t>
            </a:r>
            <a:endParaRPr lang="ru-RU" sz="800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38" y="3663795"/>
            <a:ext cx="935214" cy="923809"/>
          </a:xfrm>
          <a:prstGeom prst="rect">
            <a:avLst/>
          </a:prstGeom>
        </p:spPr>
      </p:pic>
      <p:sp>
        <p:nvSpPr>
          <p:cNvPr id="82" name="Content Placeholder 5"/>
          <p:cNvSpPr txBox="1">
            <a:spLocks/>
          </p:cNvSpPr>
          <p:nvPr/>
        </p:nvSpPr>
        <p:spPr>
          <a:xfrm>
            <a:off x="1385178" y="4566861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Глеб </a:t>
            </a:r>
          </a:p>
          <a:p>
            <a:pPr eaLnBrk="1" hangingPunct="1"/>
            <a:r>
              <a:rPr lang="ru-RU" sz="800" dirty="0" smtClean="0"/>
              <a:t>Павловский</a:t>
            </a:r>
            <a:endParaRPr lang="ru-RU" sz="800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63" y="3663795"/>
            <a:ext cx="935214" cy="923809"/>
          </a:xfrm>
          <a:prstGeom prst="rect">
            <a:avLst/>
          </a:prstGeom>
        </p:spPr>
      </p:pic>
      <p:sp>
        <p:nvSpPr>
          <p:cNvPr id="84" name="Content Placeholder 5"/>
          <p:cNvSpPr txBox="1">
            <a:spLocks/>
          </p:cNvSpPr>
          <p:nvPr/>
        </p:nvSpPr>
        <p:spPr>
          <a:xfrm>
            <a:off x="2412080" y="4573246"/>
            <a:ext cx="1241080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Петр </a:t>
            </a:r>
          </a:p>
          <a:p>
            <a:pPr eaLnBrk="1" hangingPunct="1"/>
            <a:r>
              <a:rPr lang="ru-RU" sz="800" dirty="0" smtClean="0"/>
              <a:t>Щедровицкий</a:t>
            </a:r>
            <a:endParaRPr lang="ru-RU" sz="8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3" y="1003434"/>
            <a:ext cx="935214" cy="923808"/>
          </a:xfrm>
          <a:prstGeom prst="rect">
            <a:avLst/>
          </a:prstGeom>
        </p:spPr>
      </p:pic>
      <p:sp>
        <p:nvSpPr>
          <p:cNvPr id="86" name="Content Placeholder 5"/>
          <p:cNvSpPr txBox="1">
            <a:spLocks/>
          </p:cNvSpPr>
          <p:nvPr/>
        </p:nvSpPr>
        <p:spPr>
          <a:xfrm>
            <a:off x="350413" y="1906500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err="1" smtClean="0"/>
              <a:t>Алекcандр</a:t>
            </a:r>
            <a:endParaRPr lang="en-US" sz="800" dirty="0" smtClean="0"/>
          </a:p>
          <a:p>
            <a:pPr eaLnBrk="1" hangingPunct="1"/>
            <a:r>
              <a:rPr lang="ru-RU" sz="800" dirty="0" smtClean="0"/>
              <a:t>Кулешов</a:t>
            </a:r>
            <a:endParaRPr lang="ru-RU" sz="800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13" y="3663795"/>
            <a:ext cx="935214" cy="923808"/>
          </a:xfrm>
          <a:prstGeom prst="rect">
            <a:avLst/>
          </a:prstGeom>
        </p:spPr>
      </p:pic>
      <p:sp>
        <p:nvSpPr>
          <p:cNvPr id="88" name="Content Placeholder 5"/>
          <p:cNvSpPr txBox="1">
            <a:spLocks/>
          </p:cNvSpPr>
          <p:nvPr/>
        </p:nvSpPr>
        <p:spPr>
          <a:xfrm>
            <a:off x="4491153" y="4566861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Константин</a:t>
            </a:r>
          </a:p>
          <a:p>
            <a:pPr eaLnBrk="1" hangingPunct="1"/>
            <a:r>
              <a:rPr lang="ru-RU" sz="800" dirty="0" err="1" smtClean="0"/>
              <a:t>Северинов</a:t>
            </a:r>
            <a:endParaRPr lang="ru-RU" sz="800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38" y="3663795"/>
            <a:ext cx="935214" cy="923809"/>
          </a:xfrm>
          <a:prstGeom prst="rect">
            <a:avLst/>
          </a:prstGeom>
        </p:spPr>
      </p:pic>
      <p:sp>
        <p:nvSpPr>
          <p:cNvPr id="90" name="Content Placeholder 5"/>
          <p:cNvSpPr txBox="1">
            <a:spLocks/>
          </p:cNvSpPr>
          <p:nvPr/>
        </p:nvSpPr>
        <p:spPr>
          <a:xfrm>
            <a:off x="5526478" y="4566861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err="1" smtClean="0"/>
              <a:t>Пекка</a:t>
            </a:r>
            <a:endParaRPr lang="ru-RU" sz="800" dirty="0" smtClean="0"/>
          </a:p>
          <a:p>
            <a:pPr eaLnBrk="1" hangingPunct="1"/>
            <a:r>
              <a:rPr lang="ru-RU" sz="800" dirty="0" err="1" smtClean="0"/>
              <a:t>Вильякайнен</a:t>
            </a:r>
            <a:endParaRPr lang="ru-RU" sz="800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63" y="3663795"/>
            <a:ext cx="935214" cy="923808"/>
          </a:xfrm>
          <a:prstGeom prst="rect">
            <a:avLst/>
          </a:prstGeom>
        </p:spPr>
      </p:pic>
      <p:sp>
        <p:nvSpPr>
          <p:cNvPr id="92" name="Content Placeholder 5"/>
          <p:cNvSpPr txBox="1">
            <a:spLocks/>
          </p:cNvSpPr>
          <p:nvPr/>
        </p:nvSpPr>
        <p:spPr>
          <a:xfrm>
            <a:off x="6561803" y="4566861"/>
            <a:ext cx="1151336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Андрей</a:t>
            </a:r>
          </a:p>
          <a:p>
            <a:pPr eaLnBrk="1" hangingPunct="1"/>
            <a:r>
              <a:rPr lang="ru-RU" sz="800" dirty="0" smtClean="0"/>
              <a:t>Иванов</a:t>
            </a:r>
            <a:endParaRPr lang="ru-RU" sz="800" dirty="0"/>
          </a:p>
        </p:txBody>
      </p:sp>
      <p:sp>
        <p:nvSpPr>
          <p:cNvPr id="94" name="Content Placeholder 5"/>
          <p:cNvSpPr txBox="1">
            <a:spLocks/>
          </p:cNvSpPr>
          <p:nvPr/>
        </p:nvSpPr>
        <p:spPr>
          <a:xfrm>
            <a:off x="7597128" y="4627821"/>
            <a:ext cx="1151336" cy="162847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smtClean="0"/>
              <a:t>и другие</a:t>
            </a:r>
            <a:endParaRPr lang="ru-RU" sz="800" dirty="0"/>
          </a:p>
        </p:txBody>
      </p:sp>
      <p:sp>
        <p:nvSpPr>
          <p:cNvPr id="95" name="Content Placeholder 5"/>
          <p:cNvSpPr txBox="1">
            <a:spLocks/>
          </p:cNvSpPr>
          <p:nvPr/>
        </p:nvSpPr>
        <p:spPr>
          <a:xfrm>
            <a:off x="2482878" y="1914661"/>
            <a:ext cx="1081010" cy="267204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800" dirty="0" err="1" smtClean="0"/>
              <a:t>Дирк</a:t>
            </a:r>
            <a:endParaRPr lang="ru-RU" sz="800" dirty="0" smtClean="0"/>
          </a:p>
          <a:p>
            <a:pPr eaLnBrk="1" hangingPunct="1"/>
            <a:r>
              <a:rPr lang="ru-RU" sz="800" dirty="0" err="1" smtClean="0"/>
              <a:t>Майснер</a:t>
            </a:r>
            <a:endParaRPr lang="ru-RU" sz="800" dirty="0"/>
          </a:p>
        </p:txBody>
      </p:sp>
      <p:sp>
        <p:nvSpPr>
          <p:cNvPr id="96" name="Rectangle 7"/>
          <p:cNvSpPr>
            <a:spLocks/>
          </p:cNvSpPr>
          <p:nvPr/>
        </p:nvSpPr>
        <p:spPr bwMode="auto">
          <a:xfrm>
            <a:off x="3244488" y="5028788"/>
            <a:ext cx="262890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ВИДЕОАРХИВ ОТКРЫТЫХ ЛЕКЦИЙ: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HeliosC" charset="0"/>
                <a:hlinkClick r:id="rId27"/>
              </a:rPr>
              <a:t>youtube.com/openusk</a:t>
            </a:r>
            <a:endParaRPr lang="ru-RU" sz="900" dirty="0">
              <a:solidFill>
                <a:schemeClr val="tx1"/>
              </a:solidFill>
              <a:latin typeface="Arial"/>
              <a:ea typeface="ＭＳ Ｐゴシック" charset="0"/>
              <a:cs typeface="Arial"/>
              <a:sym typeface="HeliosC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781880" y="3741916"/>
            <a:ext cx="792088" cy="79208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ea typeface="Helvetica" charset="0"/>
              <a:cs typeface="Arial"/>
              <a:sym typeface="Helvetica" charset="0"/>
            </a:endParaRPr>
          </a:p>
        </p:txBody>
      </p:sp>
      <p:sp>
        <p:nvSpPr>
          <p:cNvPr id="98" name="Content Placeholder 5"/>
          <p:cNvSpPr txBox="1">
            <a:spLocks/>
          </p:cNvSpPr>
          <p:nvPr/>
        </p:nvSpPr>
        <p:spPr>
          <a:xfrm>
            <a:off x="7894528" y="3896092"/>
            <a:ext cx="576064" cy="41172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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001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11960" y="2641476"/>
            <a:ext cx="4282554" cy="522060"/>
          </a:xfrm>
        </p:spPr>
        <p:txBody>
          <a:bodyPr/>
          <a:lstStyle/>
          <a:p>
            <a:r>
              <a:rPr lang="ru-RU" sz="2400" dirty="0" smtClean="0"/>
              <a:t>Истории успеха</a:t>
            </a:r>
            <a:br>
              <a:rPr lang="ru-RU" sz="2400" dirty="0" smtClean="0"/>
            </a:br>
            <a:r>
              <a:rPr lang="ru-RU" sz="1200" b="0" dirty="0" err="1"/>
              <a:t>стартапы</a:t>
            </a:r>
            <a:r>
              <a:rPr lang="ru-RU" sz="1200" b="0" dirty="0"/>
              <a:t>, </a:t>
            </a:r>
            <a:r>
              <a:rPr lang="ru-RU" sz="1200" b="0" dirty="0" err="1"/>
              <a:t>Сколтехи</a:t>
            </a:r>
            <a:r>
              <a:rPr lang="ru-RU" sz="1200" b="0" dirty="0"/>
              <a:t>, сотрудники…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762627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ru-RU" dirty="0" smtClean="0"/>
              <a:t>ПРОЕКТЫ </a:t>
            </a:r>
            <a:r>
              <a:rPr lang="ru-RU" dirty="0" err="1" smtClean="0"/>
              <a:t>ОтУС</a:t>
            </a:r>
            <a:r>
              <a:rPr lang="en-US" dirty="0" smtClean="0"/>
              <a:t>: </a:t>
            </a:r>
            <a:r>
              <a:rPr lang="ru-RU" dirty="0" smtClean="0"/>
              <a:t>СТАТУС УЧАСТНИКА СКОЛКОВО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3324"/>
            <a:ext cx="1592064" cy="995040"/>
          </a:xfrm>
          <a:prstGeom prst="rect">
            <a:avLst/>
          </a:prstGeom>
          <a:ln w="127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93" y="1274409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8" y="1274409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91" y="1274409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32556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19" y="3232556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93" y="3232556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8" y="3232556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73324"/>
            <a:ext cx="1592065" cy="992869"/>
          </a:xfrm>
          <a:prstGeom prst="rect">
            <a:avLst/>
          </a:prstGeom>
          <a:ln w="127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235682"/>
            <a:ext cx="1592065" cy="992869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6" name="Content Placeholder 5"/>
          <p:cNvSpPr txBox="1">
            <a:spLocks/>
          </p:cNvSpPr>
          <p:nvPr/>
        </p:nvSpPr>
        <p:spPr>
          <a:xfrm>
            <a:off x="453431" y="985293"/>
            <a:ext cx="3278958" cy="2865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mpd="sng">
            <a:noFill/>
          </a:ln>
        </p:spPr>
        <p:txBody>
          <a:bodyPr lIns="35660" tIns="17830" rIns="35660" bIns="17830" anchor="ctr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defTabSz="355997" hangingPunct="1"/>
            <a:r>
              <a:rPr lang="ru-RU" sz="1100" b="1" dirty="0" smtClean="0">
                <a:solidFill>
                  <a:schemeClr val="tx1"/>
                </a:solidFill>
              </a:rPr>
              <a:t>2014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7" name="Content Placeholder 5"/>
          <p:cNvSpPr>
            <a:spLocks noGrp="1"/>
          </p:cNvSpPr>
          <p:nvPr>
            <p:ph idx="1"/>
          </p:nvPr>
        </p:nvSpPr>
        <p:spPr>
          <a:xfrm>
            <a:off x="467544" y="2277224"/>
            <a:ext cx="1600742" cy="778157"/>
          </a:xfrm>
          <a:ln>
            <a:noFill/>
          </a:ln>
        </p:spPr>
        <p:txBody>
          <a:bodyPr/>
          <a:lstStyle/>
          <a:p>
            <a:pPr algn="l" defTabSz="355997" hangingPunct="1"/>
            <a:r>
              <a:rPr lang="ru-RU" sz="700" dirty="0" err="1"/>
              <a:t>Oriense</a:t>
            </a:r>
            <a:r>
              <a:rPr lang="ru-RU" sz="700" dirty="0"/>
              <a:t> разрабатывает высокотехнологические устройства, которые объединяют компьютерное зрение и навигационные технологии и призваны повысить самостоятельность и социальную адаптацию инвалидов по </a:t>
            </a:r>
            <a:r>
              <a:rPr lang="ru-RU" sz="700" dirty="0" smtClean="0"/>
              <a:t>зрению</a:t>
            </a:r>
            <a:endParaRPr lang="ru-RU" sz="700" dirty="0"/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7092280" y="2295367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 smtClean="0"/>
              <a:t>Единая </a:t>
            </a:r>
            <a:r>
              <a:rPr lang="ru-RU" sz="700" dirty="0"/>
              <a:t>стандартизированная платформа для музеев и их посетителей. Она включает в себя мобильное приложение, которое позволяет посетителям музея получить полную аудио/фото/текстовую информацию об интересующих его экспонатах</a:t>
            </a:r>
            <a:endParaRPr lang="en-US" sz="600" dirty="0"/>
          </a:p>
        </p:txBody>
      </p:sp>
      <p:sp>
        <p:nvSpPr>
          <p:cNvPr id="42" name="Content Placeholder 5"/>
          <p:cNvSpPr txBox="1">
            <a:spLocks/>
          </p:cNvSpPr>
          <p:nvPr/>
        </p:nvSpPr>
        <p:spPr>
          <a:xfrm>
            <a:off x="2123728" y="2268153"/>
            <a:ext cx="1584176" cy="778157"/>
          </a:xfrm>
          <a:prstGeom prst="rect">
            <a:avLst/>
          </a:prstGeom>
          <a:ln>
            <a:noFill/>
          </a:ln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 smtClean="0"/>
              <a:t>Производство </a:t>
            </a:r>
            <a:r>
              <a:rPr lang="ru-RU" sz="700" dirty="0"/>
              <a:t>в целях мощного </a:t>
            </a:r>
            <a:r>
              <a:rPr lang="ru-RU" sz="700" dirty="0" err="1"/>
              <a:t>лазеростроения</a:t>
            </a:r>
            <a:r>
              <a:rPr lang="ru-RU" sz="700" dirty="0"/>
              <a:t>: изоляторы Фарадея и оптическая механика. В настоящее время разработаны и апробированы уникальные</a:t>
            </a:r>
          </a:p>
          <a:p>
            <a:pPr algn="l" defTabSz="355997" hangingPunct="1"/>
            <a:r>
              <a:rPr lang="ru-RU" sz="700" dirty="0"/>
              <a:t>криогенные изоляторы </a:t>
            </a:r>
            <a:r>
              <a:rPr lang="ru-RU" sz="700" dirty="0" smtClean="0"/>
              <a:t>Фарадея</a:t>
            </a:r>
            <a:endParaRPr lang="en-US" sz="700" dirty="0"/>
          </a:p>
        </p:txBody>
      </p:sp>
      <p:sp>
        <p:nvSpPr>
          <p:cNvPr id="43" name="Content Placeholder 5"/>
          <p:cNvSpPr txBox="1">
            <a:spLocks/>
          </p:cNvSpPr>
          <p:nvPr/>
        </p:nvSpPr>
        <p:spPr>
          <a:xfrm>
            <a:off x="3779912" y="2295367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/>
              <a:t>Р</a:t>
            </a:r>
            <a:r>
              <a:rPr lang="ru-RU" sz="700" dirty="0" smtClean="0"/>
              <a:t>азработка </a:t>
            </a:r>
            <a:r>
              <a:rPr lang="ru-RU" sz="700" dirty="0"/>
              <a:t>и развитие </a:t>
            </a:r>
            <a:r>
              <a:rPr lang="ru-RU" sz="700" dirty="0" smtClean="0"/>
              <a:t>технологий</a:t>
            </a:r>
            <a:r>
              <a:rPr lang="ru-RU" sz="700" dirty="0"/>
              <a:t>, позволяющих создавать </a:t>
            </a:r>
            <a:r>
              <a:rPr lang="ru-RU" sz="700" dirty="0" smtClean="0"/>
              <a:t>решения </a:t>
            </a:r>
            <a:r>
              <a:rPr lang="ru-RU" sz="700" dirty="0"/>
              <a:t>для </a:t>
            </a:r>
            <a:r>
              <a:rPr lang="ru-RU" sz="700" dirty="0" smtClean="0"/>
              <a:t>обеспечения</a:t>
            </a:r>
            <a:r>
              <a:rPr lang="ru-RU" sz="700" dirty="0"/>
              <a:t> </a:t>
            </a:r>
            <a:r>
              <a:rPr lang="ru-RU" sz="700" dirty="0" smtClean="0"/>
              <a:t>информационной</a:t>
            </a:r>
            <a:r>
              <a:rPr lang="ru-RU" sz="700" dirty="0"/>
              <a:t> безопасности и доверенные программные и аппаратные </a:t>
            </a:r>
            <a:r>
              <a:rPr lang="ru-RU" sz="700" dirty="0" smtClean="0"/>
              <a:t>платформы</a:t>
            </a:r>
            <a:endParaRPr lang="en-US" sz="700" dirty="0"/>
          </a:p>
        </p:txBody>
      </p:sp>
      <p:sp>
        <p:nvSpPr>
          <p:cNvPr id="44" name="Content Placeholder 5"/>
          <p:cNvSpPr txBox="1">
            <a:spLocks/>
          </p:cNvSpPr>
          <p:nvPr/>
        </p:nvSpPr>
        <p:spPr>
          <a:xfrm>
            <a:off x="5436096" y="2295367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/>
              <a:t>Создание интеллектуальной системы управления зданием, основанной на научающейся математической модели оптимального </a:t>
            </a:r>
            <a:r>
              <a:rPr lang="ru-RU" sz="700" dirty="0" smtClean="0"/>
              <a:t>энергопотребления</a:t>
            </a:r>
            <a:endParaRPr lang="en-US" sz="700" dirty="0"/>
          </a:p>
        </p:txBody>
      </p:sp>
      <p:sp>
        <p:nvSpPr>
          <p:cNvPr id="45" name="Content Placeholder 5"/>
          <p:cNvSpPr txBox="1">
            <a:spLocks/>
          </p:cNvSpPr>
          <p:nvPr/>
        </p:nvSpPr>
        <p:spPr>
          <a:xfrm>
            <a:off x="467544" y="4239583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/>
            <a:r>
              <a:rPr lang="ru-RU" sz="700" dirty="0"/>
              <a:t>Создание программного продукта, позволяющего экономить значительные денежные средства</a:t>
            </a:r>
          </a:p>
          <a:p>
            <a:pPr algn="l"/>
            <a:r>
              <a:rPr lang="ru-RU" sz="700" dirty="0"/>
              <a:t>банками, у которых остро стоит вопрос о сокращении расходов на инкассацию и увеличении эффективности использования денежных средств</a:t>
            </a:r>
            <a:endParaRPr lang="en-US" sz="600" dirty="0"/>
          </a:p>
        </p:txBody>
      </p:sp>
      <p:sp>
        <p:nvSpPr>
          <p:cNvPr id="46" name="Content Placeholder 5"/>
          <p:cNvSpPr txBox="1">
            <a:spLocks/>
          </p:cNvSpPr>
          <p:nvPr/>
        </p:nvSpPr>
        <p:spPr>
          <a:xfrm>
            <a:off x="2123728" y="4239583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/>
              <a:t>Разработка энергосберегающих инновационных процессов комплексной переработки техногенных отходов</a:t>
            </a:r>
            <a:endParaRPr lang="en-US" sz="700" dirty="0"/>
          </a:p>
        </p:txBody>
      </p:sp>
      <p:sp>
        <p:nvSpPr>
          <p:cNvPr id="47" name="Content Placeholder 5"/>
          <p:cNvSpPr txBox="1">
            <a:spLocks/>
          </p:cNvSpPr>
          <p:nvPr/>
        </p:nvSpPr>
        <p:spPr>
          <a:xfrm>
            <a:off x="3779912" y="4239583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/>
              <a:t>Разработка программного комплекса многоуровневого моделирования динамики дискретных систем для решения задач химической, фармацевтической, пищевой, горнодобывающей, </a:t>
            </a:r>
            <a:r>
              <a:rPr lang="ru-RU" sz="700" dirty="0" err="1"/>
              <a:t>горноперерабатывающей</a:t>
            </a:r>
            <a:r>
              <a:rPr lang="ru-RU" sz="700" dirty="0"/>
              <a:t> отраслей промышленности</a:t>
            </a:r>
            <a:endParaRPr lang="en-US" sz="600" dirty="0"/>
          </a:p>
        </p:txBody>
      </p:sp>
      <p:sp>
        <p:nvSpPr>
          <p:cNvPr id="48" name="Content Placeholder 5"/>
          <p:cNvSpPr txBox="1">
            <a:spLocks/>
          </p:cNvSpPr>
          <p:nvPr/>
        </p:nvSpPr>
        <p:spPr>
          <a:xfrm>
            <a:off x="5436096" y="4239583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en-US" sz="700" dirty="0" smtClean="0"/>
              <a:t>C</a:t>
            </a:r>
            <a:r>
              <a:rPr lang="ru-RU" sz="700" dirty="0" err="1" smtClean="0"/>
              <a:t>истема</a:t>
            </a:r>
            <a:r>
              <a:rPr lang="ru-RU" sz="700" dirty="0" smtClean="0"/>
              <a:t> </a:t>
            </a:r>
            <a:r>
              <a:rPr lang="ru-RU" sz="700" dirty="0"/>
              <a:t>интерпретации результатов SNP- </a:t>
            </a:r>
            <a:r>
              <a:rPr lang="ru-RU" sz="700" dirty="0" err="1"/>
              <a:t>генотипирования</a:t>
            </a:r>
            <a:r>
              <a:rPr lang="ru-RU" sz="700" dirty="0"/>
              <a:t>, а также консультации с врачами-генетиками (</a:t>
            </a:r>
            <a:r>
              <a:rPr lang="ru-RU" sz="700" dirty="0" err="1"/>
              <a:t>genetic</a:t>
            </a:r>
            <a:r>
              <a:rPr lang="ru-RU" sz="700" dirty="0"/>
              <a:t> </a:t>
            </a:r>
            <a:r>
              <a:rPr lang="ru-RU" sz="700" dirty="0" err="1"/>
              <a:t>counselors</a:t>
            </a:r>
            <a:r>
              <a:rPr lang="ru-RU" sz="700" dirty="0"/>
              <a:t>).</a:t>
            </a:r>
            <a:endParaRPr lang="en-US" sz="700" dirty="0"/>
          </a:p>
        </p:txBody>
      </p:sp>
      <p:sp>
        <p:nvSpPr>
          <p:cNvPr id="49" name="Content Placeholder 5"/>
          <p:cNvSpPr txBox="1">
            <a:spLocks/>
          </p:cNvSpPr>
          <p:nvPr/>
        </p:nvSpPr>
        <p:spPr>
          <a:xfrm>
            <a:off x="7092280" y="4239583"/>
            <a:ext cx="1584176" cy="432048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 defTabSz="355997" hangingPunct="1"/>
            <a:r>
              <a:rPr lang="ru-RU" sz="700" dirty="0" smtClean="0"/>
              <a:t>Разработка </a:t>
            </a:r>
            <a:r>
              <a:rPr lang="ru-RU" sz="700" dirty="0"/>
              <a:t>доступных средне- и высокотемпературных термоэлектрических материалов</a:t>
            </a:r>
          </a:p>
          <a:p>
            <a:pPr algn="l" defTabSz="355997" hangingPunct="1"/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721519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8229600" cy="600067"/>
          </a:xfrm>
        </p:spPr>
        <p:txBody>
          <a:bodyPr/>
          <a:lstStyle/>
          <a:p>
            <a:r>
              <a:rPr lang="ru-RU" dirty="0" smtClean="0"/>
              <a:t>ПРОЕКТЫ </a:t>
            </a:r>
            <a:r>
              <a:rPr lang="ru-RU" dirty="0" err="1" smtClean="0"/>
              <a:t>ОтУС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308304" y="2137420"/>
            <a:ext cx="1368152" cy="370230"/>
          </a:xfrm>
          <a:prstGeom prst="rect">
            <a:avLst/>
          </a:prstGeom>
          <a:solidFill>
            <a:schemeClr val="tx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П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обедитель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конкурса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«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Sikorsky Challenge 2013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»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3505572"/>
            <a:ext cx="1368152" cy="370230"/>
          </a:xfrm>
          <a:prstGeom prst="rect">
            <a:avLst/>
          </a:prstGeom>
          <a:solidFill>
            <a:schemeClr val="tx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Лучший проект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форума </a:t>
            </a:r>
            <a:r>
              <a:rPr lang="ru-RU" sz="700" dirty="0" err="1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Polytech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 RISE </a:t>
            </a:r>
            <a:r>
              <a:rPr lang="ru-RU" sz="700" dirty="0" err="1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Weekend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940152" y="4873724"/>
            <a:ext cx="1368152" cy="370230"/>
          </a:xfrm>
          <a:prstGeom prst="rect">
            <a:avLst/>
          </a:prstGeom>
          <a:solidFill>
            <a:schemeClr val="tx1">
              <a:alpha val="8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Более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30 тыс. подписчиков за 1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месяц.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835696" y="4873724"/>
            <a:ext cx="1368152" cy="370230"/>
          </a:xfrm>
          <a:prstGeom prst="rect">
            <a:avLst/>
          </a:prstGeom>
          <a:solidFill>
            <a:schemeClr val="tx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Финалист ФРИИ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, номинант на премию «</a:t>
            </a:r>
            <a:r>
              <a:rPr lang="ru-RU" sz="700" dirty="0" err="1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Стартап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года»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67544" y="4873724"/>
            <a:ext cx="1368152" cy="370230"/>
          </a:xfrm>
          <a:prstGeom prst="rect">
            <a:avLst/>
          </a:prstGeom>
          <a:solidFill>
            <a:schemeClr val="tx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Мобильный сервис, для жителей мегаполисов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67544" y="3505572"/>
            <a:ext cx="1368152" cy="370230"/>
          </a:xfrm>
          <a:prstGeom prst="rect">
            <a:avLst/>
          </a:prstGeom>
          <a:solidFill>
            <a:schemeClr val="tx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Призер конкурса</a:t>
            </a:r>
            <a:endParaRPr lang="en-US" sz="700" dirty="0" smtClean="0">
              <a:solidFill>
                <a:srgbClr val="FFFFFF"/>
              </a:solidFill>
              <a:latin typeface="Arial"/>
              <a:cs typeface="Arial"/>
              <a:sym typeface="HeliosC Bold" charset="0"/>
            </a:endParaRPr>
          </a:p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«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Imagine Cup 2013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»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203848" y="2137420"/>
            <a:ext cx="2736304" cy="370230"/>
          </a:xfrm>
          <a:prstGeom prst="rect">
            <a:avLst/>
          </a:prstGeom>
          <a:solidFill>
            <a:schemeClr val="tx1">
              <a:alpha val="5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Победитель конкурса «Моя идея для России 2013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»</a:t>
            </a:r>
          </a:p>
          <a:p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П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роект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-участник программы GSP 2013 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69749" y="2137420"/>
            <a:ext cx="2733927" cy="37023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54864" rIns="91440" bIns="54864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П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обедитель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конкурса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«Моя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идея для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России 2013» </a:t>
            </a:r>
          </a:p>
          <a:p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Проект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  <a:sym typeface="HeliosC Bold" charset="0"/>
              </a:rPr>
              <a:t>-участник программы GSP 2013 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Picture 15" descr="interval-for-wa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1629" r="437" b="8584"/>
          <a:stretch/>
        </p:blipFill>
        <p:spPr>
          <a:xfrm>
            <a:off x="3205238" y="3870476"/>
            <a:ext cx="2720512" cy="1378858"/>
          </a:xfrm>
          <a:prstGeom prst="rect">
            <a:avLst/>
          </a:prstGeom>
        </p:spPr>
      </p:pic>
      <p:pic>
        <p:nvPicPr>
          <p:cNvPr id="2" name="Picture 1" descr="easy-wallet-projec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7" t="7251" r="8469" b="3848"/>
          <a:stretch/>
        </p:blipFill>
        <p:spPr>
          <a:xfrm>
            <a:off x="1838476" y="2497460"/>
            <a:ext cx="1366762" cy="1397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445" t="16005" r="9085" b="9822"/>
          <a:stretch/>
        </p:blipFill>
        <p:spPr>
          <a:xfrm>
            <a:off x="3209026" y="2497667"/>
            <a:ext cx="2731752" cy="13758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308304" y="1129308"/>
            <a:ext cx="1440160" cy="410445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8" name="Picture 17" descr="Arg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43" y="1166681"/>
            <a:ext cx="1120780" cy="463112"/>
          </a:xfrm>
          <a:prstGeom prst="rect">
            <a:avLst/>
          </a:prstGeom>
        </p:spPr>
      </p:pic>
      <p:pic>
        <p:nvPicPr>
          <p:cNvPr id="21" name="Picture 20" descr="imageair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56080"/>
            <a:ext cx="1197128" cy="185396"/>
          </a:xfrm>
          <a:prstGeom prst="rect">
            <a:avLst/>
          </a:prstGeom>
        </p:spPr>
      </p:pic>
      <p:pic>
        <p:nvPicPr>
          <p:cNvPr id="22" name="Picture 21" descr="Brain app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774040"/>
            <a:ext cx="1270274" cy="443500"/>
          </a:xfrm>
          <a:prstGeom prst="rect">
            <a:avLst/>
          </a:prstGeom>
        </p:spPr>
      </p:pic>
      <p:pic>
        <p:nvPicPr>
          <p:cNvPr id="6" name="Picture 5" descr="Screen Shot 2014-12-22 at 17.13.1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262335"/>
            <a:ext cx="1374698" cy="1008112"/>
          </a:xfrm>
          <a:prstGeom prst="rect">
            <a:avLst/>
          </a:prstGeom>
        </p:spPr>
      </p:pic>
      <p:pic>
        <p:nvPicPr>
          <p:cNvPr id="7" name="Picture 6" descr="Screen Shot 2014-12-22 at 17.13.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255313"/>
            <a:ext cx="1368152" cy="987606"/>
          </a:xfrm>
          <a:prstGeom prst="rect">
            <a:avLst/>
          </a:prstGeom>
        </p:spPr>
      </p:pic>
      <p:pic>
        <p:nvPicPr>
          <p:cNvPr id="3" name="Picture 2" descr="cardiwear-squar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29308"/>
            <a:ext cx="1368152" cy="1365618"/>
          </a:xfrm>
          <a:prstGeom prst="rect">
            <a:avLst/>
          </a:prstGeom>
        </p:spPr>
      </p:pic>
      <p:pic>
        <p:nvPicPr>
          <p:cNvPr id="8" name="Picture 7" descr="wikium-projec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18" y="1693827"/>
            <a:ext cx="996504" cy="6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4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ПРОЕКТЫ</a:t>
            </a:r>
            <a:r>
              <a:rPr lang="en-US" dirty="0" smtClean="0"/>
              <a:t>: </a:t>
            </a:r>
            <a:r>
              <a:rPr lang="ru-RU" dirty="0" smtClean="0"/>
              <a:t>УЧАСТНИКИ СКОЛКОВО / 2014</a:t>
            </a:r>
            <a:endParaRPr lang="en-US" dirty="0"/>
          </a:p>
        </p:txBody>
      </p:sp>
      <p:sp>
        <p:nvSpPr>
          <p:cNvPr id="41" name="Text Placeholder 9"/>
          <p:cNvSpPr txBox="1">
            <a:spLocks/>
          </p:cNvSpPr>
          <p:nvPr/>
        </p:nvSpPr>
        <p:spPr>
          <a:xfrm>
            <a:off x="251520" y="4369668"/>
            <a:ext cx="2033166" cy="333376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200" b="1" dirty="0" smtClean="0">
                <a:latin typeface="Arial"/>
                <a:cs typeface="Arial"/>
              </a:rPr>
              <a:t>Виталий Китаев</a:t>
            </a:r>
            <a:endParaRPr lang="en-JM" sz="1200" b="1" dirty="0">
              <a:latin typeface="Arial"/>
              <a:cs typeface="Arial"/>
            </a:endParaRPr>
          </a:p>
        </p:txBody>
      </p:sp>
      <p:pic>
        <p:nvPicPr>
          <p:cNvPr id="4" name="Picture 3" descr="kita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7500"/>
            <a:ext cx="1385044" cy="1368153"/>
          </a:xfrm>
          <a:prstGeom prst="rect">
            <a:avLst/>
          </a:prstGeom>
        </p:spPr>
      </p:pic>
      <p:sp>
        <p:nvSpPr>
          <p:cNvPr id="20" name="Text Placeholder 9"/>
          <p:cNvSpPr txBox="1">
            <a:spLocks/>
          </p:cNvSpPr>
          <p:nvPr/>
        </p:nvSpPr>
        <p:spPr>
          <a:xfrm>
            <a:off x="2366561" y="4369668"/>
            <a:ext cx="2033166" cy="333376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200" b="1" dirty="0" smtClean="0">
                <a:latin typeface="Arial"/>
                <a:cs typeface="Arial"/>
              </a:rPr>
              <a:t>Константин Жуков</a:t>
            </a:r>
            <a:endParaRPr lang="en-JM" sz="1200" b="1" dirty="0"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7500"/>
            <a:ext cx="1385043" cy="1368152"/>
          </a:xfrm>
          <a:prstGeom prst="rect">
            <a:avLst/>
          </a:prstGeom>
        </p:spPr>
      </p:pic>
      <p:sp>
        <p:nvSpPr>
          <p:cNvPr id="24" name="Text Placeholder 9"/>
          <p:cNvSpPr txBox="1">
            <a:spLocks/>
          </p:cNvSpPr>
          <p:nvPr/>
        </p:nvSpPr>
        <p:spPr>
          <a:xfrm>
            <a:off x="2483768" y="1201316"/>
            <a:ext cx="1800200" cy="261368"/>
          </a:xfrm>
          <a:prstGeom prst="rect">
            <a:avLst/>
          </a:prstGeom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en-US" sz="1200" b="1" dirty="0" err="1" smtClean="0">
                <a:latin typeface="Arial"/>
                <a:cs typeface="Arial"/>
              </a:rPr>
              <a:t>Oriense</a:t>
            </a:r>
            <a:endParaRPr lang="en-JM" sz="1200" b="1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" y="1273323"/>
            <a:ext cx="1872208" cy="1170130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15" name="Text Placeholder 9"/>
          <p:cNvSpPr txBox="1">
            <a:spLocks/>
          </p:cNvSpPr>
          <p:nvPr/>
        </p:nvSpPr>
        <p:spPr>
          <a:xfrm>
            <a:off x="4902368" y="4369669"/>
            <a:ext cx="2033166" cy="333376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latin typeface="Arial"/>
                <a:cs typeface="Arial"/>
              </a:rPr>
              <a:t>Дмитрий Железнов</a:t>
            </a:r>
            <a:endParaRPr lang="en-JM" sz="1200" b="1" dirty="0">
              <a:latin typeface="Arial"/>
              <a:cs typeface="Arial"/>
            </a:endParaRPr>
          </a:p>
        </p:txBody>
      </p:sp>
      <p:sp>
        <p:nvSpPr>
          <p:cNvPr id="18" name="Text Placeholder 9"/>
          <p:cNvSpPr txBox="1">
            <a:spLocks/>
          </p:cNvSpPr>
          <p:nvPr/>
        </p:nvSpPr>
        <p:spPr>
          <a:xfrm>
            <a:off x="6934152" y="1201317"/>
            <a:ext cx="1800200" cy="261368"/>
          </a:xfrm>
          <a:prstGeom prst="rect">
            <a:avLst/>
          </a:prstGeom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fr-FR" sz="1200" b="1" dirty="0">
                <a:latin typeface="Arial"/>
                <a:cs typeface="Arial"/>
              </a:rPr>
              <a:t>ООО </a:t>
            </a:r>
            <a:r>
              <a:rPr lang="ru-RU" sz="1200" b="1" dirty="0">
                <a:latin typeface="Arial"/>
                <a:cs typeface="Arial"/>
              </a:rPr>
              <a:t>«</a:t>
            </a:r>
            <a:r>
              <a:rPr lang="fr-FR" sz="1200" b="1" dirty="0">
                <a:latin typeface="Arial"/>
                <a:cs typeface="Arial"/>
              </a:rPr>
              <a:t>ЦНТ-Р»</a:t>
            </a:r>
            <a:endParaRPr lang="en-JM" sz="1200" b="1" dirty="0"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80" y="2857501"/>
            <a:ext cx="1385043" cy="13681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84" y="1273324"/>
            <a:ext cx="1847437" cy="1152128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34" name="Text Placeholder 7"/>
          <p:cNvSpPr txBox="1">
            <a:spLocks/>
          </p:cNvSpPr>
          <p:nvPr/>
        </p:nvSpPr>
        <p:spPr>
          <a:xfrm>
            <a:off x="251520" y="4657699"/>
            <a:ext cx="2033166" cy="864096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800" dirty="0">
                <a:latin typeface="Arial"/>
                <a:cs typeface="Arial"/>
              </a:rPr>
              <a:t>Выпускник Открытого университета </a:t>
            </a:r>
            <a:r>
              <a:rPr lang="ru-RU" sz="800" dirty="0" err="1" smtClean="0">
                <a:latin typeface="Arial"/>
                <a:cs typeface="Arial"/>
              </a:rPr>
              <a:t>Сколково</a:t>
            </a:r>
            <a:r>
              <a:rPr lang="ru-RU" sz="800" dirty="0" smtClean="0">
                <a:latin typeface="Arial"/>
                <a:cs typeface="Arial"/>
              </a:rPr>
              <a:t>. </a:t>
            </a:r>
            <a:r>
              <a:rPr lang="ru-RU" sz="800" dirty="0">
                <a:latin typeface="Arial"/>
                <a:cs typeface="Arial"/>
              </a:rPr>
              <a:t>Инженер робототехники. Победитель </a:t>
            </a:r>
            <a:r>
              <a:rPr lang="ru-RU" sz="800" dirty="0" err="1">
                <a:latin typeface="Arial"/>
                <a:cs typeface="Arial"/>
              </a:rPr>
              <a:t>Microsoft</a:t>
            </a:r>
            <a:r>
              <a:rPr lang="ru-RU" sz="800" dirty="0">
                <a:latin typeface="Arial"/>
                <a:cs typeface="Arial"/>
              </a:rPr>
              <a:t> </a:t>
            </a:r>
            <a:r>
              <a:rPr lang="ru-RU" sz="800" dirty="0" err="1">
                <a:latin typeface="Arial"/>
                <a:cs typeface="Arial"/>
              </a:rPr>
              <a:t>Imagine</a:t>
            </a:r>
            <a:r>
              <a:rPr lang="ru-RU" sz="800" dirty="0">
                <a:latin typeface="Arial"/>
                <a:cs typeface="Arial"/>
              </a:rPr>
              <a:t> </a:t>
            </a:r>
            <a:r>
              <a:rPr lang="ru-RU" sz="800" dirty="0" err="1" smtClean="0">
                <a:latin typeface="Arial"/>
                <a:cs typeface="Arial"/>
              </a:rPr>
              <a:t>Cup</a:t>
            </a:r>
            <a:r>
              <a:rPr lang="ru-RU" sz="800" dirty="0" smtClean="0">
                <a:latin typeface="Arial"/>
                <a:cs typeface="Arial"/>
              </a:rPr>
              <a:t>.</a:t>
            </a: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2303024" y="4657699"/>
            <a:ext cx="2160240" cy="864096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800" dirty="0">
                <a:latin typeface="Arial"/>
                <a:cs typeface="Arial"/>
              </a:rPr>
              <a:t>Специалист в области компьютерного зрения. Последние годы работает ведущим математиком в Центральном НИИ Робототехники</a:t>
            </a:r>
          </a:p>
        </p:txBody>
      </p:sp>
      <p:sp>
        <p:nvSpPr>
          <p:cNvPr id="36" name="Text Placeholder 7"/>
          <p:cNvSpPr txBox="1">
            <a:spLocks/>
          </p:cNvSpPr>
          <p:nvPr/>
        </p:nvSpPr>
        <p:spPr>
          <a:xfrm>
            <a:off x="2483768" y="1489348"/>
            <a:ext cx="1944216" cy="936104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800" dirty="0" err="1">
                <a:latin typeface="Arial"/>
                <a:cs typeface="Arial"/>
              </a:rPr>
              <a:t>Oriense</a:t>
            </a:r>
            <a:r>
              <a:rPr lang="ru-RU" sz="800" dirty="0">
                <a:latin typeface="Arial"/>
                <a:cs typeface="Arial"/>
              </a:rPr>
              <a:t> </a:t>
            </a:r>
            <a:r>
              <a:rPr lang="ru-RU" sz="800" dirty="0" smtClean="0">
                <a:latin typeface="Arial"/>
                <a:cs typeface="Arial"/>
              </a:rPr>
              <a:t>разрабатывает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ru-RU" sz="800" dirty="0" smtClean="0">
                <a:latin typeface="Arial"/>
                <a:cs typeface="Arial"/>
              </a:rPr>
              <a:t>высокотехнологические </a:t>
            </a:r>
            <a:r>
              <a:rPr lang="ru-RU" sz="800" dirty="0">
                <a:latin typeface="Arial"/>
                <a:cs typeface="Arial"/>
              </a:rPr>
              <a:t>устройства, которые объединяют компьютерное </a:t>
            </a:r>
            <a:r>
              <a:rPr lang="ru-RU" sz="800" dirty="0" smtClean="0">
                <a:latin typeface="Arial"/>
                <a:cs typeface="Arial"/>
              </a:rPr>
              <a:t>зрение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ru-RU" sz="800" dirty="0" smtClean="0">
                <a:latin typeface="Arial"/>
                <a:cs typeface="Arial"/>
              </a:rPr>
              <a:t>и </a:t>
            </a:r>
            <a:r>
              <a:rPr lang="ru-RU" sz="800" dirty="0">
                <a:latin typeface="Arial"/>
                <a:cs typeface="Arial"/>
              </a:rPr>
              <a:t>навигационные технологии и призваны повысить самостоятельность и социальную адаптацию инвалидов по зрению</a:t>
            </a:r>
            <a:endParaRPr lang="ru-RU" sz="800" dirty="0" smtClean="0">
              <a:latin typeface="Arial"/>
              <a:cs typeface="Arial"/>
            </a:endParaRPr>
          </a:p>
        </p:txBody>
      </p:sp>
      <p:sp>
        <p:nvSpPr>
          <p:cNvPr id="37" name="Text Placeholder 7"/>
          <p:cNvSpPr txBox="1">
            <a:spLocks/>
          </p:cNvSpPr>
          <p:nvPr/>
        </p:nvSpPr>
        <p:spPr>
          <a:xfrm>
            <a:off x="4902368" y="4657700"/>
            <a:ext cx="2033166" cy="864096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800" dirty="0">
                <a:latin typeface="Arial"/>
                <a:cs typeface="Arial"/>
              </a:rPr>
              <a:t>Участник Летней школы </a:t>
            </a:r>
            <a:r>
              <a:rPr lang="ru-RU" sz="800" dirty="0" err="1">
                <a:latin typeface="Arial"/>
                <a:cs typeface="Arial"/>
              </a:rPr>
              <a:t>ОтУС</a:t>
            </a:r>
            <a:r>
              <a:rPr lang="ru-RU" sz="800" dirty="0">
                <a:latin typeface="Arial"/>
                <a:cs typeface="Arial"/>
              </a:rPr>
              <a:t> Открытого университета </a:t>
            </a:r>
            <a:r>
              <a:rPr lang="ru-RU" sz="800" dirty="0" err="1">
                <a:latin typeface="Arial"/>
                <a:cs typeface="Arial"/>
              </a:rPr>
              <a:t>Сколково</a:t>
            </a:r>
            <a:r>
              <a:rPr lang="ru-RU" sz="800" dirty="0">
                <a:latin typeface="Arial"/>
                <a:cs typeface="Arial"/>
              </a:rPr>
              <a:t>.</a:t>
            </a:r>
          </a:p>
        </p:txBody>
      </p:sp>
      <p:sp>
        <p:nvSpPr>
          <p:cNvPr id="38" name="Text Placeholder 7"/>
          <p:cNvSpPr txBox="1">
            <a:spLocks/>
          </p:cNvSpPr>
          <p:nvPr/>
        </p:nvSpPr>
        <p:spPr>
          <a:xfrm>
            <a:off x="6934152" y="1489348"/>
            <a:ext cx="1856648" cy="1080119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800" dirty="0">
                <a:latin typeface="Arial"/>
                <a:cs typeface="Arial"/>
              </a:rPr>
              <a:t>Разработка лазерных усилителей на основе активных элементов новой геометрии «тонкий стержень» (</a:t>
            </a:r>
            <a:r>
              <a:rPr lang="ru-RU" sz="800" dirty="0" err="1">
                <a:latin typeface="Arial"/>
                <a:cs typeface="Arial"/>
              </a:rPr>
              <a:t>thin</a:t>
            </a:r>
            <a:r>
              <a:rPr lang="ru-RU" sz="800" dirty="0">
                <a:latin typeface="Arial"/>
                <a:cs typeface="Arial"/>
              </a:rPr>
              <a:t> </a:t>
            </a:r>
            <a:r>
              <a:rPr lang="ru-RU" sz="800" dirty="0" err="1">
                <a:latin typeface="Arial"/>
                <a:cs typeface="Arial"/>
              </a:rPr>
              <a:t>rod</a:t>
            </a:r>
            <a:r>
              <a:rPr lang="ru-RU" sz="800" dirty="0">
                <a:latin typeface="Arial"/>
                <a:cs typeface="Arial"/>
              </a:rPr>
              <a:t>).</a:t>
            </a:r>
          </a:p>
          <a:p>
            <a:pPr marL="0" indent="0" algn="l">
              <a:buNone/>
            </a:pPr>
            <a:endParaRPr lang="ru-RU" sz="800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800" dirty="0">
                <a:latin typeface="Arial"/>
                <a:cs typeface="Arial"/>
              </a:rPr>
              <a:t>Проект участвовал в финале конкурсного отбора ФАНО и Фонда «</a:t>
            </a:r>
            <a:r>
              <a:rPr lang="ru-RU" sz="800" dirty="0" err="1">
                <a:latin typeface="Arial"/>
                <a:cs typeface="Arial"/>
              </a:rPr>
              <a:t>Сколково</a:t>
            </a:r>
            <a:r>
              <a:rPr lang="ru-RU" sz="800" dirty="0">
                <a:latin typeface="Arial"/>
                <a:cs typeface="Arial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7473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ПРОЕКТЫ: ЛЕТНЯЯ ШКОЛА </a:t>
            </a:r>
            <a:r>
              <a:rPr lang="ru-RU" dirty="0" err="1" smtClean="0"/>
              <a:t>ОтУС</a:t>
            </a:r>
            <a:endParaRPr lang="en-US" dirty="0"/>
          </a:p>
        </p:txBody>
      </p:sp>
      <p:pic>
        <p:nvPicPr>
          <p:cNvPr id="3" name="Picture 2" descr="2014-summer-camp-her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/>
          <a:stretch/>
        </p:blipFill>
        <p:spPr>
          <a:xfrm>
            <a:off x="1763688" y="913284"/>
            <a:ext cx="5616624" cy="1896716"/>
          </a:xfrm>
          <a:prstGeom prst="rect">
            <a:avLst/>
          </a:prstGeom>
        </p:spPr>
      </p:pic>
      <p:sp>
        <p:nvSpPr>
          <p:cNvPr id="11" name="Text Placeholder 9"/>
          <p:cNvSpPr txBox="1">
            <a:spLocks/>
          </p:cNvSpPr>
          <p:nvPr/>
        </p:nvSpPr>
        <p:spPr>
          <a:xfrm>
            <a:off x="251520" y="3770060"/>
            <a:ext cx="1440579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900" b="1" dirty="0" err="1">
                <a:latin typeface="Arial"/>
                <a:cs typeface="Arial"/>
              </a:rPr>
              <a:t>Алмазбек</a:t>
            </a:r>
            <a:r>
              <a:rPr lang="ru-RU" sz="900" b="1" dirty="0">
                <a:latin typeface="Arial"/>
                <a:cs typeface="Arial"/>
              </a:rPr>
              <a:t> </a:t>
            </a:r>
            <a:r>
              <a:rPr lang="ru-RU" sz="900" b="1" dirty="0" err="1">
                <a:latin typeface="Arial"/>
                <a:cs typeface="Arial"/>
              </a:rPr>
              <a:t>Арзыбаев</a:t>
            </a:r>
            <a:r>
              <a:rPr lang="ru-RU" sz="900" b="1" dirty="0">
                <a:latin typeface="Arial"/>
                <a:cs typeface="Arial"/>
              </a:rPr>
              <a:t> </a:t>
            </a:r>
            <a:endParaRPr lang="en-JM" sz="900" b="1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7" y="2857500"/>
            <a:ext cx="902319" cy="891314"/>
          </a:xfrm>
          <a:prstGeom prst="rect">
            <a:avLst/>
          </a:prstGeom>
        </p:spPr>
      </p:pic>
      <p:sp>
        <p:nvSpPr>
          <p:cNvPr id="14" name="Text Placeholder 9"/>
          <p:cNvSpPr txBox="1">
            <a:spLocks/>
          </p:cNvSpPr>
          <p:nvPr/>
        </p:nvSpPr>
        <p:spPr>
          <a:xfrm>
            <a:off x="383400" y="4044421"/>
            <a:ext cx="1186921" cy="263760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600" b="1" dirty="0">
                <a:latin typeface="Arial"/>
                <a:cs typeface="Arial"/>
              </a:rPr>
              <a:t>Заявка на статус </a:t>
            </a:r>
            <a:endParaRPr lang="ru-RU" sz="6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600" b="1" dirty="0" smtClean="0">
                <a:latin typeface="Arial"/>
                <a:cs typeface="Arial"/>
              </a:rPr>
              <a:t>участника ИЦ «</a:t>
            </a:r>
            <a:r>
              <a:rPr lang="ru-RU" sz="600" b="1" dirty="0" err="1" smtClean="0">
                <a:latin typeface="Arial"/>
                <a:cs typeface="Arial"/>
              </a:rPr>
              <a:t>Сколково</a:t>
            </a:r>
            <a:r>
              <a:rPr lang="ru-RU" sz="600" b="1" dirty="0" smtClean="0">
                <a:latin typeface="Arial"/>
                <a:cs typeface="Arial"/>
              </a:rPr>
              <a:t>»</a:t>
            </a:r>
            <a:endParaRPr lang="en-JM" sz="600" b="1" dirty="0">
              <a:latin typeface="Arial"/>
              <a:cs typeface="Arial"/>
            </a:endParaRPr>
          </a:p>
        </p:txBody>
      </p:sp>
      <p:sp>
        <p:nvSpPr>
          <p:cNvPr id="15" name="Text Placeholder 9"/>
          <p:cNvSpPr txBox="1">
            <a:spLocks/>
          </p:cNvSpPr>
          <p:nvPr/>
        </p:nvSpPr>
        <p:spPr>
          <a:xfrm>
            <a:off x="1636261" y="3770060"/>
            <a:ext cx="1440579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900" b="1" dirty="0">
                <a:latin typeface="Arial"/>
                <a:cs typeface="Arial"/>
              </a:rPr>
              <a:t>Алексей </a:t>
            </a:r>
            <a:r>
              <a:rPr lang="en-US" sz="900" b="1" dirty="0" err="1"/>
              <a:t>Стародубов</a:t>
            </a:r>
            <a:endParaRPr lang="en-JM" sz="900" b="1" dirty="0"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79" y="2857500"/>
            <a:ext cx="902317" cy="891314"/>
          </a:xfrm>
          <a:prstGeom prst="rect">
            <a:avLst/>
          </a:prstGeom>
        </p:spPr>
      </p:pic>
      <p:sp>
        <p:nvSpPr>
          <p:cNvPr id="18" name="Text Placeholder 9"/>
          <p:cNvSpPr txBox="1">
            <a:spLocks/>
          </p:cNvSpPr>
          <p:nvPr/>
        </p:nvSpPr>
        <p:spPr>
          <a:xfrm>
            <a:off x="1768141" y="4044421"/>
            <a:ext cx="1186921" cy="263760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600" b="1" dirty="0">
                <a:latin typeface="Arial"/>
                <a:cs typeface="Arial"/>
              </a:rPr>
              <a:t>Заявка на статус </a:t>
            </a:r>
            <a:endParaRPr lang="ru-RU" sz="6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600" b="1" dirty="0" smtClean="0">
                <a:latin typeface="Arial"/>
                <a:cs typeface="Arial"/>
              </a:rPr>
              <a:t>участника ИЦ «</a:t>
            </a:r>
            <a:r>
              <a:rPr lang="ru-RU" sz="600" b="1" dirty="0" err="1" smtClean="0">
                <a:latin typeface="Arial"/>
                <a:cs typeface="Arial"/>
              </a:rPr>
              <a:t>Сколково</a:t>
            </a:r>
            <a:r>
              <a:rPr lang="ru-RU" sz="600" b="1" dirty="0" smtClean="0">
                <a:latin typeface="Arial"/>
                <a:cs typeface="Arial"/>
              </a:rPr>
              <a:t>»</a:t>
            </a:r>
            <a:endParaRPr lang="en-JM" sz="600" b="1" dirty="0">
              <a:latin typeface="Arial"/>
              <a:cs typeface="Arial"/>
            </a:endParaRPr>
          </a:p>
        </p:txBody>
      </p:sp>
      <p:sp>
        <p:nvSpPr>
          <p:cNvPr id="19" name="Text Placeholder 9"/>
          <p:cNvSpPr txBox="1">
            <a:spLocks/>
          </p:cNvSpPr>
          <p:nvPr/>
        </p:nvSpPr>
        <p:spPr>
          <a:xfrm>
            <a:off x="3083686" y="3770060"/>
            <a:ext cx="1440579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900" b="1" dirty="0">
                <a:latin typeface="Arial"/>
                <a:cs typeface="Arial"/>
              </a:rPr>
              <a:t>Мария </a:t>
            </a:r>
            <a:r>
              <a:rPr lang="ru-RU" sz="900" b="1" dirty="0"/>
              <a:t>Савельева</a:t>
            </a:r>
            <a:endParaRPr lang="en-JM" sz="900" b="1" dirty="0">
              <a:latin typeface="Arial"/>
              <a:cs typeface="Arial"/>
            </a:endParaRPr>
          </a:p>
        </p:txBody>
      </p:sp>
      <p:sp>
        <p:nvSpPr>
          <p:cNvPr id="22" name="Text Placeholder 9"/>
          <p:cNvSpPr txBox="1">
            <a:spLocks/>
          </p:cNvSpPr>
          <p:nvPr/>
        </p:nvSpPr>
        <p:spPr>
          <a:xfrm>
            <a:off x="3215567" y="4044421"/>
            <a:ext cx="1186921" cy="263760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600" b="1" dirty="0" smtClean="0">
                <a:latin typeface="Arial"/>
                <a:cs typeface="Arial"/>
              </a:rPr>
              <a:t>Заявка на статус </a:t>
            </a:r>
          </a:p>
          <a:p>
            <a:pPr marL="0" indent="0">
              <a:buNone/>
            </a:pPr>
            <a:r>
              <a:rPr lang="ru-RU" sz="600" b="1" dirty="0" smtClean="0">
                <a:latin typeface="Arial"/>
                <a:cs typeface="Arial"/>
              </a:rPr>
              <a:t>участника ИЦ «</a:t>
            </a:r>
            <a:r>
              <a:rPr lang="ru-RU" sz="600" b="1" dirty="0" err="1" smtClean="0">
                <a:latin typeface="Arial"/>
                <a:cs typeface="Arial"/>
              </a:rPr>
              <a:t>Сколково</a:t>
            </a:r>
            <a:r>
              <a:rPr lang="ru-RU" sz="600" b="1" dirty="0" smtClean="0">
                <a:latin typeface="Arial"/>
                <a:cs typeface="Arial"/>
              </a:rPr>
              <a:t>»</a:t>
            </a:r>
            <a:endParaRPr lang="en-JM" sz="600" b="1" dirty="0">
              <a:latin typeface="Arial"/>
              <a:cs typeface="Arial"/>
            </a:endParaRPr>
          </a:p>
        </p:txBody>
      </p:sp>
      <p:sp>
        <p:nvSpPr>
          <p:cNvPr id="25" name="Text Placeholder 9"/>
          <p:cNvSpPr txBox="1">
            <a:spLocks/>
          </p:cNvSpPr>
          <p:nvPr/>
        </p:nvSpPr>
        <p:spPr>
          <a:xfrm>
            <a:off x="4534368" y="3770060"/>
            <a:ext cx="1440579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900" b="1" dirty="0">
                <a:latin typeface="Arial"/>
                <a:cs typeface="Arial"/>
              </a:rPr>
              <a:t>Антон </a:t>
            </a:r>
            <a:r>
              <a:rPr lang="en-US" sz="900" b="1" dirty="0" err="1"/>
              <a:t>Попов</a:t>
            </a:r>
            <a:endParaRPr lang="en-JM" sz="900" b="1" dirty="0">
              <a:latin typeface="Arial"/>
              <a:cs typeface="Arial"/>
            </a:endParaRPr>
          </a:p>
        </p:txBody>
      </p:sp>
      <p:sp>
        <p:nvSpPr>
          <p:cNvPr id="30" name="Text Placeholder 9"/>
          <p:cNvSpPr txBox="1">
            <a:spLocks/>
          </p:cNvSpPr>
          <p:nvPr/>
        </p:nvSpPr>
        <p:spPr>
          <a:xfrm>
            <a:off x="5985049" y="3770060"/>
            <a:ext cx="1440579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900" b="1" dirty="0">
                <a:latin typeface="Arial"/>
                <a:cs typeface="Arial"/>
              </a:rPr>
              <a:t>Илья </a:t>
            </a:r>
            <a:r>
              <a:rPr lang="ru-RU" sz="900" b="1" dirty="0"/>
              <a:t>Серых</a:t>
            </a:r>
            <a:endParaRPr lang="en-JM" sz="900" b="1" dirty="0">
              <a:latin typeface="Arial"/>
              <a:cs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03" y="2857500"/>
            <a:ext cx="923161" cy="9119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84" y="2857500"/>
            <a:ext cx="934558" cy="9231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66" y="2857500"/>
            <a:ext cx="934558" cy="923161"/>
          </a:xfrm>
          <a:prstGeom prst="rect">
            <a:avLst/>
          </a:prstGeom>
        </p:spPr>
      </p:pic>
      <p:sp>
        <p:nvSpPr>
          <p:cNvPr id="38" name="Text Placeholder 9"/>
          <p:cNvSpPr txBox="1">
            <a:spLocks/>
          </p:cNvSpPr>
          <p:nvPr/>
        </p:nvSpPr>
        <p:spPr>
          <a:xfrm>
            <a:off x="7369791" y="3770060"/>
            <a:ext cx="1440579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900" b="1" dirty="0">
                <a:latin typeface="Arial"/>
                <a:cs typeface="Arial"/>
              </a:rPr>
              <a:t>Ксения </a:t>
            </a:r>
            <a:r>
              <a:rPr lang="en-US" sz="900" b="1" dirty="0" err="1"/>
              <a:t>Шипулина</a:t>
            </a:r>
            <a:endParaRPr lang="en-JM" sz="900" b="1" dirty="0">
              <a:latin typeface="Arial"/>
              <a:cs typeface="Arial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07" y="2857500"/>
            <a:ext cx="934558" cy="923160"/>
          </a:xfrm>
          <a:prstGeom prst="rect">
            <a:avLst/>
          </a:prstGeom>
        </p:spPr>
      </p:pic>
      <p:sp>
        <p:nvSpPr>
          <p:cNvPr id="44" name="Text Placeholder 9"/>
          <p:cNvSpPr txBox="1">
            <a:spLocks/>
          </p:cNvSpPr>
          <p:nvPr/>
        </p:nvSpPr>
        <p:spPr>
          <a:xfrm>
            <a:off x="7539810" y="4051963"/>
            <a:ext cx="1186921" cy="263760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600" b="1" dirty="0">
                <a:latin typeface="Arial"/>
                <a:cs typeface="Arial"/>
              </a:rPr>
              <a:t>Заявка на статус </a:t>
            </a:r>
            <a:endParaRPr lang="ru-RU" sz="6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600" b="1" dirty="0" smtClean="0">
                <a:latin typeface="Arial"/>
                <a:cs typeface="Arial"/>
              </a:rPr>
              <a:t>участника ИЦ «</a:t>
            </a:r>
            <a:r>
              <a:rPr lang="ru-RU" sz="600" b="1" dirty="0" err="1" smtClean="0">
                <a:latin typeface="Arial"/>
                <a:cs typeface="Arial"/>
              </a:rPr>
              <a:t>Сколково</a:t>
            </a:r>
            <a:r>
              <a:rPr lang="ru-RU" sz="600" b="1" dirty="0" smtClean="0">
                <a:latin typeface="Arial"/>
                <a:cs typeface="Arial"/>
              </a:rPr>
              <a:t>»</a:t>
            </a:r>
            <a:endParaRPr lang="en-JM" sz="600" b="1" dirty="0">
              <a:latin typeface="Arial"/>
              <a:cs typeface="Arial"/>
            </a:endParaRPr>
          </a:p>
        </p:txBody>
      </p:sp>
      <p:sp>
        <p:nvSpPr>
          <p:cNvPr id="28" name="Text Placeholder 9"/>
          <p:cNvSpPr txBox="1">
            <a:spLocks/>
          </p:cNvSpPr>
          <p:nvPr/>
        </p:nvSpPr>
        <p:spPr>
          <a:xfrm>
            <a:off x="277366" y="4374121"/>
            <a:ext cx="1424836" cy="5275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b="1" dirty="0">
                <a:latin typeface="Arial"/>
                <a:cs typeface="Arial"/>
              </a:rPr>
              <a:t>Единая </a:t>
            </a:r>
            <a:r>
              <a:rPr lang="ru-RU" sz="700" b="1" dirty="0" smtClean="0">
                <a:latin typeface="Arial"/>
                <a:cs typeface="Arial"/>
              </a:rPr>
              <a:t>система информационного </a:t>
            </a:r>
            <a:r>
              <a:rPr lang="ru-RU" sz="700" b="1" dirty="0">
                <a:latin typeface="Arial"/>
                <a:cs typeface="Arial"/>
              </a:rPr>
              <a:t>управления технологической подготовкой </a:t>
            </a:r>
            <a:r>
              <a:rPr lang="ru-RU" sz="700" b="1" dirty="0" smtClean="0">
                <a:latin typeface="Arial"/>
                <a:cs typeface="Arial"/>
              </a:rPr>
              <a:t>производства</a:t>
            </a:r>
          </a:p>
          <a:p>
            <a:pPr marL="0" indent="0" algn="l">
              <a:buNone/>
            </a:pPr>
            <a:endParaRPr lang="ru-RU" sz="700" b="1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600" dirty="0">
                <a:latin typeface="Arial"/>
                <a:cs typeface="Arial"/>
              </a:rPr>
              <a:t>Финалист конкурсного отбора ФАНО и Фонда «</a:t>
            </a:r>
            <a:r>
              <a:rPr lang="ru-RU" sz="600" dirty="0" err="1">
                <a:latin typeface="Arial"/>
                <a:cs typeface="Arial"/>
              </a:rPr>
              <a:t>Сколково</a:t>
            </a:r>
            <a:r>
              <a:rPr lang="ru-RU" sz="600" dirty="0">
                <a:latin typeface="Arial"/>
                <a:cs typeface="Arial"/>
              </a:rPr>
              <a:t>»</a:t>
            </a:r>
          </a:p>
          <a:p>
            <a:pPr marL="0" indent="0" algn="l">
              <a:buNone/>
            </a:pPr>
            <a:endParaRPr lang="en-JM" sz="700" b="1" dirty="0">
              <a:latin typeface="Arial"/>
              <a:cs typeface="Arial"/>
            </a:endParaRPr>
          </a:p>
        </p:txBody>
      </p:sp>
      <p:sp>
        <p:nvSpPr>
          <p:cNvPr id="32" name="Text Placeholder 9"/>
          <p:cNvSpPr txBox="1">
            <a:spLocks/>
          </p:cNvSpPr>
          <p:nvPr/>
        </p:nvSpPr>
        <p:spPr>
          <a:xfrm>
            <a:off x="1662107" y="4374121"/>
            <a:ext cx="1424836" cy="5275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b="1" dirty="0">
                <a:latin typeface="Arial"/>
                <a:cs typeface="Arial"/>
              </a:rPr>
              <a:t>Интерактивная среда имитационного моделирования подземных горных работ</a:t>
            </a:r>
          </a:p>
          <a:p>
            <a:pPr marL="0" indent="0" algn="l">
              <a:buNone/>
            </a:pPr>
            <a:endParaRPr lang="ru-RU" sz="700" b="1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600" dirty="0" smtClean="0">
                <a:latin typeface="Arial"/>
                <a:cs typeface="Arial"/>
              </a:rPr>
              <a:t>Участник конкурсного </a:t>
            </a:r>
            <a:r>
              <a:rPr lang="ru-RU" sz="600" dirty="0">
                <a:latin typeface="Arial"/>
                <a:cs typeface="Arial"/>
              </a:rPr>
              <a:t>отбора ФАНО и Фонда «</a:t>
            </a:r>
            <a:r>
              <a:rPr lang="ru-RU" sz="600" dirty="0" err="1">
                <a:latin typeface="Arial"/>
                <a:cs typeface="Arial"/>
              </a:rPr>
              <a:t>Сколково</a:t>
            </a:r>
            <a:r>
              <a:rPr lang="ru-RU" sz="600" dirty="0">
                <a:latin typeface="Arial"/>
                <a:cs typeface="Arial"/>
              </a:rPr>
              <a:t>»</a:t>
            </a:r>
          </a:p>
          <a:p>
            <a:pPr marL="0" indent="0" algn="l">
              <a:buNone/>
            </a:pPr>
            <a:endParaRPr lang="en-JM" sz="700" b="1" dirty="0">
              <a:latin typeface="Arial"/>
              <a:cs typeface="Arial"/>
            </a:endParaRPr>
          </a:p>
        </p:txBody>
      </p:sp>
      <p:sp>
        <p:nvSpPr>
          <p:cNvPr id="39" name="Text Placeholder 9"/>
          <p:cNvSpPr txBox="1">
            <a:spLocks/>
          </p:cNvSpPr>
          <p:nvPr/>
        </p:nvSpPr>
        <p:spPr>
          <a:xfrm>
            <a:off x="3109532" y="4374121"/>
            <a:ext cx="1424836" cy="5275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b="1" dirty="0">
                <a:latin typeface="Arial"/>
                <a:cs typeface="Arial"/>
              </a:rPr>
              <a:t>Создание единой платформы спутникового мониторинга, контроля и прогнозирования сельскохозяйственного землепользования</a:t>
            </a:r>
          </a:p>
          <a:p>
            <a:pPr marL="0" indent="0" algn="l">
              <a:buNone/>
            </a:pPr>
            <a:endParaRPr lang="ru-RU" sz="700" b="1" dirty="0" smtClean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600" dirty="0" smtClean="0">
                <a:latin typeface="Arial"/>
                <a:cs typeface="Arial"/>
              </a:rPr>
              <a:t>Участник конкурсного отбора ФАНО и Фонда «</a:t>
            </a:r>
            <a:r>
              <a:rPr lang="ru-RU" sz="600" dirty="0" err="1" smtClean="0">
                <a:latin typeface="Arial"/>
                <a:cs typeface="Arial"/>
              </a:rPr>
              <a:t>Сколково</a:t>
            </a:r>
            <a:r>
              <a:rPr lang="ru-RU" sz="600" dirty="0" smtClean="0">
                <a:latin typeface="Arial"/>
                <a:cs typeface="Arial"/>
              </a:rPr>
              <a:t>»</a:t>
            </a:r>
          </a:p>
          <a:p>
            <a:pPr marL="0" indent="0" algn="l">
              <a:buNone/>
            </a:pPr>
            <a:endParaRPr lang="en-JM" sz="700" b="1" dirty="0">
              <a:latin typeface="Arial"/>
              <a:cs typeface="Arial"/>
            </a:endParaRPr>
          </a:p>
        </p:txBody>
      </p:sp>
      <p:sp>
        <p:nvSpPr>
          <p:cNvPr id="40" name="Text Placeholder 9"/>
          <p:cNvSpPr txBox="1">
            <a:spLocks/>
          </p:cNvSpPr>
          <p:nvPr/>
        </p:nvSpPr>
        <p:spPr>
          <a:xfrm>
            <a:off x="4560213" y="3978481"/>
            <a:ext cx="1424836" cy="527521"/>
          </a:xfrm>
          <a:prstGeom prst="rect">
            <a:avLst/>
          </a:prstGeom>
        </p:spPr>
        <p:txBody>
          <a:bodyPr rIns="0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b="1" dirty="0" err="1" smtClean="0">
                <a:latin typeface="Arial"/>
                <a:cs typeface="Arial"/>
              </a:rPr>
              <a:t>Биокол</a:t>
            </a:r>
            <a:r>
              <a:rPr lang="ru-RU" sz="700" b="1" dirty="0" smtClean="0">
                <a:latin typeface="Arial"/>
                <a:cs typeface="Arial"/>
              </a:rPr>
              <a:t> – регенераторная </a:t>
            </a:r>
            <a:r>
              <a:rPr lang="ru-RU" sz="700" b="1" dirty="0">
                <a:latin typeface="Arial"/>
                <a:cs typeface="Arial"/>
              </a:rPr>
              <a:t>система, с помощью которой выращиваются замещающие фрагменты </a:t>
            </a:r>
            <a:r>
              <a:rPr lang="ru-RU" sz="700" b="1" dirty="0" smtClean="0">
                <a:latin typeface="Arial"/>
                <a:cs typeface="Arial"/>
              </a:rPr>
              <a:t>тканей непосредственно в организме</a:t>
            </a:r>
            <a:r>
              <a:rPr lang="ru-RU" sz="700" b="1" dirty="0">
                <a:latin typeface="Arial"/>
                <a:cs typeface="Arial"/>
              </a:rPr>
              <a:t> пациента.</a:t>
            </a:r>
          </a:p>
          <a:p>
            <a:pPr marL="0" indent="0" algn="l">
              <a:buNone/>
            </a:pPr>
            <a:endParaRPr lang="ru-RU" sz="700" b="1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600" dirty="0">
                <a:latin typeface="Arial"/>
                <a:cs typeface="Arial"/>
              </a:rPr>
              <a:t>У</a:t>
            </a:r>
            <a:r>
              <a:rPr lang="ru-RU" sz="600" dirty="0" smtClean="0">
                <a:latin typeface="Arial"/>
                <a:cs typeface="Arial"/>
              </a:rPr>
              <a:t>частник конкурсного </a:t>
            </a:r>
            <a:r>
              <a:rPr lang="ru-RU" sz="600" dirty="0">
                <a:latin typeface="Arial"/>
                <a:cs typeface="Arial"/>
              </a:rPr>
              <a:t>отбора ФАНО и Фонда «</a:t>
            </a:r>
            <a:r>
              <a:rPr lang="ru-RU" sz="600" dirty="0" err="1">
                <a:latin typeface="Arial"/>
                <a:cs typeface="Arial"/>
              </a:rPr>
              <a:t>Сколково</a:t>
            </a:r>
            <a:r>
              <a:rPr lang="ru-RU" sz="600" dirty="0">
                <a:latin typeface="Arial"/>
                <a:cs typeface="Arial"/>
              </a:rPr>
              <a:t>»</a:t>
            </a:r>
          </a:p>
          <a:p>
            <a:pPr marL="0" indent="0" algn="l">
              <a:buNone/>
            </a:pPr>
            <a:endParaRPr lang="en-JM" sz="700" b="1" dirty="0">
              <a:latin typeface="Arial"/>
              <a:cs typeface="Arial"/>
            </a:endParaRPr>
          </a:p>
        </p:txBody>
      </p:sp>
      <p:sp>
        <p:nvSpPr>
          <p:cNvPr id="41" name="Text Placeholder 9"/>
          <p:cNvSpPr txBox="1">
            <a:spLocks/>
          </p:cNvSpPr>
          <p:nvPr/>
        </p:nvSpPr>
        <p:spPr>
          <a:xfrm>
            <a:off x="6010895" y="3978481"/>
            <a:ext cx="1424836" cy="5275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b="1" dirty="0">
                <a:latin typeface="Arial"/>
                <a:cs typeface="Arial"/>
              </a:rPr>
              <a:t>Математическая экспертная система принятия решений по оптимальному расходованию энергоресурсов в районах Крайнего Севера и Дальнего Востока России</a:t>
            </a:r>
          </a:p>
          <a:p>
            <a:pPr marL="0" indent="0" algn="l">
              <a:buNone/>
            </a:pPr>
            <a:endParaRPr lang="ru-RU" sz="700" b="1" dirty="0" smtClean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600" dirty="0" smtClean="0">
                <a:latin typeface="Arial"/>
                <a:cs typeface="Arial"/>
              </a:rPr>
              <a:t>Участник конкурсного отбора ФАНО и Фонда «</a:t>
            </a:r>
            <a:r>
              <a:rPr lang="ru-RU" sz="600" dirty="0" err="1" smtClean="0">
                <a:latin typeface="Arial"/>
                <a:cs typeface="Arial"/>
              </a:rPr>
              <a:t>Сколково</a:t>
            </a:r>
            <a:r>
              <a:rPr lang="ru-RU" sz="600" dirty="0" smtClean="0">
                <a:latin typeface="Arial"/>
                <a:cs typeface="Arial"/>
              </a:rPr>
              <a:t>»</a:t>
            </a:r>
          </a:p>
          <a:p>
            <a:pPr marL="0" indent="0" algn="l">
              <a:buNone/>
            </a:pPr>
            <a:endParaRPr lang="en-JM" sz="700" b="1" dirty="0">
              <a:latin typeface="Arial"/>
              <a:cs typeface="Arial"/>
            </a:endParaRPr>
          </a:p>
        </p:txBody>
      </p:sp>
      <p:sp>
        <p:nvSpPr>
          <p:cNvPr id="43" name="Text Placeholder 9"/>
          <p:cNvSpPr txBox="1">
            <a:spLocks/>
          </p:cNvSpPr>
          <p:nvPr/>
        </p:nvSpPr>
        <p:spPr>
          <a:xfrm>
            <a:off x="7433776" y="4381663"/>
            <a:ext cx="1424836" cy="5275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en-US" sz="700" b="1" dirty="0" smtClean="0">
                <a:latin typeface="Arial"/>
                <a:cs typeface="Arial"/>
              </a:rPr>
              <a:t>Argus – </a:t>
            </a:r>
            <a:r>
              <a:rPr lang="ru-RU" sz="700" b="1" dirty="0" smtClean="0">
                <a:latin typeface="Arial"/>
                <a:cs typeface="Arial"/>
              </a:rPr>
              <a:t>система </a:t>
            </a:r>
            <a:r>
              <a:rPr lang="ru-RU" sz="700" b="1" dirty="0">
                <a:latin typeface="Arial"/>
                <a:cs typeface="Arial"/>
              </a:rPr>
              <a:t>анализирует видеозапись лица или пальца пациента и выводит показатели</a:t>
            </a:r>
          </a:p>
          <a:p>
            <a:pPr marL="0" indent="0" algn="l">
              <a:buNone/>
            </a:pPr>
            <a:r>
              <a:rPr lang="ru-RU" sz="700" b="1" dirty="0">
                <a:latin typeface="Arial"/>
                <a:cs typeface="Arial"/>
              </a:rPr>
              <a:t>кровообращения, необходимые для определения факторов риска инсульта</a:t>
            </a:r>
            <a:endParaRPr lang="en-JM" sz="7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39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ПРОЕКТЫ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ПРОГРАММЫ: </a:t>
            </a:r>
            <a:r>
              <a:rPr lang="ru-RU" dirty="0">
                <a:solidFill>
                  <a:schemeClr val="bg1"/>
                </a:solidFill>
              </a:rPr>
              <a:t>ТРАНСПОРТ БУДУЩЕГО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9"/>
          <p:cNvSpPr txBox="1">
            <a:spLocks/>
          </p:cNvSpPr>
          <p:nvPr/>
        </p:nvSpPr>
        <p:spPr>
          <a:xfrm>
            <a:off x="4373452" y="3346479"/>
            <a:ext cx="1748818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Александр </a:t>
            </a:r>
            <a:r>
              <a:rPr lang="ru-RU" sz="1000" b="1" dirty="0" err="1">
                <a:solidFill>
                  <a:srgbClr val="FFFFFF"/>
                </a:solidFill>
                <a:latin typeface="Arial"/>
                <a:cs typeface="Arial"/>
              </a:rPr>
              <a:t>Майборода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62" y="2425452"/>
            <a:ext cx="936104" cy="924688"/>
          </a:xfrm>
          <a:prstGeom prst="rect">
            <a:avLst/>
          </a:prstGeom>
        </p:spPr>
      </p:pic>
      <p:sp>
        <p:nvSpPr>
          <p:cNvPr id="31" name="Text Placeholder 9"/>
          <p:cNvSpPr txBox="1">
            <a:spLocks/>
          </p:cNvSpPr>
          <p:nvPr/>
        </p:nvSpPr>
        <p:spPr>
          <a:xfrm>
            <a:off x="502824" y="3346479"/>
            <a:ext cx="1748818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Николай Иванов</a:t>
            </a:r>
          </a:p>
        </p:txBody>
      </p:sp>
      <p:sp>
        <p:nvSpPr>
          <p:cNvPr id="40" name="Text Placeholder 9"/>
          <p:cNvSpPr txBox="1">
            <a:spLocks/>
          </p:cNvSpPr>
          <p:nvPr/>
        </p:nvSpPr>
        <p:spPr>
          <a:xfrm>
            <a:off x="2398190" y="3346479"/>
            <a:ext cx="1460786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000" b="1" dirty="0" err="1">
                <a:solidFill>
                  <a:srgbClr val="FFFFFF"/>
                </a:solidFill>
                <a:latin typeface="Arial"/>
                <a:cs typeface="Arial"/>
              </a:rPr>
              <a:t>Дежин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 Дмитрий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0" y="2425452"/>
            <a:ext cx="936104" cy="924688"/>
          </a:xfrm>
          <a:prstGeom prst="rect">
            <a:avLst/>
          </a:prstGeom>
        </p:spPr>
      </p:pic>
      <p:sp>
        <p:nvSpPr>
          <p:cNvPr id="46" name="Text Placeholder 9"/>
          <p:cNvSpPr txBox="1">
            <a:spLocks/>
          </p:cNvSpPr>
          <p:nvPr/>
        </p:nvSpPr>
        <p:spPr>
          <a:xfrm>
            <a:off x="6690447" y="3346479"/>
            <a:ext cx="1748818" cy="208421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Ерошенков Сергей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57" y="2425452"/>
            <a:ext cx="936103" cy="9246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52" y="2425452"/>
            <a:ext cx="936103" cy="924687"/>
          </a:xfrm>
          <a:prstGeom prst="rect">
            <a:avLst/>
          </a:prstGeom>
        </p:spPr>
      </p:pic>
      <p:sp>
        <p:nvSpPr>
          <p:cNvPr id="20" name="Text Placeholder 9"/>
          <p:cNvSpPr txBox="1">
            <a:spLocks/>
          </p:cNvSpPr>
          <p:nvPr/>
        </p:nvSpPr>
        <p:spPr>
          <a:xfrm>
            <a:off x="4278284" y="4058171"/>
            <a:ext cx="2237931" cy="1103585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ОРБИТРОН</a:t>
            </a:r>
          </a:p>
          <a:p>
            <a:pPr marL="0" indent="0" algn="l">
              <a:buNone/>
            </a:pPr>
            <a:endParaRPr lang="ru-RU" sz="7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Проект орбитального КА-накопителя решает проблему </a:t>
            </a:r>
            <a:r>
              <a:rPr lang="ru-RU" sz="700" dirty="0" err="1">
                <a:solidFill>
                  <a:srgbClr val="FFFFFF"/>
                </a:solidFill>
                <a:latin typeface="Arial"/>
                <a:cs typeface="Arial"/>
              </a:rPr>
              <a:t>многопорядкового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 сокращения массы взрывной камеры, что делает возможным реализацию проекта ударного захвата грузов. Найденное решение реализуется на базе ряда известных и апробированных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</a:rPr>
              <a:t>технологий</a:t>
            </a:r>
          </a:p>
          <a:p>
            <a:pPr marL="0" indent="0" algn="l">
              <a:buNone/>
            </a:pPr>
            <a:endParaRPr lang="ru-RU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Text Placeholder 9"/>
          <p:cNvSpPr txBox="1">
            <a:spLocks/>
          </p:cNvSpPr>
          <p:nvPr/>
        </p:nvSpPr>
        <p:spPr>
          <a:xfrm>
            <a:off x="4383557" y="3620840"/>
            <a:ext cx="1738712" cy="388788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800" b="1" dirty="0">
                <a:solidFill>
                  <a:srgbClr val="FFFFFF"/>
                </a:solidFill>
                <a:latin typeface="Arial"/>
                <a:cs typeface="Arial"/>
              </a:rPr>
              <a:t>Заявка на статус </a:t>
            </a:r>
            <a:endParaRPr lang="ru-RU" sz="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b="1" dirty="0" smtClean="0">
                <a:solidFill>
                  <a:srgbClr val="FFFFFF"/>
                </a:solidFill>
                <a:latin typeface="Arial"/>
                <a:cs typeface="Arial"/>
              </a:rPr>
              <a:t>участника ИЦ «</a:t>
            </a:r>
            <a:r>
              <a:rPr lang="ru-RU" sz="800" b="1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800" b="1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lang="en-JM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Text Placeholder 9"/>
          <p:cNvSpPr txBox="1">
            <a:spLocks/>
          </p:cNvSpPr>
          <p:nvPr/>
        </p:nvSpPr>
        <p:spPr>
          <a:xfrm>
            <a:off x="543787" y="4058171"/>
            <a:ext cx="3271406" cy="815553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Arial"/>
              </a:rPr>
              <a:t>Сверхпроводниковые электродвигатели для перспективных 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Arial"/>
              </a:rPr>
              <a:t>электросамолетов</a:t>
            </a:r>
            <a:endParaRPr lang="ru-RU" sz="10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l">
              <a:buNone/>
            </a:pPr>
            <a:endParaRPr lang="ru-RU" sz="7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Актуальность проекта обусловлена интересом авиапроизводителей к проектам полностью </a:t>
            </a:r>
            <a:r>
              <a:rPr lang="ru-RU" sz="700" dirty="0" err="1">
                <a:solidFill>
                  <a:srgbClr val="FFFFFF"/>
                </a:solidFill>
                <a:latin typeface="Arial"/>
                <a:cs typeface="Arial"/>
              </a:rPr>
              <a:t>электрофицированного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 самолета. Основная цель проекта — создание сверхпроводниковых электродвигателей с высокой удельной мощностью (в </a:t>
            </a:r>
            <a:r>
              <a:rPr lang="ru-RU" sz="700" dirty="0" err="1">
                <a:solidFill>
                  <a:srgbClr val="FFFFFF"/>
                </a:solidFill>
                <a:latin typeface="Arial"/>
                <a:cs typeface="Arial"/>
              </a:rPr>
              <a:t>т.ч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. их производства)</a:t>
            </a:r>
          </a:p>
          <a:p>
            <a:pPr marL="0" indent="0" algn="l">
              <a:buNone/>
            </a:pPr>
            <a:endParaRPr lang="ru-RU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Text Placeholder 9"/>
          <p:cNvSpPr txBox="1">
            <a:spLocks/>
          </p:cNvSpPr>
          <p:nvPr/>
        </p:nvSpPr>
        <p:spPr>
          <a:xfrm>
            <a:off x="649059" y="3620840"/>
            <a:ext cx="3166134" cy="388788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800" b="1" dirty="0">
                <a:solidFill>
                  <a:srgbClr val="FFFFFF"/>
                </a:solidFill>
                <a:latin typeface="Arial"/>
                <a:cs typeface="Arial"/>
              </a:rPr>
              <a:t>Заявка на статус </a:t>
            </a:r>
            <a:endParaRPr lang="ru-RU" sz="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b="1" dirty="0" smtClean="0">
                <a:solidFill>
                  <a:srgbClr val="FFFFFF"/>
                </a:solidFill>
                <a:latin typeface="Arial"/>
                <a:cs typeface="Arial"/>
              </a:rPr>
              <a:t>участника ИЦ «</a:t>
            </a:r>
            <a:r>
              <a:rPr lang="ru-RU" sz="800" b="1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800" b="1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lang="en-JM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Text Placeholder 9"/>
          <p:cNvSpPr txBox="1">
            <a:spLocks/>
          </p:cNvSpPr>
          <p:nvPr/>
        </p:nvSpPr>
        <p:spPr>
          <a:xfrm>
            <a:off x="6595279" y="4058171"/>
            <a:ext cx="2237931" cy="1103585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1000" b="1" dirty="0" err="1">
                <a:solidFill>
                  <a:srgbClr val="FFFFFF"/>
                </a:solidFill>
                <a:latin typeface="Arial"/>
                <a:cs typeface="Arial"/>
              </a:rPr>
              <a:t>Грузопоиск</a:t>
            </a:r>
            <a:endParaRPr lang="ru-RU" sz="1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l">
              <a:buNone/>
            </a:pPr>
            <a:endParaRPr lang="ru-RU" sz="7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</a:rPr>
              <a:t>нформационно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-логистическая платформа, инструмент для повседневной работы участников рынка автомобильных грузоперевозок. Проект построен как инструмент для ежедневной работы как со стационарного так и мобильного рабочего места</a:t>
            </a:r>
          </a:p>
        </p:txBody>
      </p:sp>
      <p:sp>
        <p:nvSpPr>
          <p:cNvPr id="27" name="Text Placeholder 9"/>
          <p:cNvSpPr txBox="1">
            <a:spLocks/>
          </p:cNvSpPr>
          <p:nvPr/>
        </p:nvSpPr>
        <p:spPr>
          <a:xfrm>
            <a:off x="6700552" y="3620840"/>
            <a:ext cx="1738712" cy="388788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800" b="1" dirty="0">
                <a:solidFill>
                  <a:srgbClr val="FFFFFF"/>
                </a:solidFill>
                <a:latin typeface="Arial"/>
                <a:cs typeface="Arial"/>
              </a:rPr>
              <a:t>Заявка на статус </a:t>
            </a:r>
            <a:endParaRPr lang="ru-RU" sz="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b="1" dirty="0" smtClean="0">
                <a:solidFill>
                  <a:srgbClr val="FFFFFF"/>
                </a:solidFill>
                <a:latin typeface="Arial"/>
                <a:cs typeface="Arial"/>
              </a:rPr>
              <a:t>участника ИЦ «</a:t>
            </a:r>
            <a:r>
              <a:rPr lang="ru-RU" sz="800" b="1" dirty="0" err="1" smtClean="0">
                <a:solidFill>
                  <a:srgbClr val="FFFFFF"/>
                </a:solidFill>
                <a:latin typeface="Arial"/>
                <a:cs typeface="Arial"/>
              </a:rPr>
              <a:t>Сколково</a:t>
            </a:r>
            <a:r>
              <a:rPr lang="ru-RU" sz="800" b="1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lang="en-JM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 Placeholder 9"/>
          <p:cNvSpPr txBox="1">
            <a:spLocks/>
          </p:cNvSpPr>
          <p:nvPr/>
        </p:nvSpPr>
        <p:spPr>
          <a:xfrm>
            <a:off x="1612010" y="5187479"/>
            <a:ext cx="5919980" cy="262309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</a:rPr>
              <a:t>о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результатам программы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</a:rPr>
              <a:t>«Транспорт будущего» </a:t>
            </a:r>
            <a:r>
              <a:rPr lang="ru-RU" sz="700" dirty="0">
                <a:solidFill>
                  <a:srgbClr val="FFFFFF"/>
                </a:solidFill>
                <a:latin typeface="Arial"/>
                <a:cs typeface="Arial"/>
              </a:rPr>
              <a:t>получено 17 </a:t>
            </a:r>
            <a:r>
              <a:rPr lang="ru-RU" sz="700" dirty="0" smtClean="0">
                <a:solidFill>
                  <a:srgbClr val="FFFFFF"/>
                </a:solidFill>
                <a:latin typeface="Arial"/>
                <a:cs typeface="Arial"/>
              </a:rPr>
              <a:t>проектов.</a:t>
            </a:r>
            <a:endParaRPr lang="en-JM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90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204"/>
            <a:ext cx="8229600" cy="43204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ТРАНСПОРТ </a:t>
            </a:r>
            <a:r>
              <a:rPr lang="ru-RU" dirty="0">
                <a:solidFill>
                  <a:schemeClr val="bg1"/>
                </a:solidFill>
              </a:rPr>
              <a:t>БУДУЩЕГО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projects-futuretrans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724085"/>
            <a:ext cx="4391204" cy="255696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25753"/>
              </p:ext>
            </p:extLst>
          </p:nvPr>
        </p:nvGraphicFramePr>
        <p:xfrm>
          <a:off x="539552" y="3280177"/>
          <a:ext cx="4392488" cy="216961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96244"/>
                <a:gridCol w="2196244"/>
              </a:tblGrid>
              <a:tr h="187063"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ПРОЕКТЫ</a:t>
                      </a:r>
                      <a:endParaRPr lang="en-US" sz="8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1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Рекуператор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тепла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Transist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Video LLC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Bauman Racing Team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GPS 2020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6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Электроскутер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«Буцефал»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Грузопоиск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Formula Electric MADI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BananaCar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1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"Современный подвижной состав высокоскоростного движения"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Оптимизация взаимодействия участников логистического рынка доставки грузов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Орбитрон 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mARka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63">
                <a:tc>
                  <a:txBody>
                    <a:bodyPr/>
                    <a:lstStyle/>
                    <a:p>
                      <a:pPr algn="l" fontAlgn="t"/>
                      <a:r>
                        <a:rPr lang="uk-UA" sz="90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Супербустер</a:t>
                      </a:r>
                      <a:endParaRPr lang="uk-UA" sz="9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Geron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Indusrties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74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SC Motors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проекционные сенсорные поверхности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8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513348"/>
              </p:ext>
            </p:extLst>
          </p:nvPr>
        </p:nvGraphicFramePr>
        <p:xfrm>
          <a:off x="5292080" y="727740"/>
          <a:ext cx="3456384" cy="47220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456384"/>
              </a:tblGrid>
              <a:tr h="40985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ЖЮРИ</a:t>
                      </a:r>
                      <a:endParaRPr lang="en-US" sz="9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Андрей </a:t>
                      </a:r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Егоров </a:t>
                      </a: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Исполнительный 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директор Открытого университета </a:t>
                      </a:r>
                      <a:r>
                        <a:rPr lang="ru-RU" sz="9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Сколково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Илья </a:t>
                      </a:r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Киселев </a:t>
                      </a: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Ведущий 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аналитик Кластера </a:t>
                      </a:r>
                      <a:r>
                        <a:rPr lang="ru-RU" sz="9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энергоэффективных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технологий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Евгений </a:t>
                      </a:r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Михайлов</a:t>
                      </a: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Генеральный 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директор ГУП «</a:t>
                      </a:r>
                      <a:r>
                        <a:rPr lang="ru-RU" sz="9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Мосгортранс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»</a:t>
                      </a: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tr-TR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Замир</a:t>
                      </a:r>
                      <a:r>
                        <a:rPr lang="tr-T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tr-TR" sz="10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Шухов</a:t>
                      </a:r>
                      <a:r>
                        <a:rPr lang="tr-T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ru-RU" sz="1000" b="1" i="0" u="none" strike="noStrike" dirty="0" smtClean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t"/>
                      <a:r>
                        <a:rPr lang="tr-TR" sz="9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директор</a:t>
                      </a:r>
                      <a:r>
                        <a:rPr lang="tr-TR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tr-TR" sz="9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по</a:t>
                      </a:r>
                      <a:r>
                        <a:rPr lang="tr-T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tr-TR" sz="9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маркетингу</a:t>
                      </a:r>
                      <a:r>
                        <a:rPr lang="tr-T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GVA </a:t>
                      </a:r>
                      <a:r>
                        <a:rPr lang="tr-TR" sz="9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LaunchGurus</a:t>
                      </a:r>
                      <a:endParaRPr lang="tr-TR" sz="9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Максим </a:t>
                      </a:r>
                      <a:r>
                        <a:rPr lang="ru-RU" sz="10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Жаренов</a:t>
                      </a:r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Проектный 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менеджер Кластера космических и телекоммуникационных </a:t>
                      </a:r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технологий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Евгений Терехин</a:t>
                      </a:r>
                    </a:p>
                    <a:p>
                      <a:pPr marL="0" marR="0" indent="0" algn="l" defTabSz="35659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Менеджер Департамента реструктуризации производственных активов ОАО «Объединенная авиастроительная корпорация»</a:t>
                      </a: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Василий </a:t>
                      </a:r>
                      <a:r>
                        <a:rPr lang="ru-RU" sz="10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Рыжонков</a:t>
                      </a:r>
                      <a:endParaRPr lang="ru-RU" sz="1000" b="1" i="0" u="none" strike="noStrike" dirty="0" smtClean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Проектный менеджер Кластера информационных технологий</a:t>
                      </a:r>
                    </a:p>
                  </a:txBody>
                  <a:tcPr marL="72000" marR="127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0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231"/>
            <a:ext cx="1810544" cy="414046"/>
          </a:xfrm>
        </p:spPr>
        <p:txBody>
          <a:bodyPr/>
          <a:lstStyle/>
          <a:p>
            <a:r>
              <a:rPr lang="ru-RU" dirty="0" smtClean="0"/>
              <a:t>СКОЛТЕХ</a:t>
            </a:r>
            <a:endParaRPr lang="en-US" dirty="0"/>
          </a:p>
        </p:txBody>
      </p:sp>
      <p:sp>
        <p:nvSpPr>
          <p:cNvPr id="40" name="Text Placeholder 7"/>
          <p:cNvSpPr txBox="1">
            <a:spLocks/>
          </p:cNvSpPr>
          <p:nvPr/>
        </p:nvSpPr>
        <p:spPr>
          <a:xfrm>
            <a:off x="755576" y="3316212"/>
            <a:ext cx="2304256" cy="288032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Arial"/>
                <a:cs typeface="Arial"/>
              </a:rPr>
              <a:t>МГТУ им. </a:t>
            </a:r>
            <a:r>
              <a:rPr lang="ru-RU" sz="1000" dirty="0" err="1">
                <a:latin typeface="Arial"/>
                <a:cs typeface="Arial"/>
              </a:rPr>
              <a:t>Н.Э.Баумана</a:t>
            </a:r>
            <a:endParaRPr lang="ru-RU" sz="1000" dirty="0" smtClean="0">
              <a:latin typeface="Arial"/>
              <a:cs typeface="Arial"/>
            </a:endParaRPr>
          </a:p>
        </p:txBody>
      </p:sp>
      <p:sp>
        <p:nvSpPr>
          <p:cNvPr id="41" name="Text Placeholder 9"/>
          <p:cNvSpPr txBox="1">
            <a:spLocks/>
          </p:cNvSpPr>
          <p:nvPr/>
        </p:nvSpPr>
        <p:spPr>
          <a:xfrm>
            <a:off x="683568" y="3001516"/>
            <a:ext cx="2448272" cy="386704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200" b="1" dirty="0" smtClean="0">
                <a:latin typeface="Arial"/>
                <a:cs typeface="Arial"/>
              </a:rPr>
              <a:t>Татьяна Чернова</a:t>
            </a:r>
            <a:endParaRPr lang="en-JM" sz="1200" b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8" y="1057300"/>
            <a:ext cx="1878970" cy="1856056"/>
          </a:xfrm>
          <a:prstGeom prst="rect">
            <a:avLst/>
          </a:prstGeom>
        </p:spPr>
      </p:pic>
      <p:pic>
        <p:nvPicPr>
          <p:cNvPr id="6" name="Picture 5" descr="7433.loginova-bw.png-290x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66040"/>
            <a:ext cx="1961451" cy="1224216"/>
          </a:xfrm>
          <a:prstGeom prst="rect">
            <a:avLst/>
          </a:prstGeom>
        </p:spPr>
      </p:pic>
      <p:pic>
        <p:nvPicPr>
          <p:cNvPr id="7" name="Picture 6" descr="graduates2014-shteingardt.jpg-290x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7" y="1166040"/>
            <a:ext cx="1961451" cy="1224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7" y="3305974"/>
            <a:ext cx="1961451" cy="1224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15" y="3300744"/>
            <a:ext cx="1936260" cy="1224216"/>
          </a:xfrm>
          <a:prstGeom prst="rect">
            <a:avLst/>
          </a:prstGeom>
        </p:spPr>
      </p:pic>
      <p:sp>
        <p:nvSpPr>
          <p:cNvPr id="18" name="Text Placeholder 7"/>
          <p:cNvSpPr txBox="1">
            <a:spLocks/>
          </p:cNvSpPr>
          <p:nvPr/>
        </p:nvSpPr>
        <p:spPr>
          <a:xfrm>
            <a:off x="3851920" y="2397912"/>
            <a:ext cx="1970997" cy="620720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latin typeface="Arial"/>
                <a:cs typeface="Arial"/>
              </a:rPr>
              <a:t>Логинова </a:t>
            </a:r>
            <a:r>
              <a:rPr lang="ru-RU" sz="1100" b="1" dirty="0" smtClean="0">
                <a:latin typeface="Arial"/>
                <a:cs typeface="Arial"/>
              </a:rPr>
              <a:t>Ольга</a:t>
            </a:r>
          </a:p>
          <a:p>
            <a:pPr marL="0" indent="0">
              <a:buNone/>
            </a:pPr>
            <a:endParaRPr lang="ru-RU" sz="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dirty="0" smtClean="0">
                <a:latin typeface="Arial"/>
                <a:cs typeface="Arial"/>
              </a:rPr>
              <a:t>МГУ </a:t>
            </a:r>
            <a:r>
              <a:rPr lang="ru-RU" sz="800" dirty="0">
                <a:latin typeface="Arial"/>
                <a:cs typeface="Arial"/>
              </a:rPr>
              <a:t>им. Ломоносова, </a:t>
            </a:r>
            <a:r>
              <a:rPr lang="ru-RU" sz="800" dirty="0" smtClean="0">
                <a:latin typeface="Arial"/>
                <a:cs typeface="Arial"/>
              </a:rPr>
              <a:t>Механико</a:t>
            </a:r>
            <a:r>
              <a:rPr lang="ru-RU" sz="800" dirty="0">
                <a:latin typeface="Arial"/>
                <a:cs typeface="Arial"/>
              </a:rPr>
              <a:t>-математический факультет</a:t>
            </a:r>
            <a:endParaRPr lang="ru-RU" sz="800" dirty="0" smtClean="0">
              <a:latin typeface="Arial"/>
              <a:cs typeface="Arial"/>
            </a:endParaRPr>
          </a:p>
        </p:txBody>
      </p:sp>
      <p:sp>
        <p:nvSpPr>
          <p:cNvPr id="19" name="Text Placeholder 7"/>
          <p:cNvSpPr txBox="1">
            <a:spLocks/>
          </p:cNvSpPr>
          <p:nvPr/>
        </p:nvSpPr>
        <p:spPr>
          <a:xfrm>
            <a:off x="6020485" y="2401102"/>
            <a:ext cx="1970997" cy="620720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 err="1">
                <a:latin typeface="Arial"/>
                <a:cs typeface="Arial"/>
              </a:rPr>
              <a:t>Штейнгардт</a:t>
            </a:r>
            <a:r>
              <a:rPr lang="ru-RU" sz="1100" b="1" dirty="0">
                <a:latin typeface="Arial"/>
                <a:cs typeface="Arial"/>
              </a:rPr>
              <a:t> </a:t>
            </a:r>
            <a:r>
              <a:rPr lang="ru-RU" sz="1100" b="1" dirty="0" smtClean="0">
                <a:latin typeface="Arial"/>
                <a:cs typeface="Arial"/>
              </a:rPr>
              <a:t>Вероника</a:t>
            </a:r>
          </a:p>
          <a:p>
            <a:pPr marL="0" indent="0">
              <a:buNone/>
            </a:pPr>
            <a:endParaRPr lang="ru-RU" sz="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dirty="0" smtClean="0">
                <a:latin typeface="Arial"/>
                <a:cs typeface="Arial"/>
              </a:rPr>
              <a:t>МГТУ </a:t>
            </a:r>
            <a:r>
              <a:rPr lang="ru-RU" sz="800" dirty="0">
                <a:latin typeface="Arial"/>
                <a:cs typeface="Arial"/>
              </a:rPr>
              <a:t>им. </a:t>
            </a:r>
            <a:r>
              <a:rPr lang="ru-RU" sz="800" dirty="0" err="1">
                <a:latin typeface="Arial"/>
                <a:cs typeface="Arial"/>
              </a:rPr>
              <a:t>Н.Э.Баумана</a:t>
            </a:r>
            <a:r>
              <a:rPr lang="ru-RU" sz="800" dirty="0">
                <a:latin typeface="Arial"/>
                <a:cs typeface="Arial"/>
              </a:rPr>
              <a:t>, Факультет Специального Машиностроения</a:t>
            </a:r>
            <a:endParaRPr lang="ru-RU" sz="800" dirty="0" smtClean="0">
              <a:latin typeface="Arial"/>
              <a:cs typeface="Arial"/>
            </a:endParaRP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6057387" y="4541036"/>
            <a:ext cx="1970997" cy="620720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 err="1">
                <a:latin typeface="Arial"/>
                <a:cs typeface="Arial"/>
              </a:rPr>
              <a:t>Широченко</a:t>
            </a:r>
            <a:r>
              <a:rPr lang="ru-RU" sz="1100" b="1" dirty="0">
                <a:latin typeface="Arial"/>
                <a:cs typeface="Arial"/>
              </a:rPr>
              <a:t> </a:t>
            </a:r>
            <a:r>
              <a:rPr lang="ru-RU" sz="1100" b="1" dirty="0" smtClean="0">
                <a:latin typeface="Arial"/>
                <a:cs typeface="Arial"/>
              </a:rPr>
              <a:t>Роман</a:t>
            </a:r>
          </a:p>
          <a:p>
            <a:pPr marL="0" indent="0">
              <a:buNone/>
            </a:pPr>
            <a:endParaRPr lang="ru-RU" sz="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dirty="0" smtClean="0">
                <a:latin typeface="Arial"/>
                <a:cs typeface="Arial"/>
              </a:rPr>
              <a:t>ТУСУР</a:t>
            </a:r>
            <a:r>
              <a:rPr lang="ru-RU" sz="800" dirty="0">
                <a:latin typeface="Arial"/>
                <a:cs typeface="Arial"/>
              </a:rPr>
              <a:t>, Радиотехнический факультет</a:t>
            </a:r>
            <a:endParaRPr lang="ru-RU" sz="800" dirty="0" smtClean="0">
              <a:latin typeface="Arial"/>
              <a:cs typeface="Arial"/>
            </a:endParaRPr>
          </a:p>
        </p:txBody>
      </p:sp>
      <p:sp>
        <p:nvSpPr>
          <p:cNvPr id="21" name="Text Placeholder 7"/>
          <p:cNvSpPr txBox="1">
            <a:spLocks/>
          </p:cNvSpPr>
          <p:nvPr/>
        </p:nvSpPr>
        <p:spPr>
          <a:xfrm>
            <a:off x="3851920" y="4537847"/>
            <a:ext cx="1970997" cy="620720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 err="1">
                <a:latin typeface="Arial"/>
                <a:cs typeface="Arial"/>
              </a:rPr>
              <a:t>Цицулин</a:t>
            </a:r>
            <a:r>
              <a:rPr lang="ru-RU" sz="1100" b="1" dirty="0">
                <a:latin typeface="Arial"/>
                <a:cs typeface="Arial"/>
              </a:rPr>
              <a:t> </a:t>
            </a:r>
            <a:r>
              <a:rPr lang="ru-RU" sz="1100" b="1" dirty="0" smtClean="0">
                <a:latin typeface="Arial"/>
                <a:cs typeface="Arial"/>
              </a:rPr>
              <a:t>Антон</a:t>
            </a:r>
            <a:endParaRPr lang="ru-RU" sz="900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ru-RU" sz="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800" dirty="0" smtClean="0">
                <a:latin typeface="Arial"/>
                <a:cs typeface="Arial"/>
              </a:rPr>
              <a:t>ВШЭ</a:t>
            </a:r>
            <a:r>
              <a:rPr lang="ru-RU" sz="800" dirty="0">
                <a:latin typeface="Arial"/>
                <a:cs typeface="Arial"/>
              </a:rPr>
              <a:t>, Факультет бизнес-информатики</a:t>
            </a:r>
            <a:endParaRPr lang="ru-RU" sz="800" dirty="0" smtClean="0">
              <a:latin typeface="Arial"/>
              <a:cs typeface="Arial"/>
            </a:endParaRPr>
          </a:p>
        </p:txBody>
      </p:sp>
      <p:sp>
        <p:nvSpPr>
          <p:cNvPr id="23" name="Text Placeholder 7"/>
          <p:cNvSpPr txBox="1">
            <a:spLocks/>
          </p:cNvSpPr>
          <p:nvPr/>
        </p:nvSpPr>
        <p:spPr>
          <a:xfrm>
            <a:off x="2339752" y="481236"/>
            <a:ext cx="5616624" cy="288032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1400" dirty="0" smtClean="0">
                <a:latin typeface="Arial"/>
                <a:cs typeface="Arial"/>
              </a:rPr>
              <a:t>ВЫПУСКНИКИ </a:t>
            </a:r>
            <a:r>
              <a:rPr lang="ru-RU" sz="1400" dirty="0" err="1" smtClean="0">
                <a:latin typeface="Arial"/>
                <a:cs typeface="Arial"/>
              </a:rPr>
              <a:t>ОтУС</a:t>
            </a:r>
            <a:r>
              <a:rPr lang="en-US" sz="1400" dirty="0" smtClean="0">
                <a:latin typeface="Arial"/>
                <a:cs typeface="Arial"/>
              </a:rPr>
              <a:t>,</a:t>
            </a:r>
            <a:r>
              <a:rPr lang="ru-RU" sz="1400" dirty="0" smtClean="0">
                <a:latin typeface="Arial"/>
                <a:cs typeface="Arial"/>
              </a:rPr>
              <a:t> ПОСТУПИВШИЕ В СКОЛТЕХ </a:t>
            </a:r>
            <a:r>
              <a:rPr lang="ru-RU" sz="1400" dirty="0">
                <a:latin typeface="Arial"/>
                <a:cs typeface="Arial"/>
              </a:rPr>
              <a:t>В</a:t>
            </a:r>
            <a:r>
              <a:rPr lang="en-US" sz="1400" dirty="0" smtClean="0">
                <a:latin typeface="Arial"/>
                <a:cs typeface="Arial"/>
              </a:rPr>
              <a:t> 2014</a:t>
            </a:r>
            <a:r>
              <a:rPr lang="ru-RU" sz="1400" dirty="0" smtClean="0">
                <a:latin typeface="Arial"/>
                <a:cs typeface="Arial"/>
              </a:rPr>
              <a:t> ГОДУ</a:t>
            </a:r>
            <a:endParaRPr lang="ru-RU" sz="1200" dirty="0" smtClean="0">
              <a:latin typeface="Arial"/>
              <a:cs typeface="Arial"/>
            </a:endParaRPr>
          </a:p>
        </p:txBody>
      </p:sp>
      <p:sp>
        <p:nvSpPr>
          <p:cNvPr id="24" name="Text Placeholder 7"/>
          <p:cNvSpPr txBox="1">
            <a:spLocks/>
          </p:cNvSpPr>
          <p:nvPr/>
        </p:nvSpPr>
        <p:spPr>
          <a:xfrm>
            <a:off x="467544" y="3604244"/>
            <a:ext cx="2880320" cy="1296144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050" i="1" dirty="0" smtClean="0">
                <a:latin typeface="Georgia"/>
                <a:cs typeface="Georgia"/>
              </a:rPr>
              <a:t>«Открытый </a:t>
            </a:r>
            <a:r>
              <a:rPr lang="ru-RU" sz="1050" i="1" dirty="0">
                <a:latin typeface="Georgia"/>
                <a:cs typeface="Georgia"/>
              </a:rPr>
              <a:t>университет </a:t>
            </a:r>
            <a:r>
              <a:rPr lang="ru-RU" sz="1050" i="1" dirty="0" err="1">
                <a:latin typeface="Georgia"/>
                <a:cs typeface="Georgia"/>
              </a:rPr>
              <a:t>Сколково</a:t>
            </a:r>
            <a:r>
              <a:rPr lang="ru-RU" sz="1050" i="1" dirty="0">
                <a:latin typeface="Georgia"/>
                <a:cs typeface="Georgia"/>
              </a:rPr>
              <a:t> помог мне взглянуть на мир глобальней, почувствовать и осознать себя человеком способным менять действительность. </a:t>
            </a:r>
            <a:endParaRPr lang="ru-RU" sz="1050" i="1" dirty="0" smtClean="0">
              <a:latin typeface="Georgia"/>
              <a:cs typeface="Georgia"/>
            </a:endParaRPr>
          </a:p>
          <a:p>
            <a:pPr marL="0" indent="0">
              <a:buNone/>
            </a:pPr>
            <a:r>
              <a:rPr lang="ru-RU" sz="1050" i="1" dirty="0" smtClean="0">
                <a:latin typeface="Georgia"/>
                <a:cs typeface="Georgia"/>
              </a:rPr>
              <a:t>Это </a:t>
            </a:r>
            <a:r>
              <a:rPr lang="ru-RU" sz="1050" i="1" dirty="0">
                <a:latin typeface="Georgia"/>
                <a:cs typeface="Georgia"/>
              </a:rPr>
              <a:t>место, где мне встретились необыкновенные люди, с которыми хочется вместе идти и расти по </a:t>
            </a:r>
            <a:r>
              <a:rPr lang="ru-RU" sz="1050" i="1" dirty="0" smtClean="0">
                <a:latin typeface="Georgia"/>
                <a:cs typeface="Georgia"/>
              </a:rPr>
              <a:t>жизни».</a:t>
            </a:r>
            <a:endParaRPr lang="ru-RU" sz="1000" i="1" dirty="0" smtClean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3496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СКОЛТЕХ: ПРОЕКТЫ ВЫПУСКНИКОВ </a:t>
            </a:r>
            <a:r>
              <a:rPr lang="ru-RU" dirty="0" err="1" smtClean="0"/>
              <a:t>ОтУС</a:t>
            </a: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862864" y="2353444"/>
            <a:ext cx="1872208" cy="333376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latin typeface="Arial"/>
                <a:cs typeface="Arial"/>
              </a:rPr>
              <a:t>Екатерина </a:t>
            </a:r>
            <a:r>
              <a:rPr lang="ru-RU" sz="1100" b="1" dirty="0" err="1">
                <a:latin typeface="Arial"/>
                <a:cs typeface="Arial"/>
              </a:rPr>
              <a:t>Ленгольд</a:t>
            </a:r>
            <a:r>
              <a:rPr lang="ru-RU" sz="1100" b="1" dirty="0">
                <a:latin typeface="Arial"/>
                <a:cs typeface="Arial"/>
              </a:rPr>
              <a:t> (Котенко)</a:t>
            </a:r>
            <a:endParaRPr lang="en-JM" sz="1100" b="1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40" y="1014964"/>
            <a:ext cx="1385043" cy="1368153"/>
          </a:xfrm>
          <a:prstGeom prst="rect">
            <a:avLst/>
          </a:prstGeom>
        </p:spPr>
      </p:pic>
      <p:sp>
        <p:nvSpPr>
          <p:cNvPr id="12" name="Text Placeholder 9"/>
          <p:cNvSpPr txBox="1">
            <a:spLocks/>
          </p:cNvSpPr>
          <p:nvPr/>
        </p:nvSpPr>
        <p:spPr>
          <a:xfrm>
            <a:off x="3635896" y="2353444"/>
            <a:ext cx="1872208" cy="333376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latin typeface="Arial"/>
                <a:cs typeface="Arial"/>
              </a:rPr>
              <a:t>Александр Иванов</a:t>
            </a:r>
            <a:endParaRPr lang="en-JM" sz="1100" b="1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79" y="988300"/>
            <a:ext cx="1385042" cy="1368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4" y="2808108"/>
            <a:ext cx="1872208" cy="1170130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18" name="Text Placeholder 9"/>
          <p:cNvSpPr txBox="1">
            <a:spLocks/>
          </p:cNvSpPr>
          <p:nvPr/>
        </p:nvSpPr>
        <p:spPr>
          <a:xfrm>
            <a:off x="6386312" y="2353444"/>
            <a:ext cx="1872208" cy="333376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latin typeface="Arial"/>
                <a:cs typeface="Arial"/>
              </a:rPr>
              <a:t>Сергей </a:t>
            </a:r>
            <a:r>
              <a:rPr lang="ru-RU" sz="1100" b="1" dirty="0" err="1">
                <a:latin typeface="Arial"/>
                <a:cs typeface="Arial"/>
              </a:rPr>
              <a:t>Мадаминов</a:t>
            </a:r>
            <a:endParaRPr lang="en-JM" sz="1100" b="1" dirty="0"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54" y="988300"/>
            <a:ext cx="1385042" cy="13681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09385"/>
            <a:ext cx="1872208" cy="1167576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22"/>
          <a:stretch/>
        </p:blipFill>
        <p:spPr>
          <a:xfrm>
            <a:off x="6455088" y="2785492"/>
            <a:ext cx="1905548" cy="1224136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15" name="Text Placeholder 7"/>
          <p:cNvSpPr txBox="1">
            <a:spLocks/>
          </p:cNvSpPr>
          <p:nvPr/>
        </p:nvSpPr>
        <p:spPr>
          <a:xfrm>
            <a:off x="755576" y="4081636"/>
            <a:ext cx="2304256" cy="1368152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dirty="0" smtClean="0">
                <a:latin typeface="Arial"/>
                <a:cs typeface="Arial"/>
              </a:rPr>
              <a:t>Это </a:t>
            </a:r>
            <a:r>
              <a:rPr lang="ru-RU" sz="700" dirty="0">
                <a:latin typeface="Arial"/>
                <a:cs typeface="Arial"/>
              </a:rPr>
              <a:t>первый мире </a:t>
            </a:r>
            <a:r>
              <a:rPr lang="ru-RU" sz="700" dirty="0" err="1">
                <a:latin typeface="Arial"/>
                <a:cs typeface="Arial"/>
              </a:rPr>
              <a:t>маркетплейс</a:t>
            </a:r>
            <a:r>
              <a:rPr lang="ru-RU" sz="700" dirty="0">
                <a:latin typeface="Arial"/>
                <a:cs typeface="Arial"/>
              </a:rPr>
              <a:t> услуг по спутниковой и аэрофотосъемке, который делает доступ к данным сервисам простым и </a:t>
            </a:r>
            <a:r>
              <a:rPr lang="ru-RU" sz="700" dirty="0" smtClean="0">
                <a:latin typeface="Arial"/>
                <a:cs typeface="Arial"/>
              </a:rPr>
              <a:t>удобным. </a:t>
            </a:r>
          </a:p>
          <a:p>
            <a:pPr marL="0" indent="0" algn="l">
              <a:buNone/>
            </a:pPr>
            <a:endParaRPr lang="ru-RU" sz="700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 err="1" smtClean="0">
                <a:latin typeface="Arial"/>
                <a:cs typeface="Arial"/>
              </a:rPr>
              <a:t>ImageAiry</a:t>
            </a:r>
            <a:r>
              <a:rPr lang="ru-RU" sz="700" dirty="0" smtClean="0">
                <a:latin typeface="Arial"/>
                <a:cs typeface="Arial"/>
              </a:rPr>
              <a:t> </a:t>
            </a:r>
            <a:r>
              <a:rPr lang="ru-RU" sz="700" dirty="0">
                <a:latin typeface="Arial"/>
                <a:cs typeface="Arial"/>
              </a:rPr>
              <a:t> помогает заказчикам подобрать подходящего под их задачи </a:t>
            </a:r>
            <a:r>
              <a:rPr lang="ru-RU" sz="700" dirty="0" err="1">
                <a:latin typeface="Arial"/>
                <a:cs typeface="Arial"/>
              </a:rPr>
              <a:t>вендора</a:t>
            </a:r>
            <a:r>
              <a:rPr lang="ru-RU" sz="700" dirty="0">
                <a:latin typeface="Arial"/>
                <a:cs typeface="Arial"/>
              </a:rPr>
              <a:t>, а для компаний-</a:t>
            </a:r>
            <a:r>
              <a:rPr lang="ru-RU" sz="700" dirty="0" err="1">
                <a:latin typeface="Arial"/>
                <a:cs typeface="Arial"/>
              </a:rPr>
              <a:t>вендоров</a:t>
            </a:r>
            <a:r>
              <a:rPr lang="ru-RU" sz="700" dirty="0">
                <a:latin typeface="Arial"/>
                <a:cs typeface="Arial"/>
              </a:rPr>
              <a:t> -- привлечь новых </a:t>
            </a:r>
            <a:r>
              <a:rPr lang="ru-RU" sz="700" dirty="0" smtClean="0">
                <a:latin typeface="Arial"/>
                <a:cs typeface="Arial"/>
              </a:rPr>
              <a:t>клиентов.</a:t>
            </a:r>
          </a:p>
          <a:p>
            <a:pPr marL="0" indent="0" algn="l">
              <a:buNone/>
            </a:pPr>
            <a:endParaRPr lang="ru-RU" sz="700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 smtClean="0">
                <a:latin typeface="Arial"/>
                <a:cs typeface="Arial"/>
              </a:rPr>
              <a:t>В</a:t>
            </a:r>
            <a:r>
              <a:rPr lang="de-DE" sz="700" dirty="0" err="1" smtClean="0">
                <a:latin typeface="Arial"/>
                <a:cs typeface="Arial"/>
              </a:rPr>
              <a:t>ошел</a:t>
            </a:r>
            <a:r>
              <a:rPr lang="de-DE" sz="700" dirty="0" smtClean="0">
                <a:latin typeface="Arial"/>
                <a:cs typeface="Arial"/>
              </a:rPr>
              <a:t> </a:t>
            </a:r>
            <a:r>
              <a:rPr lang="de-DE" sz="700" dirty="0" err="1">
                <a:latin typeface="Arial"/>
                <a:cs typeface="Arial"/>
              </a:rPr>
              <a:t>в</a:t>
            </a:r>
            <a:r>
              <a:rPr lang="de-DE" sz="700" dirty="0">
                <a:latin typeface="Arial"/>
                <a:cs typeface="Arial"/>
              </a:rPr>
              <a:t> топ-50 </a:t>
            </a:r>
            <a:r>
              <a:rPr lang="de-DE" sz="700" dirty="0" err="1">
                <a:latin typeface="Arial"/>
                <a:cs typeface="Arial"/>
              </a:rPr>
              <a:t>российских</a:t>
            </a:r>
            <a:r>
              <a:rPr lang="de-DE" sz="700" dirty="0">
                <a:latin typeface="Arial"/>
                <a:cs typeface="Arial"/>
              </a:rPr>
              <a:t> </a:t>
            </a:r>
            <a:r>
              <a:rPr lang="de-DE" sz="700" dirty="0" err="1">
                <a:latin typeface="Arial"/>
                <a:cs typeface="Arial"/>
              </a:rPr>
              <a:t>стартапов</a:t>
            </a:r>
            <a:r>
              <a:rPr lang="de-DE" sz="700" dirty="0">
                <a:latin typeface="Arial"/>
                <a:cs typeface="Arial"/>
              </a:rPr>
              <a:t> 2014 </a:t>
            </a:r>
            <a:r>
              <a:rPr lang="de-DE" sz="700" dirty="0" err="1">
                <a:latin typeface="Arial"/>
                <a:cs typeface="Arial"/>
              </a:rPr>
              <a:t>года</a:t>
            </a:r>
            <a:r>
              <a:rPr lang="de-DE" sz="700" dirty="0">
                <a:latin typeface="Arial"/>
                <a:cs typeface="Arial"/>
              </a:rPr>
              <a:t> </a:t>
            </a:r>
            <a:r>
              <a:rPr lang="de-DE" sz="700" dirty="0" err="1">
                <a:latin typeface="Arial"/>
                <a:cs typeface="Arial"/>
              </a:rPr>
              <a:t>по</a:t>
            </a:r>
            <a:r>
              <a:rPr lang="de-DE" sz="700" dirty="0">
                <a:latin typeface="Arial"/>
                <a:cs typeface="Arial"/>
              </a:rPr>
              <a:t> </a:t>
            </a:r>
            <a:r>
              <a:rPr lang="de-DE" sz="700" dirty="0" err="1">
                <a:latin typeface="Arial"/>
                <a:cs typeface="Arial"/>
              </a:rPr>
              <a:t>версии</a:t>
            </a:r>
            <a:r>
              <a:rPr lang="de-DE" sz="700" dirty="0">
                <a:latin typeface="Arial"/>
                <a:cs typeface="Arial"/>
              </a:rPr>
              <a:t> </a:t>
            </a:r>
            <a:r>
              <a:rPr lang="de-DE" sz="700" dirty="0" err="1">
                <a:latin typeface="Arial"/>
                <a:cs typeface="Arial"/>
              </a:rPr>
              <a:t>Russian</a:t>
            </a:r>
            <a:r>
              <a:rPr lang="de-DE" sz="700" dirty="0">
                <a:latin typeface="Arial"/>
                <a:cs typeface="Arial"/>
              </a:rPr>
              <a:t> Startup Rating</a:t>
            </a:r>
            <a:endParaRPr lang="ru-RU" sz="700" dirty="0" smtClean="0">
              <a:latin typeface="Arial"/>
              <a:cs typeface="Arial"/>
            </a:endParaRPr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3535664" y="4081636"/>
            <a:ext cx="2548504" cy="1296144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dirty="0">
                <a:latin typeface="Arial"/>
                <a:cs typeface="Arial"/>
              </a:rPr>
              <a:t>Приложение, которое анализирует СМС-оповещения от банков и позволяет удобно следить за балансом на картах. Кроме того, приложение рекомендует наилучшие банковские карты на основе доходов и расходов пользователя, что позволяет пользователям экономить в год 20-30% месячного заработка.</a:t>
            </a:r>
          </a:p>
          <a:p>
            <a:pPr marL="0" indent="0" algn="l">
              <a:buNone/>
            </a:pPr>
            <a:endParaRPr lang="ru-RU" sz="700" dirty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>
                <a:latin typeface="Arial"/>
                <a:cs typeface="Arial"/>
              </a:rPr>
              <a:t>Проект принял участие в </a:t>
            </a:r>
            <a:r>
              <a:rPr lang="ru-RU" sz="700" dirty="0" err="1">
                <a:latin typeface="Arial"/>
                <a:cs typeface="Arial"/>
              </a:rPr>
              <a:t>стартап-конфереренции</a:t>
            </a:r>
            <a:r>
              <a:rPr lang="ru-RU" sz="700" dirty="0">
                <a:latin typeface="Arial"/>
                <a:cs typeface="Arial"/>
              </a:rPr>
              <a:t>  SLUSH 2014</a:t>
            </a:r>
            <a:r>
              <a:rPr lang="ru-RU" sz="700" dirty="0" smtClean="0">
                <a:latin typeface="Arial"/>
                <a:cs typeface="Arial"/>
              </a:rPr>
              <a:t>.</a:t>
            </a:r>
            <a:endParaRPr lang="en-US" sz="700" dirty="0" smtClean="0">
              <a:latin typeface="Arial"/>
              <a:cs typeface="Arial"/>
            </a:endParaRPr>
          </a:p>
          <a:p>
            <a:pPr marL="0" indent="0" algn="l">
              <a:buNone/>
            </a:pPr>
            <a:endParaRPr lang="en-US" sz="700" dirty="0" smtClean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700" dirty="0"/>
              <a:t>Победа в финале GSEA</a:t>
            </a:r>
            <a:endParaRPr lang="ru-RU" sz="700" dirty="0">
              <a:latin typeface="Arial"/>
              <a:cs typeface="Arial"/>
            </a:endParaRPr>
          </a:p>
        </p:txBody>
      </p:sp>
      <p:sp>
        <p:nvSpPr>
          <p:cNvPr id="19" name="Text Placeholder 7"/>
          <p:cNvSpPr txBox="1">
            <a:spLocks/>
          </p:cNvSpPr>
          <p:nvPr/>
        </p:nvSpPr>
        <p:spPr>
          <a:xfrm>
            <a:off x="6372200" y="4059020"/>
            <a:ext cx="2171456" cy="1318760"/>
          </a:xfrm>
          <a:prstGeom prst="rect">
            <a:avLst/>
          </a:prstGeom>
        </p:spPr>
        <p:txBody>
          <a:bodyPr>
            <a:noAutofit/>
          </a:bodyPr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700" dirty="0" err="1">
                <a:latin typeface="Arial"/>
                <a:cs typeface="Arial"/>
              </a:rPr>
              <a:t>ImeetU</a:t>
            </a:r>
            <a:r>
              <a:rPr lang="ru-RU" sz="700" dirty="0">
                <a:latin typeface="Arial"/>
                <a:cs typeface="Arial"/>
              </a:rPr>
              <a:t> — мобильный сервис, помогающий жителям мегаполисов быстрее находить и выбирать удобные места для встреч. Замысел выглядит столь же простым, сколь и гениальным: мобильное приложение помогает группе людей, находящихся в разных точках города, встретиться в том месте, которое будет оптимальным для всех.</a:t>
            </a:r>
          </a:p>
        </p:txBody>
      </p:sp>
    </p:spTree>
    <p:extLst>
      <p:ext uri="{BB962C8B-B14F-4D97-AF65-F5344CB8AC3E}">
        <p14:creationId xmlns:p14="http://schemas.microsoft.com/office/powerpoint/2010/main" val="165180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 </a:t>
            </a:r>
            <a:r>
              <a:rPr lang="ru-RU" dirty="0" err="1" smtClean="0"/>
              <a:t>ОтУС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835696" y="2146981"/>
            <a:ext cx="288032" cy="288032"/>
          </a:xfrm>
          <a:prstGeom prst="ellipse">
            <a:avLst/>
          </a:prstGeom>
          <a:solidFill>
            <a:srgbClr val="2DAE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Helvetica" charset="0"/>
                <a:cs typeface="Helvetica" charset="0"/>
                <a:sym typeface="Helvetica" charset="0"/>
              </a:rPr>
              <a:t>  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835696" y="2733205"/>
            <a:ext cx="288032" cy="288032"/>
          </a:xfrm>
          <a:prstGeom prst="ellipse">
            <a:avLst/>
          </a:prstGeom>
          <a:solidFill>
            <a:srgbClr val="38465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Helvetica" charset="0"/>
                <a:cs typeface="Helvetica" charset="0"/>
                <a:sym typeface="Helvetica" charset="0"/>
              </a:rPr>
              <a:t>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14736"/>
            <a:ext cx="302605" cy="296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4" y="947845"/>
            <a:ext cx="1413286" cy="31001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716016" y="0"/>
            <a:ext cx="4427984" cy="5715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4" t="30616" r="43287" b="49630"/>
          <a:stretch/>
        </p:blipFill>
        <p:spPr>
          <a:xfrm>
            <a:off x="467544" y="4225652"/>
            <a:ext cx="1064894" cy="984872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67744" y="2146981"/>
            <a:ext cx="2232248" cy="432048"/>
          </a:xfrm>
        </p:spPr>
        <p:txBody>
          <a:bodyPr/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900" b="1" dirty="0" smtClean="0"/>
              <a:t>УЧАСТНИКИ «СКОЛКОВО»</a:t>
            </a:r>
          </a:p>
          <a:p>
            <a:pPr lvl="0"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900" dirty="0" smtClean="0"/>
              <a:t>(</a:t>
            </a:r>
            <a:r>
              <a:rPr lang="ru-RU" sz="900" dirty="0"/>
              <a:t>к</a:t>
            </a:r>
            <a:r>
              <a:rPr lang="ru-RU" sz="900" dirty="0" smtClean="0"/>
              <a:t>омпании-участники,</a:t>
            </a:r>
            <a:r>
              <a:rPr lang="en-US" sz="900" dirty="0" smtClean="0"/>
              <a:t> </a:t>
            </a:r>
            <a:r>
              <a:rPr lang="ru-RU" sz="900" dirty="0" err="1" smtClean="0"/>
              <a:t>инноваторы</a:t>
            </a:r>
            <a:r>
              <a:rPr lang="ru-RU" sz="900" dirty="0" smtClean="0"/>
              <a:t>)</a:t>
            </a:r>
            <a:endParaRPr lang="en-US" sz="9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267744" y="2733205"/>
            <a:ext cx="2232248" cy="864096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900" b="1" dirty="0" smtClean="0"/>
              <a:t>ПОТЕНЦИАЛЬНЫЕ</a:t>
            </a:r>
            <a:r>
              <a:rPr lang="en-US" sz="900" b="1" dirty="0" smtClean="0"/>
              <a:t> </a:t>
            </a:r>
            <a:r>
              <a:rPr lang="ru-RU" sz="900" b="1" dirty="0" smtClean="0"/>
              <a:t>СОТРУДНИКИ</a:t>
            </a:r>
            <a:endParaRPr lang="en-US" sz="900" b="1" dirty="0" smtClean="0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900" b="1" dirty="0" smtClean="0"/>
              <a:t>И УЧАСТНИКИ ИННОВАЦИОННОЙ ЭКОСИСТЕМЫ</a:t>
            </a:r>
            <a:endParaRPr lang="en-US" sz="900" dirty="0" smtClean="0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900" dirty="0" smtClean="0"/>
              <a:t>(</a:t>
            </a:r>
            <a:r>
              <a:rPr lang="ru-RU" sz="900" dirty="0">
                <a:solidFill>
                  <a:schemeClr val="tx1"/>
                </a:solidFill>
                <a:sym typeface="Arial"/>
                <a:rtl val="0"/>
              </a:rPr>
              <a:t>абитуриенты </a:t>
            </a:r>
            <a:r>
              <a:rPr lang="ru-RU" sz="900" dirty="0" err="1">
                <a:solidFill>
                  <a:schemeClr val="tx1"/>
                </a:solidFill>
                <a:sym typeface="Arial"/>
                <a:rtl val="0"/>
              </a:rPr>
              <a:t>Сколтех</a:t>
            </a:r>
            <a:r>
              <a:rPr lang="ru-RU" sz="900" dirty="0">
                <a:solidFill>
                  <a:schemeClr val="tx1"/>
                </a:solidFill>
                <a:sym typeface="Arial"/>
                <a:rtl val="0"/>
              </a:rPr>
              <a:t>, студенты, молодые ученые, </a:t>
            </a:r>
            <a:r>
              <a:rPr lang="ru-RU" sz="900" dirty="0" smtClean="0">
                <a:solidFill>
                  <a:schemeClr val="tx1"/>
                </a:solidFill>
                <a:sym typeface="Arial"/>
                <a:rtl val="0"/>
              </a:rPr>
              <a:t>предприниматели</a:t>
            </a:r>
            <a:r>
              <a:rPr lang="ru-RU" sz="900" dirty="0" smtClean="0"/>
              <a:t>)</a:t>
            </a:r>
            <a:endParaRPr lang="en-US" sz="9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267744" y="3669908"/>
            <a:ext cx="2232248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178306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356612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534918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713223" indent="0" algn="ctr" defTabSz="848811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7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900" b="1" dirty="0" smtClean="0"/>
              <a:t>СООБЩЕСТВО </a:t>
            </a:r>
            <a:r>
              <a:rPr lang="ru-RU" sz="900" b="1" dirty="0" err="1" smtClean="0"/>
              <a:t>ОтУС</a:t>
            </a:r>
            <a:endParaRPr lang="ru-RU" sz="900" b="1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1763688" y="985292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1"/>
            <a:r>
              <a:rPr lang="ru-RU" sz="900" dirty="0" smtClean="0">
                <a:latin typeface="Arial"/>
                <a:cs typeface="Arial"/>
              </a:rPr>
              <a:t>Студенты</a:t>
            </a:r>
            <a:r>
              <a:rPr lang="ru-RU" sz="900" dirty="0">
                <a:latin typeface="Arial"/>
                <a:cs typeface="Arial"/>
              </a:rPr>
              <a:t>, аспиранты и молодые ученые </a:t>
            </a:r>
            <a:r>
              <a:rPr lang="ru-RU" sz="900" dirty="0" smtClean="0">
                <a:latin typeface="Arial"/>
                <a:cs typeface="Arial"/>
              </a:rPr>
              <a:t>из </a:t>
            </a:r>
            <a:r>
              <a:rPr lang="ru-RU" sz="900" dirty="0">
                <a:latin typeface="Arial"/>
                <a:cs typeface="Arial"/>
              </a:rPr>
              <a:t>ведущих </a:t>
            </a:r>
            <a:r>
              <a:rPr lang="ru-RU" sz="900" dirty="0" smtClean="0">
                <a:latin typeface="Arial"/>
                <a:cs typeface="Arial"/>
              </a:rPr>
              <a:t>университетов, </a:t>
            </a:r>
            <a:r>
              <a:rPr lang="ru-RU" sz="900" dirty="0">
                <a:latin typeface="Arial"/>
                <a:cs typeface="Arial"/>
              </a:rPr>
              <a:t>научно-исследовательских институтов</a:t>
            </a:r>
            <a:r>
              <a:rPr lang="ru-RU" sz="900" dirty="0" smtClean="0">
                <a:latin typeface="Arial"/>
                <a:cs typeface="Arial"/>
              </a:rPr>
              <a:t> </a:t>
            </a:r>
            <a:r>
              <a:rPr lang="ru-RU" sz="900" dirty="0">
                <a:latin typeface="Arial"/>
                <a:cs typeface="Arial"/>
              </a:rPr>
              <a:t>и научных </a:t>
            </a:r>
            <a:r>
              <a:rPr lang="ru-RU" sz="900" dirty="0" smtClean="0">
                <a:latin typeface="Arial"/>
                <a:cs typeface="Arial"/>
              </a:rPr>
              <a:t>центров, </a:t>
            </a:r>
            <a:r>
              <a:rPr lang="ru-RU" sz="900" dirty="0">
                <a:latin typeface="Arial"/>
                <a:cs typeface="Arial"/>
              </a:rPr>
              <a:t>сотрудники технологических </a:t>
            </a:r>
            <a:r>
              <a:rPr lang="ru-RU" sz="900" dirty="0" err="1" smtClean="0">
                <a:latin typeface="Arial"/>
                <a:cs typeface="Arial"/>
              </a:rPr>
              <a:t>стартапов</a:t>
            </a:r>
            <a:r>
              <a:rPr lang="ru-RU" sz="900" dirty="0" smtClean="0">
                <a:latin typeface="Arial"/>
                <a:cs typeface="Arial"/>
              </a:rPr>
              <a:t>, молодые предприниматели, </a:t>
            </a:r>
            <a:r>
              <a:rPr lang="ru-RU" sz="900" dirty="0" err="1" smtClean="0">
                <a:latin typeface="Arial"/>
                <a:cs typeface="Arial"/>
              </a:rPr>
              <a:t>инноваторы</a:t>
            </a:r>
            <a:r>
              <a:rPr lang="ru-RU" sz="900" dirty="0" smtClean="0">
                <a:latin typeface="Arial"/>
                <a:cs typeface="Arial"/>
              </a:rPr>
              <a:t>, инженеры. </a:t>
            </a:r>
            <a:endParaRPr lang="ru-RU" sz="900" dirty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63688" y="4441676"/>
            <a:ext cx="24694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/>
                <a:cs typeface="Arial"/>
              </a:rPr>
              <a:t>Символом члена сообщества выпускников </a:t>
            </a:r>
            <a:r>
              <a:rPr lang="ru-RU" sz="900" dirty="0" err="1" smtClean="0">
                <a:latin typeface="Arial"/>
                <a:cs typeface="Arial"/>
              </a:rPr>
              <a:t>ОтУС</a:t>
            </a:r>
            <a:r>
              <a:rPr lang="ru-RU" sz="900" dirty="0" smtClean="0">
                <a:latin typeface="Arial"/>
                <a:cs typeface="Arial"/>
              </a:rPr>
              <a:t> был выбран значок в виде эмблемы Открытого университета </a:t>
            </a:r>
            <a:r>
              <a:rPr lang="ru-RU" sz="900" dirty="0" err="1" smtClean="0">
                <a:latin typeface="Arial"/>
                <a:cs typeface="Arial"/>
              </a:rPr>
              <a:t>Сколково</a:t>
            </a:r>
            <a:r>
              <a:rPr lang="ru-RU" sz="900" dirty="0" smtClean="0">
                <a:latin typeface="Arial"/>
                <a:cs typeface="Arial"/>
              </a:rPr>
              <a:t>.</a:t>
            </a:r>
            <a:endParaRPr lang="en-US" sz="900" dirty="0" smtClean="0">
              <a:latin typeface="Arial"/>
              <a:cs typeface="Arial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486473"/>
              </p:ext>
            </p:extLst>
          </p:nvPr>
        </p:nvGraphicFramePr>
        <p:xfrm>
          <a:off x="5099146" y="327180"/>
          <a:ext cx="3600400" cy="22285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00200"/>
                <a:gridCol w="1800200"/>
              </a:tblGrid>
              <a:tr h="459017">
                <a:tc gridSpan="2">
                  <a:txBody>
                    <a:bodyPr/>
                    <a:lstStyle/>
                    <a:p>
                      <a:pPr marL="0" lvl="1" indent="0" algn="l">
                        <a:spcBef>
                          <a:spcPts val="0"/>
                        </a:spcBef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lang="ru-RU" sz="11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мероприятиях ОтУС участвуют представители </a:t>
                      </a: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научных институтов</a:t>
                      </a:r>
                      <a:r>
                        <a:rPr lang="ru-RU" sz="11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и вузов, в том числе</a:t>
                      </a:r>
                      <a:r>
                        <a:rPr lang="en-US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lang="en-US" sz="11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340"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uk-UA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МГУ</a:t>
                      </a:r>
                      <a:endParaRPr lang="uk-UA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uk-UA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СПБГУ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40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МФТИ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uk-UA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СПбГПУ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444"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НИЯУ МИФИ</a:t>
                      </a:r>
                      <a:endParaRPr lang="bg-BG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ЛЭТИ</a:t>
                      </a:r>
                      <a:endParaRPr lang="uk-UA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40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НИТУ «</a:t>
                      </a:r>
                      <a:r>
                        <a:rPr lang="ru-RU" sz="1000" b="1" kern="120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МИСиС</a:t>
                      </a: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»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НИУ ИТМО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40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МГТУ им. Н. Э. Баумана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uk-UA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ТГУ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40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НИУ ВШЭ 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uk-UA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ТПУ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40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МГМУ им. </a:t>
                      </a:r>
                      <a:r>
                        <a:rPr lang="ru-RU" sz="1000" b="1" kern="120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И.М.Сеченова</a:t>
                      </a:r>
                      <a:endParaRPr lang="uk-UA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uk-UA" sz="1000" b="1" kern="120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ТУСУР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C1DB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61935"/>
              </p:ext>
            </p:extLst>
          </p:nvPr>
        </p:nvGraphicFramePr>
        <p:xfrm>
          <a:off x="5104280" y="2703448"/>
          <a:ext cx="3600400" cy="268283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00200"/>
                <a:gridCol w="1800200"/>
              </a:tblGrid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Институт белка РАН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uk-UA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ПГУПС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26"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bg-BG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Институт кибернетики им. В. М. Глушкова</a:t>
                      </a:r>
                      <a:endParaRPr lang="bg-BG" sz="7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РАТИ-ГИТИС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Институт общей физики РАН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РГУТиС</a:t>
                      </a:r>
                      <a:endParaRPr lang="ru-RU" sz="7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ИОХ РАН</a:t>
                      </a:r>
                      <a:endParaRPr lang="ru-RU" sz="7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РИТММ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ИСПМ РАН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РГАИС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uk-UA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КНУ им. Тараса Шевченко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uk-UA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РУДН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МАМИ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СГТУ им. Гагарина Ю.А.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ru-RU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МАТИ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spcBef>
                          <a:spcPts val="0"/>
                        </a:spcBef>
                      </a:pPr>
                      <a:r>
                        <a:rPr lang="uk-UA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СибГМУ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algn="l" fontAlgn="ctr">
                        <a:spcBef>
                          <a:spcPts val="0"/>
                        </a:spcBef>
                      </a:pPr>
                      <a:r>
                        <a:rPr lang="uk-UA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МГГУ им. М.А.Шолохова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5659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ТИБ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marR="0" indent="0" algn="l" defTabSz="3565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МГИУ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5659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ЮЗГУ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901">
                <a:tc>
                  <a:txBody>
                    <a:bodyPr/>
                    <a:lstStyle/>
                    <a:p>
                      <a:pPr marL="0" marR="0" indent="0" algn="l" defTabSz="3565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Одинцовский Гуманитарный Институт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565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и</a:t>
                      </a:r>
                      <a:r>
                        <a:rPr lang="uk-UA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7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другие</a:t>
                      </a:r>
                      <a:endParaRPr lang="uk-UA" sz="700" b="0" i="0" u="none" strike="noStrike" dirty="0" smtClean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8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07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230"/>
            <a:ext cx="4114800" cy="600067"/>
          </a:xfrm>
        </p:spPr>
        <p:txBody>
          <a:bodyPr/>
          <a:lstStyle/>
          <a:p>
            <a:r>
              <a:rPr lang="ru-RU" dirty="0" smtClean="0"/>
              <a:t>СТАЖЕРЫ / СОТРУДНИКИ</a:t>
            </a:r>
            <a:endParaRPr lang="en-US" dirty="0"/>
          </a:p>
        </p:txBody>
      </p:sp>
      <p:pic>
        <p:nvPicPr>
          <p:cNvPr id="8" name="Picture 7" descr="slider-phar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3324"/>
            <a:ext cx="3168352" cy="1152128"/>
          </a:xfrm>
          <a:prstGeom prst="rect">
            <a:avLst/>
          </a:prstGeom>
        </p:spPr>
      </p:pic>
      <p:pic>
        <p:nvPicPr>
          <p:cNvPr id="11" name="Picture 10" descr="program-future-transport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42875"/>
            <a:ext cx="1872209" cy="1167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273324"/>
            <a:ext cx="1872208" cy="116611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 rot="5400000" flipV="1">
            <a:off x="2462876" y="3310441"/>
            <a:ext cx="4106496" cy="32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2" name="Rectangle 41"/>
          <p:cNvSpPr/>
          <p:nvPr/>
        </p:nvSpPr>
        <p:spPr>
          <a:xfrm rot="10800000" flipV="1">
            <a:off x="4499992" y="2857500"/>
            <a:ext cx="3998495" cy="32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Text Placeholder 9"/>
          <p:cNvSpPr txBox="1">
            <a:spLocks/>
          </p:cNvSpPr>
          <p:nvPr/>
        </p:nvSpPr>
        <p:spPr>
          <a:xfrm>
            <a:off x="467544" y="2425452"/>
            <a:ext cx="3240360" cy="432048"/>
          </a:xfrm>
          <a:prstGeom prst="rect">
            <a:avLst/>
          </a:prstGeom>
        </p:spPr>
        <p:txBody>
          <a:bodyPr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1100" b="1" dirty="0">
                <a:latin typeface="Arial"/>
                <a:cs typeface="Arial"/>
              </a:rPr>
              <a:t>Выпускники </a:t>
            </a:r>
            <a:r>
              <a:rPr lang="ru-RU" sz="1100" b="1" dirty="0" err="1" smtClean="0">
                <a:latin typeface="Arial"/>
                <a:cs typeface="Arial"/>
              </a:rPr>
              <a:t>Pharma’s</a:t>
            </a:r>
            <a:r>
              <a:rPr lang="ru-RU" sz="1100" b="1" dirty="0" smtClean="0">
                <a:latin typeface="Arial"/>
                <a:cs typeface="Arial"/>
              </a:rPr>
              <a:t> </a:t>
            </a:r>
            <a:r>
              <a:rPr lang="en-US" sz="1100" b="1" dirty="0" smtClean="0">
                <a:latin typeface="Arial"/>
                <a:cs typeface="Arial"/>
              </a:rPr>
              <a:t>C</a:t>
            </a:r>
            <a:r>
              <a:rPr lang="ru-RU" sz="1100" b="1" dirty="0" err="1" smtClean="0">
                <a:latin typeface="Arial"/>
                <a:cs typeface="Arial"/>
              </a:rPr>
              <a:t>ool</a:t>
            </a:r>
            <a:r>
              <a:rPr lang="ru-RU" sz="1100" b="1" dirty="0" smtClean="0">
                <a:latin typeface="Arial"/>
                <a:cs typeface="Arial"/>
              </a:rPr>
              <a:t> </a:t>
            </a:r>
            <a:endParaRPr lang="en-US" sz="1100" b="1" dirty="0" smtClean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1100" b="1" dirty="0" smtClean="0">
                <a:latin typeface="Arial"/>
                <a:cs typeface="Arial"/>
              </a:rPr>
              <a:t>поступившие </a:t>
            </a:r>
            <a:r>
              <a:rPr lang="ru-RU" sz="1100" b="1" dirty="0">
                <a:latin typeface="Arial"/>
                <a:cs typeface="Arial"/>
              </a:rPr>
              <a:t>в </a:t>
            </a:r>
            <a:r>
              <a:rPr lang="ru-RU" sz="1100" b="1" dirty="0" err="1">
                <a:latin typeface="Arial"/>
                <a:cs typeface="Arial"/>
              </a:rPr>
              <a:t>Хиберния</a:t>
            </a:r>
            <a:r>
              <a:rPr lang="ru-RU" sz="1100" b="1" dirty="0">
                <a:latin typeface="Arial"/>
                <a:cs typeface="Arial"/>
              </a:rPr>
              <a:t> колледж</a:t>
            </a:r>
            <a:endParaRPr lang="en-JM" sz="1100" b="1" dirty="0">
              <a:latin typeface="Arial"/>
              <a:cs typeface="Arial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88130"/>
              </p:ext>
            </p:extLst>
          </p:nvPr>
        </p:nvGraphicFramePr>
        <p:xfrm>
          <a:off x="539552" y="3166844"/>
          <a:ext cx="3672408" cy="1630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72408"/>
              </a:tblGrid>
              <a:tr h="1368152">
                <a:tc>
                  <a:txBody>
                    <a:bodyPr/>
                    <a:lstStyle/>
                    <a:p>
                      <a:r>
                        <a:rPr lang="ru-RU" sz="1050" b="0" i="1" dirty="0" smtClean="0">
                          <a:solidFill>
                            <a:schemeClr val="tx1"/>
                          </a:solidFill>
                          <a:latin typeface="Georgia"/>
                          <a:ea typeface="Arial"/>
                          <a:cs typeface="Georgia"/>
                        </a:rPr>
                        <a:t>«</a:t>
                      </a:r>
                      <a:r>
                        <a:rPr lang="ru-RU" sz="1050" i="1" dirty="0" smtClean="0">
                          <a:latin typeface="Georgia"/>
                          <a:cs typeface="Georgia"/>
                        </a:rPr>
                        <a:t>На программе было получено много новых знаний, и, что самое главное, они были представлены ведущими зарубежными экспертами, в соответствиями с современными требованиями к изучаемому предмету. Получить передовые знания «из уст в уста» </a:t>
                      </a:r>
                      <a:r>
                        <a:rPr lang="en-US" sz="1050" i="1" dirty="0" smtClean="0">
                          <a:latin typeface="Georgia"/>
                          <a:cs typeface="Georgia"/>
                        </a:rPr>
                        <a:t>–</a:t>
                      </a:r>
                      <a:r>
                        <a:rPr lang="ru-RU" sz="1050" i="1" dirty="0" smtClean="0">
                          <a:latin typeface="Georgia"/>
                          <a:cs typeface="Georgia"/>
                        </a:rPr>
                        <a:t> это очень здорово</a:t>
                      </a:r>
                      <a:r>
                        <a:rPr lang="ru-RU" sz="1050" b="0" i="1" dirty="0" smtClean="0">
                          <a:solidFill>
                            <a:schemeClr val="tx1"/>
                          </a:solidFill>
                          <a:latin typeface="Georgia"/>
                          <a:ea typeface="Arial"/>
                          <a:cs typeface="Georgia"/>
                        </a:rPr>
                        <a:t>».</a:t>
                      </a:r>
                    </a:p>
                    <a:p>
                      <a:pPr marL="0" indent="0">
                        <a:buNone/>
                      </a:pPr>
                      <a:endParaRPr lang="en-US" sz="900" b="1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Илья Комаров</a:t>
                      </a:r>
                      <a:endParaRPr lang="en-JM" sz="1100" b="1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900" dirty="0" smtClean="0">
                          <a:latin typeface="Arial"/>
                          <a:cs typeface="Arial"/>
                        </a:rPr>
                        <a:t>аспирант НИИ Фармации, Лаборатория </a:t>
                      </a:r>
                      <a:r>
                        <a:rPr lang="ru-RU" sz="900" dirty="0" err="1" smtClean="0">
                          <a:latin typeface="Arial"/>
                          <a:cs typeface="Arial"/>
                        </a:rPr>
                        <a:t>фармакоэкономических</a:t>
                      </a:r>
                      <a:r>
                        <a:rPr lang="ru-RU" sz="900" dirty="0" smtClean="0">
                          <a:latin typeface="Arial"/>
                          <a:cs typeface="Arial"/>
                        </a:rPr>
                        <a:t> исследований, Первый МГМУ им. И.М. Сеченова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135021"/>
              </p:ext>
            </p:extLst>
          </p:nvPr>
        </p:nvGraphicFramePr>
        <p:xfrm>
          <a:off x="539552" y="4954242"/>
          <a:ext cx="1872208" cy="4955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72208"/>
              </a:tblGrid>
              <a:tr h="4955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Варвара</a:t>
                      </a:r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Конова</a:t>
                      </a:r>
                      <a:endParaRPr lang="en-US" sz="1100" b="1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bg-BG" sz="800" dirty="0" smtClean="0">
                          <a:latin typeface="Arial"/>
                          <a:cs typeface="Arial"/>
                        </a:rPr>
                        <a:t>аспирант ФГБУ "ИБМХ" РАМН</a:t>
                      </a:r>
                      <a:endParaRPr lang="ru-RU" sz="8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627986"/>
              </p:ext>
            </p:extLst>
          </p:nvPr>
        </p:nvGraphicFramePr>
        <p:xfrm>
          <a:off x="2411760" y="4954242"/>
          <a:ext cx="1944216" cy="4955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44216"/>
              </a:tblGrid>
              <a:tr h="4955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Антонина Беркут </a:t>
                      </a:r>
                      <a:endParaRPr lang="en-US" sz="1100" b="1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bg-BG" sz="800" dirty="0" smtClean="0">
                          <a:latin typeface="Arial"/>
                          <a:cs typeface="Arial"/>
                        </a:rPr>
                        <a:t>аспирант ФГБУ "ИБМХ" РАМН</a:t>
                      </a:r>
                      <a:endParaRPr lang="ru-RU" sz="8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384037"/>
              </p:ext>
            </p:extLst>
          </p:nvPr>
        </p:nvGraphicFramePr>
        <p:xfrm>
          <a:off x="6876256" y="1201316"/>
          <a:ext cx="1512168" cy="1152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12168"/>
              </a:tblGrid>
              <a:tr h="115212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Петр </a:t>
                      </a:r>
                      <a:r>
                        <a:rPr lang="ru-RU" sz="1100" b="1" dirty="0" err="1" smtClean="0">
                          <a:latin typeface="Arial"/>
                          <a:cs typeface="Arial"/>
                        </a:rPr>
                        <a:t>Левич</a:t>
                      </a:r>
                      <a:endParaRPr lang="en-US" sz="1100" b="1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bg-BG" sz="900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bg-BG" sz="800" dirty="0" smtClean="0">
                          <a:latin typeface="Arial"/>
                          <a:cs typeface="Arial"/>
                        </a:rPr>
                        <a:t>Проведение Робоночи и развитие робоцентра Сколково</a:t>
                      </a:r>
                      <a:endParaRPr lang="ru-RU" sz="8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49259"/>
              </p:ext>
            </p:extLst>
          </p:nvPr>
        </p:nvGraphicFramePr>
        <p:xfrm>
          <a:off x="6876256" y="3649588"/>
          <a:ext cx="1800200" cy="502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200"/>
              </a:tblGrid>
              <a:tr h="4955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Нина Колыхан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800" b="0" dirty="0" smtClean="0">
                          <a:latin typeface="Arial"/>
                          <a:cs typeface="Arial"/>
                        </a:rPr>
                        <a:t>взаимодействие со спикерами и партнерами</a:t>
                      </a:r>
                      <a:endParaRPr lang="ru-RU" sz="1200" b="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608263"/>
              </p:ext>
            </p:extLst>
          </p:nvPr>
        </p:nvGraphicFramePr>
        <p:xfrm>
          <a:off x="4838866" y="3073524"/>
          <a:ext cx="3528392" cy="5040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28392"/>
              </a:tblGrid>
              <a:tr h="50405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Выпускники </a:t>
                      </a:r>
                      <a:r>
                        <a:rPr lang="ru-RU" sz="1100" b="1" dirty="0" err="1" smtClean="0">
                          <a:latin typeface="Arial"/>
                          <a:cs typeface="Arial"/>
                        </a:rPr>
                        <a:t>ОтУС</a:t>
                      </a: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 делают программу «Транспорт будущего»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01809"/>
              </p:ext>
            </p:extLst>
          </p:nvPr>
        </p:nvGraphicFramePr>
        <p:xfrm>
          <a:off x="6876256" y="4255324"/>
          <a:ext cx="1800200" cy="4955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200"/>
              </a:tblGrid>
              <a:tr h="4955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Елена </a:t>
                      </a:r>
                      <a:r>
                        <a:rPr lang="ru-RU" sz="1100" b="1" dirty="0" err="1" smtClean="0">
                          <a:latin typeface="Arial"/>
                          <a:cs typeface="Arial"/>
                        </a:rPr>
                        <a:t>Наумцева</a:t>
                      </a:r>
                      <a:endParaRPr lang="ru-RU" sz="11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Arial"/>
                          <a:cs typeface="Arial"/>
                        </a:rPr>
                        <a:t>работа с участниками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244725"/>
              </p:ext>
            </p:extLst>
          </p:nvPr>
        </p:nvGraphicFramePr>
        <p:xfrm>
          <a:off x="6876256" y="4844044"/>
          <a:ext cx="1800200" cy="4955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200"/>
              </a:tblGrid>
              <a:tr h="4955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b="1" dirty="0" smtClean="0">
                          <a:latin typeface="Arial"/>
                          <a:cs typeface="Arial"/>
                        </a:rPr>
                        <a:t>Альбина </a:t>
                      </a:r>
                      <a:r>
                        <a:rPr lang="ru-RU" sz="1100" b="1" dirty="0" err="1" smtClean="0">
                          <a:latin typeface="Arial"/>
                          <a:cs typeface="Arial"/>
                        </a:rPr>
                        <a:t>Гаджаева</a:t>
                      </a:r>
                      <a:endParaRPr lang="ru-RU" sz="1100" b="1" dirty="0" smtClean="0">
                        <a:latin typeface="Arial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E</a:t>
                      </a:r>
                      <a:r>
                        <a:rPr lang="ru-RU" sz="800" b="0" dirty="0" err="1" smtClean="0">
                          <a:latin typeface="Arial"/>
                          <a:cs typeface="Arial"/>
                        </a:rPr>
                        <a:t>vent</a:t>
                      </a:r>
                      <a:r>
                        <a:rPr lang="ru-RU" sz="800" b="0" dirty="0" smtClean="0">
                          <a:latin typeface="Arial"/>
                          <a:cs typeface="Arial"/>
                        </a:rPr>
                        <a:t>-сопровождение, SMM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Text Placeholder 9"/>
          <p:cNvSpPr txBox="1">
            <a:spLocks/>
          </p:cNvSpPr>
          <p:nvPr/>
        </p:nvSpPr>
        <p:spPr>
          <a:xfrm>
            <a:off x="4932040" y="296334"/>
            <a:ext cx="3672408" cy="6889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lIns="144000" rIns="0" anchor="ctr"/>
          <a:lstStyle>
            <a:lvl1pPr marL="133729" indent="-133729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charset="0"/>
              </a:defRPr>
            </a:lvl1pPr>
            <a:lvl2pPr marL="289747" indent="-111441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45765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24071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802376" indent="-89153" algn="ctr" defTabSz="848811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78298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56597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534894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713191" algn="ctr" defTabSz="849392" rtl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 algn="l">
              <a:buNone/>
            </a:pPr>
            <a:r>
              <a:rPr lang="ru-RU" sz="1000" dirty="0">
                <a:latin typeface="Arial"/>
                <a:cs typeface="Arial"/>
              </a:rPr>
              <a:t>В 2014 году 58 человека стали стажерами и сотрудниками Фонда «</a:t>
            </a:r>
            <a:r>
              <a:rPr lang="ru-RU" sz="1000" dirty="0" err="1">
                <a:latin typeface="Arial"/>
                <a:cs typeface="Arial"/>
              </a:rPr>
              <a:t>Сколково</a:t>
            </a:r>
            <a:r>
              <a:rPr lang="ru-RU" sz="1000" dirty="0">
                <a:latin typeface="Arial"/>
                <a:cs typeface="Arial"/>
              </a:rPr>
              <a:t>»</a:t>
            </a:r>
            <a:r>
              <a:rPr lang="ru-RU" sz="1000" dirty="0" smtClean="0">
                <a:latin typeface="Arial"/>
                <a:cs typeface="Arial"/>
              </a:rPr>
              <a:t>, компаний </a:t>
            </a:r>
            <a:r>
              <a:rPr lang="ru-RU" sz="1000" dirty="0">
                <a:latin typeface="Arial"/>
                <a:cs typeface="Arial"/>
              </a:rPr>
              <a:t>- участников </a:t>
            </a:r>
            <a:endParaRPr lang="ru-RU" sz="1000" dirty="0" smtClean="0"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ru-RU" sz="1000" dirty="0" smtClean="0">
                <a:latin typeface="Arial"/>
                <a:cs typeface="Arial"/>
              </a:rPr>
              <a:t>и </a:t>
            </a:r>
            <a:r>
              <a:rPr lang="ru-RU" sz="1000" dirty="0">
                <a:latin typeface="Arial"/>
                <a:cs typeface="Arial"/>
              </a:rPr>
              <a:t>компаний-партнеров</a:t>
            </a:r>
            <a:endParaRPr lang="en-JM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42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КОМАНДА</a:t>
            </a:r>
            <a:endParaRPr lang="en-US" dirty="0"/>
          </a:p>
        </p:txBody>
      </p:sp>
      <p:pic>
        <p:nvPicPr>
          <p:cNvPr id="27" name="Picture 26" descr="egor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4" y="1057300"/>
            <a:ext cx="1530837" cy="15121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46" y="1057300"/>
            <a:ext cx="1530836" cy="15121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55" y="1057300"/>
            <a:ext cx="1530836" cy="15121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36" y="1057300"/>
            <a:ext cx="1530836" cy="15121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95" y="3117310"/>
            <a:ext cx="1530836" cy="15121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17310"/>
            <a:ext cx="1530836" cy="15121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85" y="3117310"/>
            <a:ext cx="1530836" cy="1512168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517314" y="2569468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Андрей </a:t>
            </a:r>
          </a:p>
          <a:p>
            <a:pPr eaLnBrk="1" hangingPunct="1"/>
            <a:r>
              <a:rPr lang="ru-RU" sz="1100" dirty="0" smtClean="0"/>
              <a:t>Егоров</a:t>
            </a:r>
            <a:endParaRPr lang="en-US" sz="1100" dirty="0" smtClean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627784" y="2569468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Екатерина </a:t>
            </a:r>
          </a:p>
          <a:p>
            <a:pPr eaLnBrk="1" hangingPunct="1"/>
            <a:r>
              <a:rPr lang="ru-RU" sz="1100" dirty="0" smtClean="0"/>
              <a:t>Морозова</a:t>
            </a:r>
            <a:endParaRPr lang="en-US" sz="1100" dirty="0" smtClean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788024" y="2569468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Елена </a:t>
            </a:r>
          </a:p>
          <a:p>
            <a:pPr eaLnBrk="1" hangingPunct="1"/>
            <a:r>
              <a:rPr lang="ru-RU" sz="1100" dirty="0" err="1" smtClean="0"/>
              <a:t>Дирюгина</a:t>
            </a:r>
            <a:endParaRPr lang="en-US" sz="1100" dirty="0" smtClean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948264" y="2569468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Елена </a:t>
            </a:r>
          </a:p>
          <a:p>
            <a:pPr eaLnBrk="1" hangingPunct="1"/>
            <a:r>
              <a:rPr lang="ru-RU" sz="1100" dirty="0" smtClean="0"/>
              <a:t>Дмитриева</a:t>
            </a:r>
            <a:endParaRPr lang="en-US" sz="1100" dirty="0" smtClean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475656" y="4648293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Максим </a:t>
            </a:r>
          </a:p>
          <a:p>
            <a:pPr eaLnBrk="1" hangingPunct="1"/>
            <a:r>
              <a:rPr lang="ru-RU" sz="1100" dirty="0" smtClean="0"/>
              <a:t>Герасимов</a:t>
            </a:r>
            <a:endParaRPr lang="en-US" sz="1100" dirty="0" smtClean="0"/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635896" y="4632727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Евгения </a:t>
            </a:r>
          </a:p>
          <a:p>
            <a:pPr eaLnBrk="1" hangingPunct="1"/>
            <a:r>
              <a:rPr lang="ru-RU" sz="1100" dirty="0" smtClean="0"/>
              <a:t>Русских</a:t>
            </a:r>
            <a:endParaRPr lang="en-US" sz="1100" dirty="0" smtClean="0"/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5724128" y="4642134"/>
            <a:ext cx="1771876" cy="288032"/>
          </a:xfrm>
          <a:prstGeom prst="rect">
            <a:avLst/>
          </a:prstGeom>
        </p:spPr>
        <p:txBody>
          <a:bodyPr lIns="35660" tIns="17830" rIns="35660" bIns="17830"/>
          <a:lstStyle>
            <a:lvl1pPr marL="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marL="4572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2pPr>
            <a:lvl3pPr marL="9144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3pPr>
            <a:lvl4pPr marL="13716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4pPr>
            <a:lvl5pPr marL="1828800" indent="0" algn="ctr" defTabSz="21764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0000"/>
                </a:solidFill>
                <a:latin typeface="Arial"/>
                <a:ea typeface="+mn-ea"/>
                <a:cs typeface="Arial"/>
                <a:sym typeface="Helvetica" charset="0"/>
              </a:defRPr>
            </a:lvl5pPr>
            <a:lvl6pPr marL="457180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361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53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719" algn="ctr" defTabSz="2177954" rtl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 hangingPunct="1"/>
            <a:r>
              <a:rPr lang="ru-RU" sz="1100" dirty="0" smtClean="0"/>
              <a:t>Николай </a:t>
            </a:r>
          </a:p>
          <a:p>
            <a:pPr eaLnBrk="1" hangingPunct="1"/>
            <a:r>
              <a:rPr lang="ru-RU" sz="1100" dirty="0" smtClean="0"/>
              <a:t>Яковенко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36529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35"/>
          <p:cNvSpPr>
            <a:spLocks/>
          </p:cNvSpPr>
          <p:nvPr/>
        </p:nvSpPr>
        <p:spPr bwMode="auto">
          <a:xfrm>
            <a:off x="5832359" y="2966069"/>
            <a:ext cx="1943100" cy="4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facebook.com/</a:t>
            </a:r>
            <a:r>
              <a:rPr lang="en-US" sz="14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openusk</a:t>
            </a:r>
            <a:endParaRPr lang="ru-RU" sz="1400" dirty="0">
              <a:solidFill>
                <a:schemeClr val="tx1"/>
              </a:solidFill>
              <a:latin typeface="Arial"/>
              <a:ea typeface="ＭＳ Ｐゴシック" charset="0"/>
              <a:cs typeface="Arial"/>
              <a:sym typeface="HeliosC" charset="0"/>
            </a:endParaRPr>
          </a:p>
        </p:txBody>
      </p:sp>
      <p:pic>
        <p:nvPicPr>
          <p:cNvPr id="2" name="Picture 1" descr="facebook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73524"/>
            <a:ext cx="240084" cy="245720"/>
          </a:xfrm>
          <a:prstGeom prst="rect">
            <a:avLst/>
          </a:prstGeom>
        </p:spPr>
      </p:pic>
      <p:pic>
        <p:nvPicPr>
          <p:cNvPr id="4" name="Picture 3" descr="vk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00411"/>
            <a:ext cx="240084" cy="245720"/>
          </a:xfrm>
          <a:prstGeom prst="rect">
            <a:avLst/>
          </a:prstGeom>
        </p:spPr>
      </p:pic>
      <p:sp>
        <p:nvSpPr>
          <p:cNvPr id="48" name="Rectangle 35"/>
          <p:cNvSpPr>
            <a:spLocks/>
          </p:cNvSpPr>
          <p:nvPr/>
        </p:nvSpPr>
        <p:spPr bwMode="auto">
          <a:xfrm>
            <a:off x="5832359" y="3474069"/>
            <a:ext cx="1943100" cy="4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vk.com/</a:t>
            </a:r>
            <a:r>
              <a:rPr lang="en-US" sz="14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openusk</a:t>
            </a:r>
            <a:endParaRPr lang="ru-RU" sz="1400" dirty="0">
              <a:solidFill>
                <a:schemeClr val="tx1"/>
              </a:solidFill>
              <a:latin typeface="Arial"/>
              <a:ea typeface="ＭＳ Ｐゴシック" charset="0"/>
              <a:cs typeface="Arial"/>
              <a:sym typeface="HeliosC" charset="0"/>
            </a:endParaRPr>
          </a:p>
        </p:txBody>
      </p:sp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02231"/>
            <a:ext cx="240084" cy="245720"/>
          </a:xfrm>
          <a:prstGeom prst="rect">
            <a:avLst/>
          </a:prstGeom>
        </p:spPr>
      </p:pic>
      <p:sp>
        <p:nvSpPr>
          <p:cNvPr id="50" name="Rectangle 35"/>
          <p:cNvSpPr>
            <a:spLocks/>
          </p:cNvSpPr>
          <p:nvPr/>
        </p:nvSpPr>
        <p:spPr bwMode="auto">
          <a:xfrm>
            <a:off x="5832359" y="3982069"/>
            <a:ext cx="1943100" cy="4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twitter.com/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openusk</a:t>
            </a:r>
            <a:endParaRPr lang="en-US" sz="1400" dirty="0">
              <a:solidFill>
                <a:schemeClr val="tx1"/>
              </a:solidFill>
              <a:latin typeface="Arial"/>
              <a:ea typeface="ＭＳ Ｐゴシック" charset="0"/>
              <a:cs typeface="Arial"/>
              <a:sym typeface="HeliosC" charset="0"/>
            </a:endParaRPr>
          </a:p>
        </p:txBody>
      </p:sp>
      <p:pic>
        <p:nvPicPr>
          <p:cNvPr id="6" name="Picture 5" descr="youtub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22253"/>
            <a:ext cx="240084" cy="245720"/>
          </a:xfrm>
          <a:prstGeom prst="rect">
            <a:avLst/>
          </a:prstGeom>
        </p:spPr>
      </p:pic>
      <p:sp>
        <p:nvSpPr>
          <p:cNvPr id="56" name="Rectangle 35"/>
          <p:cNvSpPr>
            <a:spLocks/>
          </p:cNvSpPr>
          <p:nvPr/>
        </p:nvSpPr>
        <p:spPr bwMode="auto">
          <a:xfrm>
            <a:off x="5832359" y="4490069"/>
            <a:ext cx="1943100" cy="4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youtube.com/</a:t>
            </a:r>
            <a:r>
              <a:rPr lang="en-US" sz="14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HeliosC" charset="0"/>
              </a:rPr>
              <a:t>openusk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en-US" dirty="0"/>
          </a:p>
        </p:txBody>
      </p:sp>
      <p:sp>
        <p:nvSpPr>
          <p:cNvPr id="28" name="Shape 23"/>
          <p:cNvSpPr/>
          <p:nvPr/>
        </p:nvSpPr>
        <p:spPr>
          <a:xfrm>
            <a:off x="827584" y="3433564"/>
            <a:ext cx="2608576" cy="122413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19" name="Title 1"/>
          <p:cNvSpPr txBox="1">
            <a:spLocks/>
          </p:cNvSpPr>
          <p:nvPr/>
        </p:nvSpPr>
        <p:spPr>
          <a:xfrm>
            <a:off x="827584" y="1417340"/>
            <a:ext cx="3729608" cy="600067"/>
          </a:xfrm>
          <a:prstGeom prst="rect">
            <a:avLst/>
          </a:prstGeom>
        </p:spPr>
        <p:txBody>
          <a:bodyPr lIns="35660" tIns="17830" rIns="35660" bIns="17830"/>
          <a:lstStyle>
            <a:lvl1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2pPr>
            <a:lvl3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3pPr>
            <a:lvl4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4pPr>
            <a:lvl5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5pPr>
            <a:lvl6pPr marL="178298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356597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534894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713191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r>
              <a:rPr lang="ru-RU" dirty="0" smtClean="0"/>
              <a:t>Герасимов Максим</a:t>
            </a:r>
            <a:br>
              <a:rPr lang="ru-RU" dirty="0" smtClean="0"/>
            </a:br>
            <a:r>
              <a:rPr lang="ru-RU" b="0" dirty="0" smtClean="0"/>
              <a:t>менеджер по развитию сообщества </a:t>
            </a:r>
            <a:r>
              <a:rPr lang="ru-RU" b="0" dirty="0" err="1" smtClean="0"/>
              <a:t>ОтУС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932040" y="1417340"/>
            <a:ext cx="3007956" cy="600067"/>
          </a:xfrm>
          <a:prstGeom prst="rect">
            <a:avLst/>
          </a:prstGeom>
        </p:spPr>
        <p:txBody>
          <a:bodyPr lIns="35660" tIns="17830" rIns="35660" bIns="17830"/>
          <a:lstStyle>
            <a:lvl1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/>
                <a:ea typeface="MS PGothic" pitchFamily="34" charset="-128"/>
                <a:cs typeface="Arial"/>
                <a:sym typeface="Helvetica" charset="0"/>
              </a:defRPr>
            </a:lvl1pPr>
            <a:lvl2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2pPr>
            <a:lvl3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3pPr>
            <a:lvl4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4pPr>
            <a:lvl5pPr algn="l" defTabSz="177687" rtl="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MS PGothic" pitchFamily="34" charset="-128"/>
                <a:cs typeface="Helvetica" charset="0"/>
                <a:sym typeface="Helvetica" charset="0"/>
              </a:defRPr>
            </a:lvl5pPr>
            <a:lvl6pPr marL="178298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356597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534894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713191" algn="l" defTabSz="178298" rtl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r>
              <a:rPr lang="ru-RU" dirty="0"/>
              <a:t> </a:t>
            </a:r>
            <a:r>
              <a:rPr lang="en-US" dirty="0" err="1" smtClean="0"/>
              <a:t>mgerasimov@sk.ru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228" y="527660"/>
            <a:ext cx="7877960" cy="4922128"/>
            <a:chOff x="539552" y="357572"/>
            <a:chExt cx="8043312" cy="50254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840" y="1612188"/>
              <a:ext cx="2014959" cy="1259349"/>
            </a:xfrm>
            <a:prstGeom prst="rect">
              <a:avLst/>
            </a:prstGeom>
          </p:spPr>
        </p:pic>
        <p:pic>
          <p:nvPicPr>
            <p:cNvPr id="7" name="Picture 6" descr="camp2014-nauka-lif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04" y="1612188"/>
              <a:ext cx="2014960" cy="12593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00" y="357572"/>
              <a:ext cx="2014959" cy="12593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511" y="358946"/>
              <a:ext cx="2014960" cy="125660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059" y="357572"/>
              <a:ext cx="2012659" cy="12593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869370"/>
              <a:ext cx="2014959" cy="12593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92" y="2861494"/>
              <a:ext cx="2026788" cy="12667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246" y="2868709"/>
              <a:ext cx="2012182" cy="12593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1612188"/>
              <a:ext cx="2014959" cy="125934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426" y="358291"/>
              <a:ext cx="2012659" cy="125791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028" y="2869370"/>
              <a:ext cx="2014959" cy="125934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602028"/>
              <a:ext cx="2033850" cy="12711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01" y="4120024"/>
              <a:ext cx="2014956" cy="125934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589" y="4116271"/>
              <a:ext cx="2026788" cy="126674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94" y="4120231"/>
              <a:ext cx="2012182" cy="125761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119009"/>
              <a:ext cx="2014956" cy="1259348"/>
            </a:xfrm>
            <a:prstGeom prst="rect">
              <a:avLst/>
            </a:prstGeom>
          </p:spPr>
        </p:pic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52824" y="193203"/>
            <a:ext cx="8133976" cy="288033"/>
          </a:xfrm>
        </p:spPr>
        <p:txBody>
          <a:bodyPr/>
          <a:lstStyle/>
          <a:p>
            <a:r>
              <a:rPr lang="ru-RU" sz="1600" dirty="0" smtClean="0"/>
              <a:t>СОБЫТИЯ </a:t>
            </a:r>
            <a:r>
              <a:rPr lang="ru-RU" sz="1600" dirty="0" err="1" smtClean="0"/>
              <a:t>ОтУС</a:t>
            </a:r>
            <a:r>
              <a:rPr lang="ru-RU" sz="1600" dirty="0" smtClean="0"/>
              <a:t>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571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</a:t>
            </a:r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78868"/>
            <a:ext cx="7779250" cy="38563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32486" y="294164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/>
                <a:cs typeface="Arial"/>
              </a:rPr>
              <a:t>Привлечение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90834" y="29389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/>
                <a:cs typeface="Arial"/>
              </a:rPr>
              <a:t>Отбор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1920" y="2938908"/>
            <a:ext cx="14401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Arial"/>
                <a:cs typeface="Arial"/>
              </a:rPr>
              <a:t>Формирование и развитие команд </a:t>
            </a:r>
            <a:endParaRPr lang="ru-RU" sz="1100" b="1" dirty="0" smtClean="0">
              <a:latin typeface="Arial"/>
              <a:cs typeface="Arial"/>
            </a:endParaRPr>
          </a:p>
          <a:p>
            <a:pPr algn="ctr"/>
            <a:r>
              <a:rPr lang="ru-RU" sz="1050" dirty="0" smtClean="0">
                <a:latin typeface="Arial"/>
                <a:cs typeface="Arial"/>
              </a:rPr>
              <a:t>с </a:t>
            </a:r>
            <a:r>
              <a:rPr lang="ru-RU" sz="1050" dirty="0">
                <a:latin typeface="Arial"/>
                <a:cs typeface="Arial"/>
              </a:rPr>
              <a:t>инновационными проектами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10268" y="2947668"/>
            <a:ext cx="14401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"/>
                <a:cs typeface="Arial"/>
              </a:rPr>
              <a:t>Интеграция в экосистему </a:t>
            </a:r>
            <a:r>
              <a:rPr lang="ru-RU" sz="1050" dirty="0" err="1" smtClean="0">
                <a:latin typeface="Arial"/>
                <a:cs typeface="Arial"/>
              </a:rPr>
              <a:t>Сколково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29502" y="2959213"/>
            <a:ext cx="1946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Arial"/>
                <a:cs typeface="Arial"/>
              </a:rPr>
              <a:t>Формирование, развитие и поддержание сообщества</a:t>
            </a:r>
            <a:r>
              <a:rPr lang="ru-RU" sz="1050" dirty="0">
                <a:latin typeface="Arial"/>
                <a:cs typeface="Arial"/>
              </a:rPr>
              <a:t> </a:t>
            </a:r>
            <a:r>
              <a:rPr lang="ru-RU" sz="1050" dirty="0" err="1">
                <a:latin typeface="Arial"/>
                <a:cs typeface="Arial"/>
              </a:rPr>
              <a:t>Сколково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50" name="Rechteck 1"/>
          <p:cNvSpPr/>
          <p:nvPr/>
        </p:nvSpPr>
        <p:spPr>
          <a:xfrm>
            <a:off x="2267744" y="4009628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КОНКУРСЫ</a:t>
            </a:r>
            <a:endParaRPr lang="ru-RU" sz="7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1" name="Rechteck 1"/>
          <p:cNvSpPr/>
          <p:nvPr/>
        </p:nvSpPr>
        <p:spPr>
          <a:xfrm>
            <a:off x="683568" y="4009628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Arial"/>
                <a:cs typeface="Arial"/>
              </a:rPr>
              <a:t>EDUTAINMENT (</a:t>
            </a: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КИНОФЕСТИВАЛЬ 360</a:t>
            </a:r>
            <a:r>
              <a:rPr lang="en-US" sz="800" b="1" dirty="0" smtClean="0">
                <a:solidFill>
                  <a:schemeClr val="tx1"/>
                </a:solidFill>
                <a:latin typeface="Arial"/>
                <a:cs typeface="Arial"/>
              </a:rPr>
              <a:t>,</a:t>
            </a:r>
            <a:endParaRPr lang="ru-RU" sz="8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err="1" smtClean="0">
                <a:solidFill>
                  <a:schemeClr val="tx1"/>
                </a:solidFill>
                <a:latin typeface="Arial"/>
                <a:cs typeface="Arial"/>
              </a:rPr>
              <a:t>TEDx</a:t>
            </a:r>
            <a:r>
              <a:rPr lang="en-US" sz="800" b="1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ru-RU" sz="12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2" name="Rechteck 1"/>
          <p:cNvSpPr/>
          <p:nvPr/>
        </p:nvSpPr>
        <p:spPr>
          <a:xfrm>
            <a:off x="3840375" y="4009628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ОТ ИДЕИ К БИЗНЕСУ</a:t>
            </a:r>
            <a:endParaRPr lang="ru-RU" sz="7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3" name="Rechteck 1"/>
          <p:cNvSpPr/>
          <p:nvPr/>
        </p:nvSpPr>
        <p:spPr>
          <a:xfrm>
            <a:off x="5398722" y="4009628"/>
            <a:ext cx="3061709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СЕЗОННЫЕ ШКОЛЫ</a:t>
            </a:r>
            <a:endParaRPr lang="ru-RU" sz="7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4" name="Rechteck 1"/>
          <p:cNvSpPr/>
          <p:nvPr/>
        </p:nvSpPr>
        <p:spPr>
          <a:xfrm>
            <a:off x="683568" y="4657700"/>
            <a:ext cx="4608512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МИРОВЫЕ ТЕХНОЛОГИЧЕСКИЕ ТРЕНДЫ</a:t>
            </a:r>
            <a:endParaRPr lang="ru-RU" sz="7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5" name="Rechteck 1"/>
          <p:cNvSpPr/>
          <p:nvPr/>
        </p:nvSpPr>
        <p:spPr>
          <a:xfrm>
            <a:off x="7020272" y="4657700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МЕРОПРИЯТИЯ ПО РАБОТЕ С СООБЩЕСТВОМ</a:t>
            </a:r>
            <a:endParaRPr lang="ru-RU" sz="7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6" name="Rechteck 1"/>
          <p:cNvSpPr/>
          <p:nvPr/>
        </p:nvSpPr>
        <p:spPr>
          <a:xfrm>
            <a:off x="5413006" y="4657700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bg2">
                <a:lumMod val="60000"/>
                <a:lumOff val="40000"/>
              </a:schemeClr>
            </a:solidFill>
            <a:beve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СКОЛКОВО: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/>
                <a:cs typeface="Arial"/>
              </a:rPr>
              <a:t>ИНСТРУКЦИЯ ПО ПРИМЕНЕНИЮ</a:t>
            </a:r>
            <a:endParaRPr lang="ru-RU" sz="12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029173"/>
              </p:ext>
            </p:extLst>
          </p:nvPr>
        </p:nvGraphicFramePr>
        <p:xfrm>
          <a:off x="683568" y="1101884"/>
          <a:ext cx="1584176" cy="125156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584176"/>
              </a:tblGrid>
              <a:tr h="312890">
                <a:tc>
                  <a:txBody>
                    <a:bodyPr/>
                    <a:lstStyle/>
                    <a:p>
                      <a:r>
                        <a:rPr lang="ru-RU" dirty="0" smtClean="0"/>
                        <a:t>СТУДЕНТЫ</a:t>
                      </a:r>
                      <a:endParaRPr lang="en-US" dirty="0"/>
                    </a:p>
                  </a:txBody>
                  <a:tcPr anchor="ctr"/>
                </a:tc>
              </a:tr>
              <a:tr h="312890">
                <a:tc>
                  <a:txBody>
                    <a:bodyPr/>
                    <a:lstStyle/>
                    <a:p>
                      <a:r>
                        <a:rPr lang="ru-RU" dirty="0" smtClean="0"/>
                        <a:t>АСПИРАНТЫ</a:t>
                      </a:r>
                      <a:endParaRPr lang="en-US" dirty="0"/>
                    </a:p>
                  </a:txBody>
                  <a:tcPr anchor="ctr"/>
                </a:tc>
              </a:tr>
              <a:tr h="312890"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МОЛОДЫЕ УЧЕНЫЕ</a:t>
                      </a:r>
                      <a:endParaRPr lang="en-US" dirty="0"/>
                    </a:p>
                  </a:txBody>
                  <a:tcPr anchor="ctr"/>
                </a:tc>
              </a:tr>
              <a:tr h="312890"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МОЛОДЫЕ</a:t>
                      </a:r>
                      <a:r>
                        <a:rPr lang="ru-RU" baseline="0" dirty="0" smtClean="0"/>
                        <a:t> ПРЕДПРИНИМАТЕЛИ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681326"/>
              </p:ext>
            </p:extLst>
          </p:nvPr>
        </p:nvGraphicFramePr>
        <p:xfrm>
          <a:off x="6876256" y="1101884"/>
          <a:ext cx="1584176" cy="125156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584176"/>
              </a:tblGrid>
              <a:tr h="312890">
                <a:tc>
                  <a:txBody>
                    <a:bodyPr/>
                    <a:lstStyle/>
                    <a:p>
                      <a:pPr marL="0" marR="0" indent="0" algn="l" defTabSz="3565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r>
                        <a:rPr lang="en-US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Сколково</a:t>
                      </a:r>
                      <a:endParaRPr lang="en-US" dirty="0"/>
                    </a:p>
                  </a:txBody>
                  <a:tcPr anchor="ctr"/>
                </a:tc>
              </a:tr>
              <a:tr h="312890">
                <a:tc>
                  <a:txBody>
                    <a:bodyPr/>
                    <a:lstStyle/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стажеры и сотрудники компаний участников </a:t>
                      </a:r>
                      <a:r>
                        <a:rPr lang="ru-RU" sz="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Сколково</a:t>
                      </a:r>
                      <a:endParaRPr lang="en-US" dirty="0"/>
                    </a:p>
                  </a:txBody>
                  <a:tcPr anchor="ctr"/>
                </a:tc>
              </a:tr>
              <a:tr h="312890">
                <a:tc>
                  <a:txBody>
                    <a:bodyPr/>
                    <a:lstStyle/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стажеры и сотрудники </a:t>
                      </a:r>
                      <a:r>
                        <a:rPr lang="bg-BG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Фонда «Сколково», ДО и партнеров</a:t>
                      </a:r>
                      <a:endParaRPr lang="en-US" dirty="0"/>
                    </a:p>
                  </a:txBody>
                  <a:tcPr anchor="ctr"/>
                </a:tc>
              </a:tr>
              <a:tr h="312890">
                <a:tc>
                  <a:txBody>
                    <a:bodyPr/>
                    <a:lstStyle/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Студенты </a:t>
                      </a:r>
                      <a:r>
                        <a:rPr lang="ru-RU" sz="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Сколтеха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627784" y="1104031"/>
            <a:ext cx="4032448" cy="8815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144000" tIns="93600" rIns="144000" bIns="93600" rtlCol="0" anchor="ctr">
            <a:spAutoFit/>
          </a:bodyPr>
          <a:lstStyle/>
          <a:p>
            <a:r>
              <a:rPr lang="ru-RU" sz="900" dirty="0" err="1">
                <a:latin typeface="Arial"/>
                <a:cs typeface="Arial"/>
              </a:rPr>
              <a:t>ОтУС</a:t>
            </a:r>
            <a:r>
              <a:rPr lang="ru-RU" sz="900" dirty="0">
                <a:latin typeface="Arial"/>
                <a:cs typeface="Arial"/>
              </a:rPr>
              <a:t> работает с участниками всех стадий инновационного процесса, ускоряя их развитие и вовлекая в экосистему «</a:t>
            </a:r>
            <a:r>
              <a:rPr lang="ru-RU" sz="900" dirty="0" err="1">
                <a:latin typeface="Arial"/>
                <a:cs typeface="Arial"/>
              </a:rPr>
              <a:t>Сколково</a:t>
            </a:r>
            <a:r>
              <a:rPr lang="ru-RU" sz="900" dirty="0">
                <a:latin typeface="Arial"/>
                <a:cs typeface="Arial"/>
              </a:rPr>
              <a:t>» на каждой стадии. Программа </a:t>
            </a:r>
            <a:r>
              <a:rPr lang="ru-RU" sz="900" dirty="0" err="1">
                <a:latin typeface="Arial"/>
                <a:cs typeface="Arial"/>
              </a:rPr>
              <a:t>ОтУС</a:t>
            </a:r>
            <a:r>
              <a:rPr lang="ru-RU" sz="900" dirty="0">
                <a:latin typeface="Arial"/>
                <a:cs typeface="Arial"/>
              </a:rPr>
              <a:t> состоит из нескольких блоков: участвовать можно в зависимости от компетенций, необходимых участнику, как в отдельных частях программы, так и в их совокупности</a:t>
            </a:r>
            <a:r>
              <a:rPr lang="ru-RU" sz="900" dirty="0" smtClean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7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5" name="Shape 25">
            <a:hlinkClick r:id="rId4"/>
          </p:cNvPr>
          <p:cNvSpPr/>
          <p:nvPr/>
        </p:nvSpPr>
        <p:spPr>
          <a:xfrm>
            <a:off x="2606178" y="4585692"/>
            <a:ext cx="1389056" cy="59333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6" name="Shape 26">
            <a:hlinkClick r:id="rId6"/>
          </p:cNvPr>
          <p:cNvSpPr/>
          <p:nvPr/>
        </p:nvSpPr>
        <p:spPr>
          <a:xfrm>
            <a:off x="1570681" y="4612393"/>
            <a:ext cx="746618" cy="54226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cxnSp>
        <p:nvCxnSpPr>
          <p:cNvPr id="7" name="Shape 41"/>
          <p:cNvCxnSpPr/>
          <p:nvPr/>
        </p:nvCxnSpPr>
        <p:spPr>
          <a:xfrm>
            <a:off x="1414231" y="4434665"/>
            <a:ext cx="88120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Rectangle 7"/>
          <p:cNvSpPr/>
          <p:nvPr/>
        </p:nvSpPr>
        <p:spPr>
          <a:xfrm>
            <a:off x="2074002" y="4276494"/>
            <a:ext cx="1284442" cy="329085"/>
          </a:xfrm>
          <a:prstGeom prst="rect">
            <a:avLst/>
          </a:prstGeom>
        </p:spPr>
        <p:txBody>
          <a:bodyPr wrap="square" lIns="234461" tIns="117231" rIns="234461" bIns="117231">
            <a:spAutoFit/>
          </a:bodyPr>
          <a:lstStyle/>
          <a:p>
            <a:pPr algn="ctr"/>
            <a:r>
              <a:rPr lang="ru-RU" sz="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ОРГАНИЗАТОРЫ</a:t>
            </a:r>
          </a:p>
        </p:txBody>
      </p:sp>
      <p:cxnSp>
        <p:nvCxnSpPr>
          <p:cNvPr id="9" name="Shape 41"/>
          <p:cNvCxnSpPr/>
          <p:nvPr/>
        </p:nvCxnSpPr>
        <p:spPr>
          <a:xfrm>
            <a:off x="3125311" y="4429734"/>
            <a:ext cx="88120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/>
          <p:cNvSpPr/>
          <p:nvPr/>
        </p:nvSpPr>
        <p:spPr>
          <a:xfrm>
            <a:off x="5476355" y="1273324"/>
            <a:ext cx="30243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/>
                <a:cs typeface="Arial"/>
              </a:rPr>
              <a:t>Уникальный  проект, направленный на формирование сообщества молодых талантов (ученые, студенты, предприниматели),  желающих и способных согласованно влиять на стратегию развития науки, глобальных инноваций и высоких технологий в России и мире</a:t>
            </a:r>
            <a:r>
              <a:rPr lang="ru-RU" sz="1000" dirty="0" smtClean="0">
                <a:latin typeface="Arial"/>
                <a:cs typeface="Arial"/>
              </a:rPr>
              <a:t>.</a:t>
            </a:r>
          </a:p>
          <a:p>
            <a:endParaRPr lang="ru-RU" sz="1000" dirty="0">
              <a:latin typeface="Arial"/>
              <a:cs typeface="Arial"/>
            </a:endParaRPr>
          </a:p>
          <a:p>
            <a:r>
              <a:rPr lang="ru-RU" sz="1000" dirty="0">
                <a:latin typeface="Arial"/>
                <a:cs typeface="Arial"/>
              </a:rPr>
              <a:t>Экспертное сообщество </a:t>
            </a:r>
            <a:r>
              <a:rPr lang="ru-RU" sz="1000" dirty="0" err="1">
                <a:latin typeface="Arial"/>
                <a:cs typeface="Arial"/>
              </a:rPr>
              <a:t>Сколково</a:t>
            </a:r>
            <a:r>
              <a:rPr lang="ru-RU" sz="1000" dirty="0">
                <a:latin typeface="Arial"/>
                <a:cs typeface="Arial"/>
              </a:rPr>
              <a:t> вместе с талантливой молодежью готово сделать ревизию приоритетных направлений для разработки новых идей проектов  и технологий </a:t>
            </a:r>
          </a:p>
          <a:p>
            <a:endParaRPr lang="en-US" sz="10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2120" y="3577580"/>
            <a:ext cx="2572948" cy="1693916"/>
            <a:chOff x="6846455" y="3197706"/>
            <a:chExt cx="4199261" cy="2764609"/>
          </a:xfrm>
        </p:grpSpPr>
        <p:cxnSp>
          <p:nvCxnSpPr>
            <p:cNvPr id="21" name="Shape 41"/>
            <p:cNvCxnSpPr/>
            <p:nvPr/>
          </p:nvCxnSpPr>
          <p:spPr>
            <a:xfrm>
              <a:off x="6978261" y="3405269"/>
              <a:ext cx="1335024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Rectangle 21"/>
            <p:cNvSpPr/>
            <p:nvPr/>
          </p:nvSpPr>
          <p:spPr>
            <a:xfrm>
              <a:off x="8159186" y="3197706"/>
              <a:ext cx="1583183" cy="537094"/>
            </a:xfrm>
            <a:prstGeom prst="rect">
              <a:avLst/>
            </a:prstGeom>
          </p:spPr>
          <p:txBody>
            <a:bodyPr wrap="square" lIns="234461" tIns="117231" rIns="234461" bIns="117231">
              <a:spAutoFit/>
            </a:bodyPr>
            <a:lstStyle/>
            <a:p>
              <a:pPr algn="ctr"/>
              <a:r>
                <a:rPr lang="ru-RU" sz="600" b="1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ПАРТНЕРЫ</a:t>
              </a:r>
              <a:endParaRPr lang="ru-RU" sz="5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Shape 41"/>
            <p:cNvCxnSpPr/>
            <p:nvPr/>
          </p:nvCxnSpPr>
          <p:spPr>
            <a:xfrm>
              <a:off x="9570545" y="3397798"/>
              <a:ext cx="1335024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7" name="Picture 26" descr="skoltech-logo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455" y="3980525"/>
              <a:ext cx="1280103" cy="470438"/>
            </a:xfrm>
            <a:prstGeom prst="rect">
              <a:avLst/>
            </a:prstGeom>
          </p:spPr>
        </p:pic>
        <p:pic>
          <p:nvPicPr>
            <p:cNvPr id="28" name="Picture 27" descr="fano-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668" y="4029364"/>
              <a:ext cx="1677676" cy="330970"/>
            </a:xfrm>
            <a:prstGeom prst="rect">
              <a:avLst/>
            </a:prstGeom>
          </p:spPr>
        </p:pic>
        <p:pic>
          <p:nvPicPr>
            <p:cNvPr id="29" name="Picture 28" descr="rossotrudnichestvo-logo.jpe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4122" y="3833091"/>
              <a:ext cx="691594" cy="704271"/>
            </a:xfrm>
            <a:prstGeom prst="rect">
              <a:avLst/>
            </a:prstGeom>
          </p:spPr>
        </p:pic>
        <p:cxnSp>
          <p:nvCxnSpPr>
            <p:cNvPr id="30" name="Shape 41"/>
            <p:cNvCxnSpPr/>
            <p:nvPr/>
          </p:nvCxnSpPr>
          <p:spPr>
            <a:xfrm>
              <a:off x="6970240" y="5108400"/>
              <a:ext cx="1335024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" name="Rectangle 30"/>
            <p:cNvSpPr/>
            <p:nvPr/>
          </p:nvSpPr>
          <p:spPr>
            <a:xfrm>
              <a:off x="8151165" y="4900837"/>
              <a:ext cx="1583183" cy="637556"/>
            </a:xfrm>
            <a:prstGeom prst="rect">
              <a:avLst/>
            </a:prstGeom>
          </p:spPr>
          <p:txBody>
            <a:bodyPr wrap="square" lIns="234461" tIns="117231" rIns="234461" bIns="117231">
              <a:spAutoFit/>
            </a:bodyPr>
            <a:lstStyle/>
            <a:p>
              <a:pPr algn="ctr"/>
              <a:r>
                <a:rPr lang="ru-RU" sz="500" b="1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ПРОГРАММНЫЕ ПАРТНЕРЫ</a:t>
              </a:r>
              <a:endParaRPr lang="ru-RU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32" name="Shape 41"/>
            <p:cNvCxnSpPr/>
            <p:nvPr/>
          </p:nvCxnSpPr>
          <p:spPr>
            <a:xfrm>
              <a:off x="9562524" y="5100929"/>
              <a:ext cx="1335024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3" name="Picture 32" descr="e-nano-log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093" y="5507789"/>
              <a:ext cx="951356" cy="387684"/>
            </a:xfrm>
            <a:prstGeom prst="rect">
              <a:avLst/>
            </a:prstGeom>
          </p:spPr>
        </p:pic>
        <p:pic>
          <p:nvPicPr>
            <p:cNvPr id="34" name="Picture 33" descr="sharapova-school-logo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1468" y="5427573"/>
              <a:ext cx="534742" cy="53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1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73280"/>
              </p:ext>
            </p:extLst>
          </p:nvPr>
        </p:nvGraphicFramePr>
        <p:xfrm>
          <a:off x="1907704" y="4081636"/>
          <a:ext cx="5544616" cy="12580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44616"/>
              </a:tblGrid>
              <a:tr h="1258065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Georgia"/>
                          <a:ea typeface="Arial"/>
                          <a:cs typeface="Georgia"/>
                        </a:rPr>
                        <a:t>«На Зимней  школе </a:t>
                      </a:r>
                      <a:r>
                        <a:rPr lang="ru-RU" sz="1200" b="0" i="1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Georgia"/>
                          <a:ea typeface="Arial"/>
                          <a:cs typeface="Georgia"/>
                        </a:rPr>
                        <a:t>ОтУС</a:t>
                      </a:r>
                      <a:r>
                        <a:rPr lang="ru-RU" sz="12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Georgia"/>
                          <a:ea typeface="Arial"/>
                          <a:cs typeface="Georgia"/>
                        </a:rPr>
                        <a:t>  я увидел содержательных молодых </a:t>
                      </a:r>
                    </a:p>
                    <a:p>
                      <a:r>
                        <a:rPr lang="ru-RU" sz="12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Georgia"/>
                          <a:ea typeface="Arial"/>
                          <a:cs typeface="Georgia"/>
                        </a:rPr>
                        <a:t>людей – со своими, а не заимствованными мыслями, со своей школой, карьерой, опытом побед и неудач, своей ответственностью в жизни».</a:t>
                      </a:r>
                    </a:p>
                    <a:p>
                      <a:endParaRPr lang="ru-RU" sz="1100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Georgia"/>
                        <a:ea typeface="Arial"/>
                        <a:cs typeface="Georgi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/>
                          <a:ea typeface="Calibri"/>
                          <a:cs typeface="Arial"/>
                        </a:rPr>
                        <a:t>Сергей Жуков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/>
                          <a:ea typeface="Calibri"/>
                          <a:cs typeface="Arial"/>
                        </a:rPr>
                        <a:t>Вице-Президент по развитию деятельности Фонда на Дальнем Востоке.</a:t>
                      </a:r>
                      <a:endParaRPr lang="ru-RU" sz="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7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cxnSp>
        <p:nvCxnSpPr>
          <p:cNvPr id="9" name="Shape 41"/>
          <p:cNvCxnSpPr/>
          <p:nvPr/>
        </p:nvCxnSpPr>
        <p:spPr>
          <a:xfrm>
            <a:off x="5128590" y="4547000"/>
            <a:ext cx="106441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Rectangle 9"/>
          <p:cNvSpPr/>
          <p:nvPr/>
        </p:nvSpPr>
        <p:spPr>
          <a:xfrm>
            <a:off x="5934811" y="4360345"/>
            <a:ext cx="1532930" cy="421418"/>
          </a:xfrm>
          <a:prstGeom prst="rect">
            <a:avLst/>
          </a:prstGeom>
        </p:spPr>
        <p:txBody>
          <a:bodyPr wrap="square" lIns="234461" tIns="117231" rIns="234461" bIns="117231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ПАРТНЕРЫ</a:t>
            </a:r>
          </a:p>
          <a:p>
            <a:pPr algn="ctr"/>
            <a:r>
              <a:rPr lang="ru-RU" sz="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по согласованию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1" name="Shape 41"/>
          <p:cNvCxnSpPr/>
          <p:nvPr/>
        </p:nvCxnSpPr>
        <p:spPr>
          <a:xfrm>
            <a:off x="7195416" y="4541043"/>
            <a:ext cx="106441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25">
            <a:hlinkClick r:id="rId3"/>
          </p:cNvPr>
          <p:cNvSpPr/>
          <p:nvPr/>
        </p:nvSpPr>
        <p:spPr>
          <a:xfrm>
            <a:off x="2451579" y="4669642"/>
            <a:ext cx="1389056" cy="59333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8" name="Shape 26">
            <a:hlinkClick r:id="rId5"/>
          </p:cNvPr>
          <p:cNvSpPr/>
          <p:nvPr/>
        </p:nvSpPr>
        <p:spPr>
          <a:xfrm>
            <a:off x="1416082" y="4696343"/>
            <a:ext cx="746618" cy="54226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cxnSp>
        <p:nvCxnSpPr>
          <p:cNvPr id="22" name="Shape 41"/>
          <p:cNvCxnSpPr/>
          <p:nvPr/>
        </p:nvCxnSpPr>
        <p:spPr>
          <a:xfrm>
            <a:off x="1259632" y="4518615"/>
            <a:ext cx="88120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Rectangle 24"/>
          <p:cNvSpPr/>
          <p:nvPr/>
        </p:nvSpPr>
        <p:spPr>
          <a:xfrm>
            <a:off x="1919403" y="4360444"/>
            <a:ext cx="1284442" cy="329085"/>
          </a:xfrm>
          <a:prstGeom prst="rect">
            <a:avLst/>
          </a:prstGeom>
        </p:spPr>
        <p:txBody>
          <a:bodyPr wrap="square" lIns="234461" tIns="117231" rIns="234461" bIns="117231">
            <a:spAutoFit/>
          </a:bodyPr>
          <a:lstStyle/>
          <a:p>
            <a:pPr algn="ctr"/>
            <a:r>
              <a:rPr lang="ru-RU" sz="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ОРГАНИЗАТОРЫ</a:t>
            </a:r>
          </a:p>
        </p:txBody>
      </p:sp>
      <p:cxnSp>
        <p:nvCxnSpPr>
          <p:cNvPr id="26" name="Shape 41"/>
          <p:cNvCxnSpPr/>
          <p:nvPr/>
        </p:nvCxnSpPr>
        <p:spPr>
          <a:xfrm>
            <a:off x="2970712" y="4513684"/>
            <a:ext cx="881204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Picture 26" descr="fano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18" y="4869973"/>
            <a:ext cx="1198939" cy="236525"/>
          </a:xfrm>
          <a:prstGeom prst="rect">
            <a:avLst/>
          </a:prstGeom>
        </p:spPr>
      </p:pic>
      <p:pic>
        <p:nvPicPr>
          <p:cNvPr id="28" name="Picture 27" descr="rossotrudnichestvo-logo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20" y="4729708"/>
            <a:ext cx="494243" cy="503302"/>
          </a:xfrm>
          <a:prstGeom prst="rect">
            <a:avLst/>
          </a:prstGeom>
        </p:spPr>
      </p:pic>
      <p:pic>
        <p:nvPicPr>
          <p:cNvPr id="14" name="Picture 13" descr="skoltech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87" y="4873724"/>
            <a:ext cx="914816" cy="336195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5220072" y="2810189"/>
            <a:ext cx="3528392" cy="1343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rgbClr val="000000"/>
                </a:solidFill>
                <a:latin typeface="Arial"/>
                <a:cs typeface="Arial"/>
              </a:rPr>
              <a:t>Школа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объединит талантливых молодых исследователей России и СНГ, заинтересованных в: </a:t>
            </a:r>
          </a:p>
          <a:p>
            <a:pPr marL="171450" indent="-171450" algn="l">
              <a:buFont typeface="Wingdings" charset="2"/>
              <a:buChar char=""/>
            </a:pPr>
            <a:r>
              <a:rPr lang="ru-RU" dirty="0" smtClean="0">
                <a:solidFill>
                  <a:srgbClr val="000000"/>
                </a:solidFill>
                <a:latin typeface="Arial"/>
                <a:cs typeface="Arial"/>
              </a:rPr>
              <a:t>сетевом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взаимодействии</a:t>
            </a:r>
          </a:p>
          <a:p>
            <a:pPr marL="171450" indent="-171450" algn="l">
              <a:buFont typeface="Wingdings" charset="2"/>
              <a:buChar char=""/>
            </a:pPr>
            <a:r>
              <a:rPr lang="ru-RU" dirty="0" smtClean="0">
                <a:solidFill>
                  <a:srgbClr val="000000"/>
                </a:solidFill>
                <a:latin typeface="Arial"/>
                <a:cs typeface="Arial"/>
              </a:rPr>
              <a:t>создании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междисциплинарных команд  и проектов</a:t>
            </a:r>
          </a:p>
          <a:p>
            <a:pPr marL="171450" indent="-171450" algn="l">
              <a:buFont typeface="Wingdings" charset="2"/>
              <a:buChar char=""/>
            </a:pPr>
            <a:r>
              <a:rPr lang="ru-RU" dirty="0" smtClean="0">
                <a:solidFill>
                  <a:srgbClr val="000000"/>
                </a:solidFill>
                <a:latin typeface="Arial"/>
                <a:cs typeface="Arial"/>
              </a:rPr>
              <a:t>популяризации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научной и инновационной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13019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00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4F81BD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charset="0"/>
            <a:ea typeface="Helvetica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4F81BD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charset="0"/>
            <a:ea typeface="Helvetica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572E2D"/>
      </a:dk1>
      <a:lt1>
        <a:srgbClr val="2A5657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ACB4B4"/>
      </a:accent3>
      <a:accent4>
        <a:srgbClr val="492625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67001</TotalTime>
  <Words>2460</Words>
  <Application>Microsoft Macintosh PowerPoint</Application>
  <PresentationFormat>On-screen Show (16:10)</PresentationFormat>
  <Paragraphs>490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Тема Office</vt:lpstr>
      <vt:lpstr>PowerPoint Presentation</vt:lpstr>
      <vt:lpstr>ЧТО ТАКОЕ ОтУС</vt:lpstr>
      <vt:lpstr>СЕТЬ</vt:lpstr>
      <vt:lpstr>УЧАСТНИКИ ОтУС</vt:lpstr>
      <vt:lpstr>СОБЫТИЯ ОтУС 2014</vt:lpstr>
      <vt:lpstr>ПРОГРАММА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МЕЖДУНАРОДНОЕ СООБЩЕСТВО. SKOLKOVO DAY.</vt:lpstr>
      <vt:lpstr>КЛУБ СКОЛКОВО – 6 O’Clock</vt:lpstr>
      <vt:lpstr>ВЫПУСКНОЙ </vt:lpstr>
      <vt:lpstr>OpUS DAY</vt:lpstr>
      <vt:lpstr>OpUS AWARD</vt:lpstr>
      <vt:lpstr>PowerPoint Presentation</vt:lpstr>
      <vt:lpstr>ПАРТНЕРСКИЕ ПРОЕКТЫ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ЧТО БЫЛО В 2014</vt:lpstr>
      <vt:lpstr>PowerPoint Presentation</vt:lpstr>
      <vt:lpstr>PowerPoint Presentation</vt:lpstr>
      <vt:lpstr>ПАРТНЕРЫ 2014 (ПРОГРАММ И СОБЫТИЙ)</vt:lpstr>
      <vt:lpstr>СПИКЕРЫ</vt:lpstr>
      <vt:lpstr>Истории успеха стартапы, Сколтехи, сотрудники…</vt:lpstr>
      <vt:lpstr>ПРОЕКТЫ ОтУС: СТАТУС УЧАСТНИКА СКОЛКОВО</vt:lpstr>
      <vt:lpstr>ПРОЕКТЫ ОтУС</vt:lpstr>
      <vt:lpstr>ПРОЕКТЫ: УЧАСТНИКИ СКОЛКОВО / 2014</vt:lpstr>
      <vt:lpstr>ПРОЕКТЫ: ЛЕТНЯЯ ШКОЛА ОтУС</vt:lpstr>
      <vt:lpstr>ПРОЕКТЫ ПРОГРАММЫ: ТРАНСПОРТ БУДУЩЕГО</vt:lpstr>
      <vt:lpstr>ТРАНСПОРТ БУДУЩЕГО</vt:lpstr>
      <vt:lpstr>СКОЛТЕХ</vt:lpstr>
      <vt:lpstr>СКОЛТЕХ: ПРОЕКТЫ ВЫПУСКНИКОВ ОтУС</vt:lpstr>
      <vt:lpstr>СТАЖЕРЫ / СОТРУДНИКИ</vt:lpstr>
      <vt:lpstr>КОМАНДА</vt:lpstr>
      <vt:lpstr>КОНТАКТЫ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Morozova Ekaterina</dc:creator>
  <cp:keywords/>
  <dc:description/>
  <cp:lastModifiedBy>Max Gerasimov</cp:lastModifiedBy>
  <cp:revision>1187</cp:revision>
  <cp:lastPrinted>2014-12-18T12:55:07Z</cp:lastPrinted>
  <dcterms:modified xsi:type="dcterms:W3CDTF">2015-03-23T21:30:04Z</dcterms:modified>
  <cp:category/>
</cp:coreProperties>
</file>