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45"/>
  </p:notesMasterIdLst>
  <p:sldIdLst>
    <p:sldId id="256" r:id="rId2"/>
    <p:sldId id="349" r:id="rId3"/>
    <p:sldId id="350" r:id="rId4"/>
    <p:sldId id="351" r:id="rId5"/>
    <p:sldId id="352" r:id="rId6"/>
    <p:sldId id="354" r:id="rId7"/>
    <p:sldId id="257" r:id="rId8"/>
    <p:sldId id="328" r:id="rId9"/>
    <p:sldId id="259" r:id="rId10"/>
    <p:sldId id="341" r:id="rId11"/>
    <p:sldId id="309" r:id="rId12"/>
    <p:sldId id="307" r:id="rId13"/>
    <p:sldId id="325" r:id="rId14"/>
    <p:sldId id="302" r:id="rId15"/>
    <p:sldId id="298" r:id="rId16"/>
    <p:sldId id="323" r:id="rId17"/>
    <p:sldId id="305" r:id="rId18"/>
    <p:sldId id="345" r:id="rId19"/>
    <p:sldId id="306" r:id="rId20"/>
    <p:sldId id="326" r:id="rId21"/>
    <p:sldId id="327" r:id="rId22"/>
    <p:sldId id="337" r:id="rId23"/>
    <p:sldId id="283" r:id="rId24"/>
    <p:sldId id="321" r:id="rId25"/>
    <p:sldId id="330" r:id="rId26"/>
    <p:sldId id="329" r:id="rId27"/>
    <p:sldId id="331" r:id="rId28"/>
    <p:sldId id="332" r:id="rId29"/>
    <p:sldId id="333" r:id="rId30"/>
    <p:sldId id="339" r:id="rId31"/>
    <p:sldId id="338" r:id="rId32"/>
    <p:sldId id="340" r:id="rId33"/>
    <p:sldId id="342" r:id="rId34"/>
    <p:sldId id="343" r:id="rId35"/>
    <p:sldId id="346" r:id="rId36"/>
    <p:sldId id="347" r:id="rId37"/>
    <p:sldId id="348" r:id="rId38"/>
    <p:sldId id="364" r:id="rId39"/>
    <p:sldId id="324" r:id="rId40"/>
    <p:sldId id="358" r:id="rId41"/>
    <p:sldId id="360" r:id="rId42"/>
    <p:sldId id="361" r:id="rId43"/>
    <p:sldId id="353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C7CA8"/>
    <a:srgbClr val="D1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 autoAdjust="0"/>
    <p:restoredTop sz="97390" autoAdjust="0"/>
  </p:normalViewPr>
  <p:slideViewPr>
    <p:cSldViewPr>
      <p:cViewPr>
        <p:scale>
          <a:sx n="84" d="100"/>
          <a:sy n="84" d="100"/>
        </p:scale>
        <p:origin x="-870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14A3A-5AF5-4BFE-B3F8-6332BC0DFC59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3E205-F2E3-483B-92D2-BE01EB167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9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A746D-485B-45ED-A55A-C2FB8EA0C51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78CB491-ED89-4181-8D0C-94E44B1A6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760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5CA9F-3066-407A-A6CE-B83DEA193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63959"/>
      </p:ext>
    </p:extLst>
  </p:cSld>
  <p:clrMapOvr>
    <a:masterClrMapping/>
  </p:clrMapOvr>
  <p:transition spd="med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2149768-84A6-4B0D-B5BA-5F674FA764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71487"/>
      </p:ext>
    </p:extLst>
  </p:cSld>
  <p:clrMapOvr>
    <a:masterClrMapping/>
  </p:clrMapOvr>
  <p:transition spd="med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B1409-BC3C-4EFF-84D2-20EAA7926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83314"/>
      </p:ext>
    </p:extLst>
  </p:cSld>
  <p:clrMapOvr>
    <a:masterClrMapping/>
  </p:clrMapOvr>
  <p:transition spd="med" advTm="7000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2E64-E86F-4928-B455-72C0C6F77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761185"/>
      </p:ext>
    </p:extLst>
  </p:cSld>
  <p:clrMapOvr>
    <a:masterClrMapping/>
  </p:clrMapOvr>
  <p:transition spd="med" advTm="7000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C1832-1D61-41D6-B0EB-D0A96F302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318719"/>
      </p:ext>
    </p:extLst>
  </p:cSld>
  <p:clrMapOvr>
    <a:masterClrMapping/>
  </p:clrMapOvr>
  <p:transition spd="med" advTm="7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A410-869E-4D66-B389-51D3492BA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905347"/>
      </p:ext>
    </p:extLst>
  </p:cSld>
  <p:clrMapOvr>
    <a:masterClrMapping/>
  </p:clrMapOvr>
  <p:transition spd="med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E35456-7DA9-4B5A-8B7B-9A830EE2D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88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9AF8D-F0AC-418C-88C6-6C9AC46BF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328359"/>
      </p:ext>
    </p:extLst>
  </p:cSld>
  <p:clrMapOvr>
    <a:masterClrMapping/>
  </p:clrMapOvr>
  <p:transition spd="med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F0BE-DB6E-43F2-908D-ED60FFF066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161624"/>
      </p:ext>
    </p:extLst>
  </p:cSld>
  <p:clrMapOvr>
    <a:masterClrMapping/>
  </p:clrMapOvr>
  <p:transition spd="med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354AB-DBC7-4392-8EED-CFB582857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920179"/>
      </p:ext>
    </p:extLst>
  </p:cSld>
  <p:clrMapOvr>
    <a:masterClrMapping/>
  </p:clrMapOvr>
  <p:transition spd="med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ED11E-553F-4042-A1AA-B57D0A9F5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34846"/>
      </p:ext>
    </p:extLst>
  </p:cSld>
  <p:clrMapOvr>
    <a:masterClrMapping/>
  </p:clrMapOvr>
  <p:transition spd="med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17D83-8E3B-4304-B0A2-62DD03883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589738"/>
      </p:ext>
    </p:extLst>
  </p:cSld>
  <p:clrMapOvr>
    <a:masterClrMapping/>
  </p:clrMapOvr>
  <p:transition spd="med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7BF9D1-27F9-462F-9383-26278D143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69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6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A925209-C984-425F-8A38-0FCEEEB9F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0" r:id="rId2"/>
    <p:sldLayoutId id="2147483948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9" r:id="rId9"/>
    <p:sldLayoutId id="2147483946" r:id="rId10"/>
    <p:sldLayoutId id="2147483950" r:id="rId11"/>
    <p:sldLayoutId id="2147483951" r:id="rId12"/>
    <p:sldLayoutId id="2147483952" r:id="rId13"/>
    <p:sldLayoutId id="2147483953" r:id="rId14"/>
  </p:sldLayoutIdLst>
  <p:transition spd="med">
    <p:cover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4" Type="http://schemas.openxmlformats.org/officeDocument/2006/relationships/image" Target="../media/image7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808" y="1340768"/>
            <a:ext cx="6120680" cy="286816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математический клуб  как эффективная форма развития</a:t>
            </a:r>
            <a:br>
              <a:rPr lang="ru-RU" sz="2800" dirty="0" smtClean="0"/>
            </a:br>
            <a:r>
              <a:rPr lang="ru-RU" sz="2800" dirty="0" smtClean="0"/>
              <a:t>творческого потенциала учащихся и предъявление результатов в программе </a:t>
            </a:r>
            <a:r>
              <a:rPr lang="en-US" sz="2800" dirty="0" smtClean="0"/>
              <a:t>“</a:t>
            </a:r>
            <a:r>
              <a:rPr lang="ru-RU" sz="2800" dirty="0" smtClean="0"/>
              <a:t>Шаг в будущее</a:t>
            </a:r>
            <a:r>
              <a:rPr lang="en-US" sz="2800" dirty="0" smtClean="0"/>
              <a:t>”</a:t>
            </a:r>
            <a:endParaRPr lang="ru-RU" sz="2800" dirty="0" smtClean="0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-171400"/>
            <a:ext cx="8229600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chemeClr val="tx1"/>
                </a:solidFill>
              </a:rPr>
              <a:t>Лестница</a:t>
            </a:r>
            <a:r>
              <a:rPr lang="ru-RU" sz="3600" i="1" dirty="0" smtClean="0">
                <a:solidFill>
                  <a:schemeClr val="bg2"/>
                </a:solidFill>
              </a:rPr>
              <a:t> </a:t>
            </a:r>
            <a:r>
              <a:rPr lang="ru-RU" sz="3600" i="1" dirty="0" smtClean="0">
                <a:solidFill>
                  <a:schemeClr val="tx1"/>
                </a:solidFill>
              </a:rPr>
              <a:t>президентов</a:t>
            </a:r>
            <a:r>
              <a:rPr lang="ru-RU" sz="3600" i="1" dirty="0" smtClean="0">
                <a:solidFill>
                  <a:schemeClr val="bg2"/>
                </a:solidFill>
              </a:rPr>
              <a:t> математического клуба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165668" y="1861606"/>
            <a:ext cx="2046288" cy="2311400"/>
            <a:chOff x="3334" y="2205"/>
            <a:chExt cx="1289" cy="1456"/>
          </a:xfrm>
        </p:grpSpPr>
        <p:pic>
          <p:nvPicPr>
            <p:cNvPr id="12308" name="Picture 13" descr="Gfif"/>
            <p:cNvPicPr>
              <a:picLocks noChangeAspect="1" noChangeArrowheads="1"/>
            </p:cNvPicPr>
            <p:nvPr/>
          </p:nvPicPr>
          <p:blipFill>
            <a:blip r:embed="rId3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205"/>
              <a:ext cx="873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9" name="Text Box 15"/>
            <p:cNvSpPr txBox="1">
              <a:spLocks noChangeArrowheads="1"/>
            </p:cNvSpPr>
            <p:nvPr/>
          </p:nvSpPr>
          <p:spPr bwMode="auto">
            <a:xfrm>
              <a:off x="3334" y="3430"/>
              <a:ext cx="12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/>
                <a:t>Коваленко Павел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195331" y="1190643"/>
            <a:ext cx="1833563" cy="2311400"/>
            <a:chOff x="1156" y="1389"/>
            <a:chExt cx="1155" cy="1456"/>
          </a:xfrm>
        </p:grpSpPr>
        <p:pic>
          <p:nvPicPr>
            <p:cNvPr id="12306" name="Picture 10" descr="qq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389"/>
              <a:ext cx="784" cy="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7" name="Text Box 16"/>
            <p:cNvSpPr txBox="1">
              <a:spLocks noChangeArrowheads="1"/>
            </p:cNvSpPr>
            <p:nvPr/>
          </p:nvSpPr>
          <p:spPr bwMode="auto">
            <a:xfrm>
              <a:off x="1156" y="2614"/>
              <a:ext cx="115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/>
                <a:t>Колосов Антон 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842274" y="1431727"/>
            <a:ext cx="1774825" cy="2382838"/>
            <a:chOff x="2381" y="1706"/>
            <a:chExt cx="1118" cy="1501"/>
          </a:xfrm>
        </p:grpSpPr>
        <p:pic>
          <p:nvPicPr>
            <p:cNvPr id="12304" name="Picture 12" descr="безымянный8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706"/>
              <a:ext cx="865" cy="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Text Box 18"/>
            <p:cNvSpPr txBox="1">
              <a:spLocks noChangeArrowheads="1"/>
            </p:cNvSpPr>
            <p:nvPr/>
          </p:nvSpPr>
          <p:spPr bwMode="auto">
            <a:xfrm>
              <a:off x="2381" y="2976"/>
              <a:ext cx="11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/>
                <a:t>Костин Андрей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6192237" y="1873132"/>
            <a:ext cx="1974617" cy="2299875"/>
            <a:chOff x="4785" y="2568"/>
            <a:chExt cx="1199" cy="1387"/>
          </a:xfrm>
        </p:grpSpPr>
        <p:pic>
          <p:nvPicPr>
            <p:cNvPr id="12302" name="Picture 11" descr="gjck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2568"/>
              <a:ext cx="784" cy="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Text Box 21"/>
            <p:cNvSpPr txBox="1">
              <a:spLocks noChangeArrowheads="1"/>
            </p:cNvSpPr>
            <p:nvPr/>
          </p:nvSpPr>
          <p:spPr bwMode="auto">
            <a:xfrm>
              <a:off x="4804" y="3744"/>
              <a:ext cx="118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dirty="0"/>
                <a:t>Полоцкий Илья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938" y="765175"/>
            <a:ext cx="1568450" cy="2454276"/>
            <a:chOff x="7938" y="765175"/>
            <a:chExt cx="1568450" cy="2454276"/>
          </a:xfrm>
        </p:grpSpPr>
        <p:sp>
          <p:nvSpPr>
            <p:cNvPr id="12300" name="Text Box 14"/>
            <p:cNvSpPr txBox="1">
              <a:spLocks noChangeArrowheads="1"/>
            </p:cNvSpPr>
            <p:nvPr/>
          </p:nvSpPr>
          <p:spPr bwMode="auto">
            <a:xfrm>
              <a:off x="7938" y="2852738"/>
              <a:ext cx="1568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dirty="0"/>
                <a:t>Иван </a:t>
              </a:r>
              <a:r>
                <a:rPr lang="ru-RU" dirty="0" err="1"/>
                <a:t>Бадеха</a:t>
              </a:r>
              <a:endParaRPr lang="ru-RU" dirty="0"/>
            </a:p>
          </p:txBody>
        </p:sp>
        <p:pic>
          <p:nvPicPr>
            <p:cNvPr id="12301" name="Picture 27" descr="Бадеха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26" y="765175"/>
              <a:ext cx="1249363" cy="187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" y="3444767"/>
            <a:ext cx="1249363" cy="1998980"/>
          </a:xfrm>
          <a:noFill/>
        </p:spPr>
      </p:pic>
      <p:pic>
        <p:nvPicPr>
          <p:cNvPr id="12298" name="Picture 3" descr="D:\Матклуб\посвящение 2010\DSC_0098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0" t="12311" r="35276" b="58347"/>
          <a:stretch/>
        </p:blipFill>
        <p:spPr>
          <a:xfrm>
            <a:off x="1448149" y="3723001"/>
            <a:ext cx="1336950" cy="1810575"/>
          </a:xfrm>
          <a:noFill/>
        </p:spPr>
      </p:pic>
      <p:pic>
        <p:nvPicPr>
          <p:cNvPr id="1229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366" y="4173006"/>
            <a:ext cx="1374836" cy="161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310" name="Picture 22" descr="C:\Users\Токмакова\Desktop\IMAG015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7" t="20080" r="37465" b="52575"/>
          <a:stretch/>
        </p:blipFill>
        <p:spPr bwMode="auto">
          <a:xfrm>
            <a:off x="4178196" y="4338770"/>
            <a:ext cx="1385888" cy="17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-29497" y="5528392"/>
            <a:ext cx="16491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dirty="0" err="1" smtClean="0"/>
              <a:t>Селивёрстов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Владимир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75733" y="5651956"/>
            <a:ext cx="1240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Wingdings 3" pitchFamily="18" charset="2"/>
              <a:buNone/>
            </a:pPr>
            <a:r>
              <a:rPr lang="ru-RU" dirty="0" smtClean="0"/>
              <a:t>Бегичева </a:t>
            </a:r>
            <a:br>
              <a:rPr lang="ru-RU" dirty="0" smtClean="0"/>
            </a:br>
            <a:r>
              <a:rPr lang="ru-RU" dirty="0" smtClean="0"/>
              <a:t>Антонина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800295" y="5886049"/>
            <a:ext cx="1195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 3" pitchFamily="18" charset="2"/>
              <a:buNone/>
            </a:pPr>
            <a:r>
              <a:rPr lang="ru-RU" dirty="0" smtClean="0"/>
              <a:t>Киселёв </a:t>
            </a:r>
            <a:br>
              <a:rPr lang="ru-RU" dirty="0" smtClean="0"/>
            </a:br>
            <a:r>
              <a:rPr lang="ru-RU" dirty="0" smtClean="0"/>
              <a:t>Дмитрий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043818" y="6309320"/>
            <a:ext cx="1817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 3" pitchFamily="18" charset="2"/>
              <a:buNone/>
            </a:pPr>
            <a:r>
              <a:rPr lang="ru-RU" dirty="0" smtClean="0"/>
              <a:t>Маевский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dirty="0" smtClean="0"/>
              <a:t> Валерий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71" y="4624533"/>
            <a:ext cx="1383396" cy="161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1871" y="6237312"/>
            <a:ext cx="2566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Комолов       Ильиных Глеб             Данил</a:t>
            </a:r>
            <a:endParaRPr lang="ru-RU" dirty="0"/>
          </a:p>
        </p:txBody>
      </p:sp>
      <p:pic>
        <p:nvPicPr>
          <p:cNvPr id="3074" name="Picture 2" descr="C:\Users\Токмакова\Desktop\НА рабочий стол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3" y="4884762"/>
            <a:ext cx="1143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18302"/>
      </p:ext>
    </p:extLst>
  </p:cSld>
  <p:clrMapOvr>
    <a:masterClrMapping/>
  </p:clrMapOvr>
  <p:transition spd="med" advTm="7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1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1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Picture 4" descr="stend 1 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tend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Documents and Settings\Токмакова\Рабочий стол\семинар1\посвещение в математики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445"/>
            <a:ext cx="74485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5496" y="260648"/>
            <a:ext cx="8229600" cy="864096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Посвящение в математики, 2008</a:t>
            </a:r>
            <a:br>
              <a:rPr lang="ru-RU" sz="3200" dirty="0" smtClean="0"/>
            </a:br>
            <a:r>
              <a:rPr lang="ru-RU" sz="3200" dirty="0" smtClean="0"/>
              <a:t>Юбилей математического клуба 10 лет</a:t>
            </a:r>
            <a:endParaRPr lang="ru-RU" sz="3200" dirty="0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7239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Российская Школа</a:t>
            </a:r>
            <a:br>
              <a:rPr lang="ru-RU" dirty="0" smtClean="0"/>
            </a:br>
            <a:r>
              <a:rPr lang="ru-RU" dirty="0" smtClean="0"/>
              <a:t>«научные кадры будущего»</a:t>
            </a:r>
            <a:endParaRPr lang="ru-RU" dirty="0"/>
          </a:p>
        </p:txBody>
      </p:sp>
      <p:pic>
        <p:nvPicPr>
          <p:cNvPr id="15363" name="Picture 2" descr="D:\Матклуб\осень 2009(школа семинар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357313"/>
            <a:ext cx="7762875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Российское соревнование юных исследователей «Шаг в будущее, ЮНИОР» (г.Москва, февраль 2010г.)</a:t>
            </a:r>
            <a:endParaRPr lang="ru-RU" sz="2800" dirty="0"/>
          </a:p>
        </p:txBody>
      </p:sp>
      <p:pic>
        <p:nvPicPr>
          <p:cNvPr id="16387" name="Picture 7" descr="москва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457325"/>
            <a:ext cx="80962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Documents and Settings\Токмакова\Рабочий стол\семинар1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830388"/>
            <a:ext cx="3197225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 descr="C:\Documents and Settings\Токмакова\Рабочий стол\семинар1\Москва 0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85750"/>
            <a:ext cx="4119562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C:\Documents and Settings\Токмакова\Рабочий стол\семинар1\Тингишев Семен , Выставка 2011,Москва,2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573463"/>
            <a:ext cx="407828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16024"/>
            <a:ext cx="3225553" cy="134076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Выставка</a:t>
            </a:r>
            <a:r>
              <a:rPr lang="ru-RU" sz="3200" dirty="0"/>
              <a:t> </a:t>
            </a:r>
            <a:r>
              <a:rPr lang="ru-RU" sz="3200" dirty="0" smtClean="0"/>
              <a:t>2011</a:t>
            </a:r>
            <a:br>
              <a:rPr lang="ru-RU" sz="3200" dirty="0" smtClean="0"/>
            </a:br>
            <a:r>
              <a:rPr lang="ru-RU" sz="3200" dirty="0" smtClean="0"/>
              <a:t>МГТУ </a:t>
            </a:r>
            <a:br>
              <a:rPr lang="ru-RU" sz="3200" dirty="0" smtClean="0"/>
            </a:br>
            <a:r>
              <a:rPr lang="ru-RU" sz="3200" dirty="0" smtClean="0"/>
              <a:t>им. Баумана</a:t>
            </a:r>
            <a:endParaRPr lang="ru-RU" sz="3200" dirty="0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144588" y="6350"/>
            <a:ext cx="8229600" cy="86993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Премия Президента РФ</a:t>
            </a:r>
            <a:endParaRPr lang="ru-RU" dirty="0"/>
          </a:p>
        </p:txBody>
      </p:sp>
      <p:sp>
        <p:nvSpPr>
          <p:cNvPr id="18435" name="Текст 4"/>
          <p:cNvSpPr>
            <a:spLocks noGrp="1"/>
          </p:cNvSpPr>
          <p:nvPr>
            <p:ph type="body" idx="4294967295"/>
          </p:nvPr>
        </p:nvSpPr>
        <p:spPr>
          <a:xfrm>
            <a:off x="323850" y="4644424"/>
            <a:ext cx="4040188" cy="1562701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  <a:headEnd/>
            <a:tailEnd/>
          </a:ln>
        </p:spPr>
        <p:txBody>
          <a:bodyPr lIns="182880" anchor="ctr"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Полоцкий </a:t>
            </a:r>
            <a:r>
              <a:rPr lang="ru-RU" sz="2400" dirty="0">
                <a:solidFill>
                  <a:schemeClr val="bg1"/>
                </a:solidFill>
              </a:rPr>
              <a:t>И</a:t>
            </a:r>
            <a:r>
              <a:rPr lang="ru-RU" sz="2400" dirty="0" smtClean="0">
                <a:solidFill>
                  <a:schemeClr val="bg1"/>
                </a:solidFill>
              </a:rPr>
              <a:t>лья    2008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Перунков</a:t>
            </a:r>
            <a:r>
              <a:rPr lang="ru-RU" sz="2400" dirty="0" smtClean="0">
                <a:solidFill>
                  <a:schemeClr val="bg1"/>
                </a:solidFill>
              </a:rPr>
              <a:t> Виктор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2008</a:t>
            </a:r>
          </a:p>
        </p:txBody>
      </p:sp>
      <p:sp>
        <p:nvSpPr>
          <p:cNvPr id="18436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4572000" y="5445125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  <a:headEnd/>
            <a:tailEnd/>
          </a:ln>
        </p:spPr>
        <p:txBody>
          <a:bodyPr lIns="182880" anchor="ctr"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sz="2400" smtClean="0">
                <a:solidFill>
                  <a:schemeClr val="bg1"/>
                </a:solidFill>
              </a:rPr>
              <a:t>Бегичева Антонина</a:t>
            </a:r>
            <a:r>
              <a:rPr lang="ru-RU" sz="2400" smtClean="0">
                <a:solidFill>
                  <a:schemeClr val="bg1"/>
                </a:solidFill>
                <a:latin typeface="Arial" charset="0"/>
              </a:rPr>
              <a:t> 2009</a:t>
            </a:r>
          </a:p>
        </p:txBody>
      </p:sp>
      <p:pic>
        <p:nvPicPr>
          <p:cNvPr id="18437" name="Picture 2" descr="D:\Матклуб\ФАЙЛ ПРЕМИИ ПРЕЗИДЕНТА\Бегичева Антонина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75" y="1545824"/>
            <a:ext cx="2167458" cy="30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 descr="D:\Матклуб\ФАЙЛ ПРЕМИИ ПРЕЗИДЕНТА\Виктор Перунков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5122"/>
            <a:ext cx="2131144" cy="294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268760"/>
            <a:ext cx="207962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144588" y="6350"/>
            <a:ext cx="8229600" cy="86993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Премия Президента РФ</a:t>
            </a:r>
            <a:endParaRPr lang="ru-RU" dirty="0"/>
          </a:p>
        </p:txBody>
      </p:sp>
      <p:sp>
        <p:nvSpPr>
          <p:cNvPr id="18435" name="Текст 4"/>
          <p:cNvSpPr>
            <a:spLocks noGrp="1"/>
          </p:cNvSpPr>
          <p:nvPr>
            <p:ph type="body" idx="4294967295"/>
          </p:nvPr>
        </p:nvSpPr>
        <p:spPr>
          <a:xfrm>
            <a:off x="323850" y="5445125"/>
            <a:ext cx="370228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  <a:headEnd/>
            <a:tailEnd/>
          </a:ln>
        </p:spPr>
        <p:txBody>
          <a:bodyPr lIns="182880" anchor="ctr"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Лукьянов </a:t>
            </a:r>
            <a:r>
              <a:rPr lang="ru-RU" sz="2400" dirty="0">
                <a:solidFill>
                  <a:schemeClr val="bg1"/>
                </a:solidFill>
              </a:rPr>
              <a:t>А</a:t>
            </a:r>
            <a:r>
              <a:rPr lang="ru-RU" sz="2400" dirty="0" smtClean="0">
                <a:solidFill>
                  <a:schemeClr val="bg1"/>
                </a:solidFill>
              </a:rPr>
              <a:t>лександр 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2015год,2016 год</a:t>
            </a:r>
          </a:p>
        </p:txBody>
      </p:sp>
      <p:sp>
        <p:nvSpPr>
          <p:cNvPr id="18436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4427985" y="5445125"/>
            <a:ext cx="3528392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  <a:headEnd/>
            <a:tailEnd/>
          </a:ln>
        </p:spPr>
        <p:txBody>
          <a:bodyPr lIns="182880" anchor="ctr"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Мирошникова Виктория      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2016 год</a:t>
            </a:r>
          </a:p>
        </p:txBody>
      </p:sp>
      <p:pic>
        <p:nvPicPr>
          <p:cNvPr id="2050" name="Picture 2" descr="C:\Users\Токмакова\Desktop\Лукьянов премия пр РФ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11967"/>
            <a:ext cx="2364645" cy="330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окмакова\Desktop\Лукьянов премия прРФ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0637"/>
            <a:ext cx="2423638" cy="331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окмакова\Desktop\Мирошник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311967"/>
            <a:ext cx="2304257" cy="327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51742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1"/>
          <p:cNvSpPr>
            <a:spLocks noGrp="1"/>
          </p:cNvSpPr>
          <p:nvPr>
            <p:ph idx="4294967295"/>
          </p:nvPr>
        </p:nvSpPr>
        <p:spPr>
          <a:xfrm>
            <a:off x="0" y="1165225"/>
            <a:ext cx="8229600" cy="4525963"/>
          </a:xfrm>
        </p:spPr>
        <p:txBody>
          <a:bodyPr/>
          <a:lstStyle/>
          <a:p>
            <a:pPr eaLnBrk="1" hangingPunct="1"/>
            <a:r>
              <a:rPr lang="ru-RU" dirty="0" smtClean="0"/>
              <a:t> 2008 год </a:t>
            </a:r>
            <a:r>
              <a:rPr lang="ru-RU" dirty="0" smtClean="0">
                <a:latin typeface="Arial" charset="0"/>
              </a:rPr>
              <a:t>М</a:t>
            </a:r>
            <a:r>
              <a:rPr lang="ru-RU" dirty="0" smtClean="0"/>
              <a:t>еждународн</a:t>
            </a:r>
            <a:r>
              <a:rPr lang="ru-RU" dirty="0" smtClean="0">
                <a:latin typeface="Arial" charset="0"/>
              </a:rPr>
              <a:t>ая научная</a:t>
            </a:r>
            <a:r>
              <a:rPr lang="ru-RU" dirty="0" smtClean="0"/>
              <a:t> конференци</a:t>
            </a:r>
            <a:r>
              <a:rPr lang="ru-RU" dirty="0" smtClean="0">
                <a:latin typeface="Arial" charset="0"/>
              </a:rPr>
              <a:t>я</a:t>
            </a:r>
            <a:r>
              <a:rPr lang="ru-RU" dirty="0" smtClean="0"/>
              <a:t> молодых исследователей в Тайване</a:t>
            </a:r>
            <a:r>
              <a:rPr lang="ru-RU" dirty="0" smtClean="0">
                <a:latin typeface="Arial" charset="0"/>
              </a:rPr>
              <a:t>, </a:t>
            </a:r>
            <a:r>
              <a:rPr lang="ru-RU" dirty="0" smtClean="0"/>
              <a:t>г. </a:t>
            </a:r>
            <a:r>
              <a:rPr lang="ru-RU" dirty="0" err="1" smtClean="0"/>
              <a:t>Тайпей</a:t>
            </a:r>
            <a:r>
              <a:rPr lang="ru-RU" dirty="0" smtClean="0">
                <a:latin typeface="Arial" charset="0"/>
              </a:rPr>
              <a:t> </a:t>
            </a:r>
            <a:r>
              <a:rPr lang="ru-RU" dirty="0" smtClean="0"/>
              <a:t>Илья Полоцкий </a:t>
            </a:r>
            <a:r>
              <a:rPr lang="ru-RU" dirty="0" smtClean="0">
                <a:latin typeface="Arial" charset="0"/>
              </a:rPr>
              <a:t>награжден кубком</a:t>
            </a:r>
            <a:r>
              <a:rPr lang="en-US" dirty="0" smtClean="0">
                <a:latin typeface="Arial" charset="0"/>
              </a:rPr>
              <a:t>”</a:t>
            </a:r>
            <a:r>
              <a:rPr lang="ru-RU" dirty="0" smtClean="0">
                <a:latin typeface="Arial" charset="0"/>
              </a:rPr>
              <a:t>Первый в мире по математике</a:t>
            </a:r>
            <a:r>
              <a:rPr lang="en-US" dirty="0" smtClean="0">
                <a:latin typeface="Arial" charset="0"/>
              </a:rPr>
              <a:t>”</a:t>
            </a:r>
            <a:r>
              <a:rPr lang="ru-RU" dirty="0" smtClean="0">
                <a:latin typeface="Arial" charset="0"/>
              </a:rPr>
              <a:t>,1 место.</a:t>
            </a:r>
          </a:p>
          <a:p>
            <a:pPr eaLnBrk="1" hangingPunct="1"/>
            <a:r>
              <a:rPr lang="ru-RU" dirty="0" smtClean="0">
                <a:latin typeface="Arial" charset="0"/>
              </a:rPr>
              <a:t>2008 год получил премию президента РФ.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431925" y="6350"/>
            <a:ext cx="8229600" cy="939784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Особая гордость</a:t>
            </a:r>
            <a:endParaRPr lang="ru-RU" dirty="0"/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16338"/>
            <a:ext cx="36861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29000"/>
            <a:ext cx="2151062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/>
              <a:t>“</a:t>
            </a:r>
            <a:r>
              <a:rPr lang="ru-RU" sz="2400" dirty="0"/>
              <a:t>Локус</a:t>
            </a:r>
            <a:r>
              <a:rPr lang="ru-RU" sz="2000" dirty="0"/>
              <a:t> научной одаренности: программа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“</a:t>
            </a:r>
            <a:r>
              <a:rPr lang="ru-RU" sz="2000" dirty="0"/>
              <a:t>Шаг в будущее”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1800" dirty="0"/>
              <a:t>В условиях создания информационного общества ХХI века необходимы люди, обладающие нестандартным мышлением, способные к созидательной деятельности. </a:t>
            </a:r>
            <a:endParaRPr lang="ru-RU" sz="1800" dirty="0" smtClean="0"/>
          </a:p>
          <a:p>
            <a:endParaRPr lang="ru-RU" sz="1800" dirty="0" smtClean="0"/>
          </a:p>
          <a:p>
            <a:r>
              <a:rPr lang="ru-RU" sz="1800" dirty="0" smtClean="0"/>
              <a:t>Актуальность </a:t>
            </a:r>
            <a:r>
              <a:rPr lang="ru-RU" sz="1800" dirty="0"/>
              <a:t>проблемы обучения одаренных детей для современной системы образования отражает поворот государства к личности и осознание особой ценности для государства творческого потенциала его граждан. </a:t>
            </a:r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Для детей </a:t>
            </a:r>
            <a:r>
              <a:rPr lang="ru-RU" sz="1800" dirty="0"/>
              <a:t>большей части населения страны появились новые эффективные социальные лифты, открывавшие путь в интеллектуально привилегированные сферы жизни: в инженерное дело, науку, медицину, искусство</a:t>
            </a:r>
            <a:r>
              <a:rPr lang="ru-RU" sz="1800" dirty="0" smtClean="0"/>
              <a:t>.. Карпов А.О.</a:t>
            </a:r>
          </a:p>
        </p:txBody>
      </p:sp>
    </p:spTree>
    <p:extLst>
      <p:ext uri="{BB962C8B-B14F-4D97-AF65-F5344CB8AC3E}">
        <p14:creationId xmlns:p14="http://schemas.microsoft.com/office/powerpoint/2010/main" val="901888819"/>
      </p:ext>
    </p:extLst>
  </p:cSld>
  <p:clrMapOvr>
    <a:masterClrMapping/>
  </p:clrMapOvr>
  <p:transition spd="med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Токмакова\Рабочий стол\семинар1\Москва Юниор2012 0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2"/>
          <a:stretch/>
        </p:blipFill>
        <p:spPr bwMode="auto">
          <a:xfrm>
            <a:off x="2590800" y="0"/>
            <a:ext cx="6553200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7239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ЮНИОР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ФЕВРАЛЬ</a:t>
            </a:r>
            <a:endParaRPr lang="ru-RU" dirty="0"/>
          </a:p>
        </p:txBody>
      </p:sp>
      <p:pic>
        <p:nvPicPr>
          <p:cNvPr id="2050" name="Picture 2" descr="C:\Users\Токмакова\Desktop\Documents\Москва Юниор2012\Москва Юниор2012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3228035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64088" y="522920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9pPr>
            <a:extLst/>
          </a:lstStyle>
          <a:p>
            <a:pPr>
              <a:defRPr/>
            </a:pPr>
            <a:r>
              <a:rPr lang="ru-RU" dirty="0" smtClean="0"/>
              <a:t>2012</a:t>
            </a:r>
            <a:endParaRPr lang="ru-RU" dirty="0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14300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>Гагры, июнь 2010</a:t>
            </a:r>
            <a:endParaRPr lang="ru-RU" dirty="0"/>
          </a:p>
        </p:txBody>
      </p:sp>
      <p:pic>
        <p:nvPicPr>
          <p:cNvPr id="21507" name="Picture 6" descr="C:\Documents and Settings\Токмакова\Рабочий стол\семинар1\Гагра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23988"/>
            <a:ext cx="6696075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409"/>
            <a:ext cx="7239000" cy="1143000"/>
          </a:xfrm>
        </p:spPr>
        <p:txBody>
          <a:bodyPr/>
          <a:lstStyle/>
          <a:p>
            <a:pPr algn="ctr"/>
            <a:r>
              <a:rPr lang="ru-RU" dirty="0" smtClean="0"/>
              <a:t>Гагры, июнь 2012</a:t>
            </a:r>
            <a:endParaRPr lang="ru-RU" dirty="0"/>
          </a:p>
        </p:txBody>
      </p:sp>
      <p:pic>
        <p:nvPicPr>
          <p:cNvPr id="1026" name="Picture 2" descr="C:\Users\Токмакова\Desktop\IMG_75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5" b="33390"/>
          <a:stretch/>
        </p:blipFill>
        <p:spPr bwMode="auto">
          <a:xfrm>
            <a:off x="395536" y="1268760"/>
            <a:ext cx="736925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3078088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9pPr>
            <a:extLst/>
          </a:lstStyle>
          <a:p>
            <a:pPr algn="ctr"/>
            <a:r>
              <a:rPr lang="ru-RU" dirty="0" smtClean="0"/>
              <a:t>Гагры, июнь 2013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89" y="4365104"/>
            <a:ext cx="2936304" cy="214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17220"/>
            <a:ext cx="1854275" cy="223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405736"/>
      </p:ext>
    </p:extLst>
  </p:cSld>
  <p:clrMapOvr>
    <a:masterClrMapping/>
  </p:clrMapOvr>
  <p:transition spd="med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600358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Конференция «Шаг в будущее», г. Москва, март 2008 г.</a:t>
            </a:r>
            <a:endParaRPr lang="ru-RU" dirty="0"/>
          </a:p>
        </p:txBody>
      </p:sp>
      <p:pic>
        <p:nvPicPr>
          <p:cNvPr id="22531" name="Picture 2" descr="D:\Фотки\Матклуб\Шаг в будущее,Москва\Москва\DSC051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00213"/>
            <a:ext cx="4206875" cy="3154362"/>
          </a:xfrm>
          <a:noFill/>
        </p:spPr>
      </p:pic>
      <p:pic>
        <p:nvPicPr>
          <p:cNvPr id="22532" name="Picture 3" descr="D:\Фотки\Матклуб\Шаг в будущее,Москва\Москва\IMG_0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700213"/>
            <a:ext cx="4238625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663575" y="53213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2534" name="Text Box 11"/>
          <p:cNvSpPr txBox="1">
            <a:spLocks noChangeArrowheads="1"/>
          </p:cNvSpPr>
          <p:nvPr/>
        </p:nvSpPr>
        <p:spPr bwMode="auto">
          <a:xfrm>
            <a:off x="539750" y="5157788"/>
            <a:ext cx="7380288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3" pitchFamily="18" charset="2"/>
              <a:buNone/>
            </a:pPr>
            <a:r>
              <a:rPr lang="ru-RU"/>
              <a:t>Диплом, удостоверяющий присуждение единовременной научной </a:t>
            </a:r>
            <a:endParaRPr lang="en-US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3" pitchFamily="18" charset="2"/>
              <a:buNone/>
            </a:pPr>
            <a:r>
              <a:rPr lang="en-US"/>
              <a:t>c</a:t>
            </a:r>
            <a:r>
              <a:rPr lang="ru-RU"/>
              <a:t>типендии</a:t>
            </a:r>
            <a:r>
              <a:rPr lang="en-US"/>
              <a:t>  </a:t>
            </a:r>
            <a:r>
              <a:rPr lang="ru-RU"/>
              <a:t>  Российской научно – социальной программы </a:t>
            </a:r>
            <a:endParaRPr lang="en-US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3" pitchFamily="18" charset="2"/>
              <a:buNone/>
            </a:pPr>
            <a:r>
              <a:rPr lang="ru-RU"/>
              <a:t>для молодёжи и школьников «Шаг в будущее»</a:t>
            </a:r>
          </a:p>
          <a:p>
            <a:pPr eaLnBrk="1" hangingPunct="1"/>
            <a:endParaRPr lang="ru-RU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/>
          </p:nvPr>
        </p:nvSpPr>
        <p:spPr bwMode="auto">
          <a:xfrm>
            <a:off x="357158" y="0"/>
            <a:ext cx="7239000" cy="1143000"/>
          </a:xfrm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Arial" charset="0"/>
              </a:rPr>
              <a:t>    Математические бои</a:t>
            </a:r>
          </a:p>
        </p:txBody>
      </p:sp>
      <p:pic>
        <p:nvPicPr>
          <p:cNvPr id="23555" name="Picture 4" descr="DSC073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76363"/>
            <a:ext cx="35274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DSC074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3671888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DSC074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02100"/>
            <a:ext cx="36734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DSC074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102100"/>
            <a:ext cx="36734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Токмакова\Desktop\Documents\Для Комоловой\Париж, стенд 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2"/>
          <a:stretch/>
        </p:blipFill>
        <p:spPr bwMode="auto">
          <a:xfrm rot="5400000">
            <a:off x="1813760" y="2378719"/>
            <a:ext cx="508443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320040"/>
            <a:ext cx="78488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Большой научный кубок </a:t>
            </a:r>
            <a:r>
              <a:rPr lang="ru-RU" dirty="0" err="1" smtClean="0"/>
              <a:t>Росссии</a:t>
            </a:r>
            <a:r>
              <a:rPr lang="ru-RU" dirty="0" smtClean="0"/>
              <a:t>, Москва 2012</a:t>
            </a:r>
            <a:endParaRPr lang="ru-RU" dirty="0"/>
          </a:p>
        </p:txBody>
      </p:sp>
    </p:spTree>
  </p:cSld>
  <p:clrMapOvr>
    <a:masterClrMapping/>
  </p:clrMapOvr>
  <p:transition spd="med"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7228656" cy="10081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Большой научный кубок России Москва 2012</a:t>
            </a:r>
            <a:endParaRPr lang="ru-RU" dirty="0"/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2" descr="C:\Users\Токмакова\Desktop\t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71600"/>
            <a:ext cx="6856412" cy="46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Третья стендовая защита апрель 2012 года</a:t>
            </a:r>
            <a:endParaRPr lang="ru-RU" dirty="0"/>
          </a:p>
        </p:txBody>
      </p:sp>
      <p:pic>
        <p:nvPicPr>
          <p:cNvPr id="40962" name="Picture 2" descr="C:\Users\Токмакова\Desktop\Documents\Для Комоловой\Париж, стенд 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7" y="1700808"/>
            <a:ext cx="6245405" cy="46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91855"/>
      </p:ext>
    </p:extLst>
  </p:cSld>
  <p:clrMapOvr>
    <a:masterClrMapping/>
  </p:clrMapOvr>
  <p:transition spd="med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Третья стендовая защита апрель 2012 года</a:t>
            </a:r>
            <a:endParaRPr lang="ru-RU" dirty="0"/>
          </a:p>
        </p:txBody>
      </p:sp>
      <p:pic>
        <p:nvPicPr>
          <p:cNvPr id="41986" name="Picture 2" descr="C:\Users\Токмакова\Desktop\Documents\Для Комоловой\Париж, стенд 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5664"/>
            <a:ext cx="6400850" cy="48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93441"/>
      </p:ext>
    </p:extLst>
  </p:cSld>
  <p:clrMapOvr>
    <a:masterClrMapping/>
  </p:clrMapOvr>
  <p:transition spd="med"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0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700" dirty="0" smtClean="0"/>
              <a:t>стендовая защита</a:t>
            </a:r>
            <a:br>
              <a:rPr lang="ru-RU" sz="2700" dirty="0" smtClean="0"/>
            </a:br>
            <a:r>
              <a:rPr lang="ru-RU" sz="2700" dirty="0" smtClean="0"/>
              <a:t>апрель 2012 </a:t>
            </a:r>
            <a:r>
              <a:rPr lang="ru-RU" sz="2700" dirty="0" err="1" smtClean="0"/>
              <a:t>года,декабрь</a:t>
            </a:r>
            <a:r>
              <a:rPr lang="ru-RU" sz="2700" dirty="0" smtClean="0"/>
              <a:t> 2016года</a:t>
            </a:r>
            <a:endParaRPr lang="ru-RU" sz="2700" dirty="0"/>
          </a:p>
        </p:txBody>
      </p:sp>
      <p:pic>
        <p:nvPicPr>
          <p:cNvPr id="43010" name="Picture 2" descr="C:\Users\Токмакова\Desktop\Documents\Для Комоловой\Париж, стенд 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888432" cy="32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окмакова\Desktop\фото всякие\2016-12-18\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88" y="2276872"/>
            <a:ext cx="4884055" cy="36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278843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“Локус научной одаренности: программа </a:t>
            </a:r>
            <a:br>
              <a:rPr lang="ru-RU" sz="2400" dirty="0"/>
            </a:br>
            <a:r>
              <a:rPr lang="ru-RU" sz="2400" dirty="0"/>
              <a:t>“Шаг в будущее”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/>
              <a:t>В 2006 году математический клуб лицея 110 им. Л.К. Гришиной стал ассоциированным участником программы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У ребят появились новые возможности и перспективы, они обрели научных наставников и поддержку со стороны программы “Шаг в будущее” и получили возможность продолжать образование в лучших российских университетах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Более того, они получили реальный шанс непосредственно общаться со своими юными коллегами из других стран в ходе международных </a:t>
            </a:r>
            <a:r>
              <a:rPr lang="ru-RU" sz="1800" dirty="0" smtClean="0"/>
              <a:t>научно образовательных </a:t>
            </a:r>
            <a:r>
              <a:rPr lang="ru-RU" sz="1800" dirty="0"/>
              <a:t>мероприятий, которые команда программы “Шаг в будущее” стала организовывать в России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Благодаря </a:t>
            </a:r>
            <a:r>
              <a:rPr lang="ru-RU" sz="1800" dirty="0"/>
              <a:t>участию в программе, математический клуб представил работы не только на Российском уровне, но и на зарубежном.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998930"/>
      </p:ext>
    </p:extLst>
  </p:cSld>
  <p:clrMapOvr>
    <a:masterClrMapping/>
  </p:clrMapOvr>
  <p:transition spd="med">
    <p:cover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/>
              <a:t>Выставка </a:t>
            </a:r>
            <a:r>
              <a:rPr lang="ru-RU" sz="3600" dirty="0" smtClean="0"/>
              <a:t>2014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МГТУ им. Н.Э. </a:t>
            </a:r>
            <a:r>
              <a:rPr lang="ru-RU" sz="3600" dirty="0" smtClean="0"/>
              <a:t>Баумана</a:t>
            </a:r>
            <a:endParaRPr lang="ru-RU" dirty="0"/>
          </a:p>
        </p:txBody>
      </p:sp>
      <p:pic>
        <p:nvPicPr>
          <p:cNvPr id="1026" name="Picture 2" descr="C:\Users\Токмакова\Desktop\рабочий стол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0" y="2149289"/>
            <a:ext cx="3746805" cy="27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окмакова\Desktop\рабочий стол 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972" y="2149289"/>
            <a:ext cx="3746804" cy="27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35877"/>
      </p:ext>
    </p:extLst>
  </p:cSld>
  <p:clrMapOvr>
    <a:masterClrMapping/>
  </p:clrMapOvr>
  <p:transition spd="med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72420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Выставка </a:t>
            </a:r>
            <a:r>
              <a:rPr lang="ru-RU" sz="4000" dirty="0" smtClean="0"/>
              <a:t>2015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МГТУ </a:t>
            </a:r>
            <a:r>
              <a:rPr lang="ru-RU" sz="4000" dirty="0" smtClean="0"/>
              <a:t>им</a:t>
            </a:r>
            <a:r>
              <a:rPr lang="ru-RU" sz="4000" dirty="0"/>
              <a:t>. </a:t>
            </a:r>
            <a:r>
              <a:rPr lang="ru-RU" sz="4000" dirty="0" smtClean="0"/>
              <a:t>Н.Э. Баумана</a:t>
            </a:r>
            <a:endParaRPr lang="ru-RU" dirty="0"/>
          </a:p>
        </p:txBody>
      </p:sp>
      <p:pic>
        <p:nvPicPr>
          <p:cNvPr id="2050" name="Picture 2" descr="C:\Users\Токмакова\Desktop\рабочий стол 1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11" y="2453546"/>
            <a:ext cx="2931052" cy="26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окмакова\Desktop\рабочий стол 1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76" y="1772815"/>
            <a:ext cx="2253524" cy="301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окмакова\Desktop\рабочий стол 1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17396"/>
            <a:ext cx="2592288" cy="34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91117"/>
      </p:ext>
    </p:extLst>
  </p:cSld>
  <p:clrMapOvr>
    <a:masterClrMapping/>
  </p:clrMapOvr>
  <p:transition spd="med">
    <p:cover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Молодежный научный форум</a:t>
            </a:r>
            <a:r>
              <a:rPr lang="ru-RU" sz="3600" dirty="0" smtClean="0"/>
              <a:t> 2015  г.   МГТУ </a:t>
            </a:r>
            <a:r>
              <a:rPr lang="ru-RU" sz="3600" dirty="0"/>
              <a:t>им. Н.Э. Баумана</a:t>
            </a:r>
            <a:endParaRPr lang="ru-RU" dirty="0"/>
          </a:p>
        </p:txBody>
      </p:sp>
      <p:pic>
        <p:nvPicPr>
          <p:cNvPr id="3074" name="Picture 2" descr="C:\Users\Токмакова\Desktop\рабочий стол 1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1"/>
            <a:ext cx="5832648" cy="459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55396"/>
      </p:ext>
    </p:extLst>
  </p:cSld>
  <p:clrMapOvr>
    <a:masterClrMapping/>
  </p:clrMapOvr>
  <p:transition spd="med"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3036952"/>
          </a:xfrm>
        </p:spPr>
        <p:txBody>
          <a:bodyPr>
            <a:normAutofit fontScale="90000"/>
          </a:bodyPr>
          <a:lstStyle/>
          <a:p>
            <a:r>
              <a:rPr lang="ru-RU" sz="2800" b="0" smtClean="0"/>
              <a:t>           Виктория  </a:t>
            </a:r>
            <a:r>
              <a:rPr lang="ru-RU" sz="2800" b="0" dirty="0" smtClean="0"/>
              <a:t>Мирошникова</a:t>
            </a:r>
            <a:r>
              <a:rPr lang="ru-RU" sz="2800" dirty="0" smtClean="0"/>
              <a:t>, </a:t>
            </a:r>
            <a:br>
              <a:rPr lang="ru-RU" sz="2800" dirty="0" smtClean="0"/>
            </a:br>
            <a:r>
              <a:rPr lang="ru-RU" sz="2800" dirty="0" smtClean="0"/>
              <a:t> декабрь 2016 Стокгольм,    церемония вручения нобелевских премий,   Доклад по математике на молодежном форуме 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dirty="0" smtClean="0"/>
              <a:t>Обобщение </a:t>
            </a:r>
            <a:r>
              <a:rPr lang="ru-RU" sz="2800" b="0" dirty="0"/>
              <a:t>одной задачи на определение геометрической фигуры.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2051" name="Picture 3" descr="C:\Users\Токмакова\Desktop\iVJP6lLczD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4588514" cy="30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38322" t="26027" r="33340" b="24110"/>
          <a:stretch>
            <a:fillRect/>
          </a:stretch>
        </p:blipFill>
        <p:spPr bwMode="auto">
          <a:xfrm>
            <a:off x="262148" y="3302618"/>
            <a:ext cx="1861580" cy="154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63147" t="24110" r="2074" b="11781"/>
          <a:stretch>
            <a:fillRect/>
          </a:stretch>
        </p:blipFill>
        <p:spPr bwMode="auto">
          <a:xfrm>
            <a:off x="1318199" y="4842812"/>
            <a:ext cx="1885649" cy="183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345110"/>
      </p:ext>
    </p:extLst>
  </p:cSld>
  <p:clrMapOvr>
    <a:masterClrMapping/>
  </p:clrMapOvr>
  <p:transition spd="med"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кмакова\Desktop\Шанхай\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53030"/>
            <a:ext cx="4067111" cy="30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Токмакова\Desktop\Шанхай\0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 b="7312"/>
          <a:stretch/>
        </p:blipFill>
        <p:spPr bwMode="auto">
          <a:xfrm>
            <a:off x="5298088" y="104774"/>
            <a:ext cx="2851513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окмакова\Desktop\Шанхай\0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t="3121" r="6376"/>
          <a:stretch/>
        </p:blipFill>
        <p:spPr bwMode="auto">
          <a:xfrm>
            <a:off x="4499992" y="3745110"/>
            <a:ext cx="3562712" cy="30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окмакова\Desktop\Шанхай\2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176464" cy="31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180528" y="-22820"/>
            <a:ext cx="7242048" cy="1143000"/>
          </a:xfrm>
        </p:spPr>
        <p:txBody>
          <a:bodyPr/>
          <a:lstStyle/>
          <a:p>
            <a:pPr algn="ctr"/>
            <a:r>
              <a:rPr lang="ru-RU" sz="3600" dirty="0" smtClean="0"/>
              <a:t>       Выставка 2016.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 Шанхай              КИТАЙ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2245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340768"/>
            <a:ext cx="2952328" cy="172819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Софья Цициковская победитель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ВСЕРОССИЙСКого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КОНКУРСа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ЮНОШЕСКИХ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ИССЛЕДОВАТЕЛЬСКИХ РАБОТ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 В. И. ВЕРНАДСКОГО </a:t>
            </a:r>
          </a:p>
        </p:txBody>
      </p:sp>
      <p:pic>
        <p:nvPicPr>
          <p:cNvPr id="3075" name="Picture 3" descr="C:\Users\Токмакова\Desktop\конкурс вернадского Соня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40266"/>
            <a:ext cx="38164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4680520" cy="335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717032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Ивановская </a:t>
            </a:r>
            <a:r>
              <a:rPr lang="ru-RU" dirty="0" smtClean="0"/>
              <a:t>Мария</a:t>
            </a:r>
          </a:p>
          <a:p>
            <a:r>
              <a:rPr lang="ru-RU" dirty="0" smtClean="0"/>
              <a:t> </a:t>
            </a:r>
            <a:r>
              <a:rPr lang="ru-RU" dirty="0"/>
              <a:t>в составе команды </a:t>
            </a:r>
            <a:r>
              <a:rPr lang="ru-RU" dirty="0" smtClean="0"/>
              <a:t>лауреатов  программы </a:t>
            </a:r>
            <a:r>
              <a:rPr lang="ru-RU" dirty="0"/>
              <a:t>«Шаг в будущее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</a:t>
            </a:r>
            <a:r>
              <a:rPr lang="ru-RU" dirty="0"/>
              <a:t>приняла  участие в</a:t>
            </a:r>
          </a:p>
          <a:p>
            <a:r>
              <a:rPr lang="ru-RU" dirty="0"/>
              <a:t> Международной </a:t>
            </a:r>
            <a:r>
              <a:rPr lang="ru-RU" dirty="0" smtClean="0"/>
              <a:t>выставке</a:t>
            </a:r>
          </a:p>
          <a:p>
            <a:r>
              <a:rPr lang="ru-RU" dirty="0" smtClean="0"/>
              <a:t>«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Expo-Sciences</a:t>
            </a:r>
            <a:r>
              <a:rPr lang="ru-RU" dirty="0"/>
              <a:t> </a:t>
            </a:r>
            <a:r>
              <a:rPr lang="ru-RU" dirty="0" err="1"/>
              <a:t>Luxembourg</a:t>
            </a:r>
            <a:r>
              <a:rPr lang="ru-RU" dirty="0"/>
              <a:t>».</a:t>
            </a:r>
          </a:p>
          <a:p>
            <a:pPr algn="ctr"/>
            <a:r>
              <a:rPr lang="ru-RU" dirty="0" smtClean="0"/>
              <a:t>(</a:t>
            </a:r>
            <a:r>
              <a:rPr lang="ru-RU" dirty="0"/>
              <a:t>Люксембург, г. Люксембург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1 - 2 апреля 2017 г.)</a:t>
            </a:r>
          </a:p>
        </p:txBody>
      </p:sp>
    </p:spTree>
    <p:extLst>
      <p:ext uri="{BB962C8B-B14F-4D97-AF65-F5344CB8AC3E}">
        <p14:creationId xmlns:p14="http://schemas.microsoft.com/office/powerpoint/2010/main" val="2524210778"/>
      </p:ext>
    </p:extLst>
  </p:cSld>
  <p:clrMapOvr>
    <a:masterClrMapping/>
  </p:clrMapOvr>
  <p:transition spd="med">
    <p:cover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СемИхатовские</a:t>
            </a:r>
            <a:r>
              <a:rPr lang="ru-RU" dirty="0" smtClean="0"/>
              <a:t> чтения</a:t>
            </a:r>
            <a:endParaRPr lang="ru-RU" dirty="0"/>
          </a:p>
        </p:txBody>
      </p:sp>
      <p:pic>
        <p:nvPicPr>
          <p:cNvPr id="4098" name="Picture 2" descr="C:\Users\Токмакова\Desktop\Семихатовские 2017\награды семихатовские 2017\20170425_154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04533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1652022"/>
            <a:ext cx="32403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2015год</a:t>
            </a:r>
          </a:p>
          <a:p>
            <a:r>
              <a:rPr lang="ru-RU" dirty="0"/>
              <a:t>Победители - Лукьянов Александр, </a:t>
            </a:r>
            <a:endParaRPr lang="ru-RU" dirty="0" smtClean="0"/>
          </a:p>
          <a:p>
            <a:r>
              <a:rPr lang="ru-RU" dirty="0" smtClean="0"/>
              <a:t>Мирошникова Виктория</a:t>
            </a:r>
          </a:p>
          <a:p>
            <a:r>
              <a:rPr lang="ru-RU" dirty="0" smtClean="0"/>
              <a:t>Поездка в Байконур.</a:t>
            </a:r>
            <a:endParaRPr lang="ru-RU" dirty="0"/>
          </a:p>
          <a:p>
            <a:r>
              <a:rPr lang="ru-RU" dirty="0"/>
              <a:t>2016 год</a:t>
            </a:r>
          </a:p>
          <a:p>
            <a:r>
              <a:rPr lang="ru-RU" dirty="0"/>
              <a:t>Победители –Теселкина Алена, Чеботарев </a:t>
            </a:r>
            <a:r>
              <a:rPr lang="ru-RU" dirty="0" smtClean="0"/>
              <a:t>Степан</a:t>
            </a:r>
          </a:p>
          <a:p>
            <a:r>
              <a:rPr lang="ru-RU" dirty="0"/>
              <a:t>Поездка в Байконур.</a:t>
            </a:r>
          </a:p>
          <a:p>
            <a:r>
              <a:rPr lang="ru-RU" dirty="0"/>
              <a:t>2017 год</a:t>
            </a:r>
          </a:p>
          <a:p>
            <a:r>
              <a:rPr lang="ru-RU" dirty="0" smtClean="0"/>
              <a:t>Победители -  </a:t>
            </a:r>
            <a:r>
              <a:rPr lang="ru-RU" dirty="0"/>
              <a:t>Козлова Александра, </a:t>
            </a:r>
            <a:endParaRPr lang="ru-RU" dirty="0" smtClean="0"/>
          </a:p>
          <a:p>
            <a:r>
              <a:rPr lang="ru-RU" dirty="0" smtClean="0"/>
              <a:t>Ивановская Мария</a:t>
            </a:r>
          </a:p>
          <a:p>
            <a:r>
              <a:rPr lang="ru-RU" dirty="0"/>
              <a:t>Поездка в </a:t>
            </a:r>
            <a:r>
              <a:rPr lang="ru-RU" dirty="0" err="1" smtClean="0"/>
              <a:t>Плисецк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753298"/>
      </p:ext>
    </p:extLst>
  </p:cSld>
  <p:clrMapOvr>
    <a:masterClrMapping/>
  </p:clrMapOvr>
  <p:transition spd="med">
    <p:cover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948720"/>
          </a:xfrm>
        </p:spPr>
        <p:txBody>
          <a:bodyPr/>
          <a:lstStyle/>
          <a:p>
            <a:pPr algn="ctr"/>
            <a:r>
              <a:rPr lang="ru-RU" dirty="0" err="1" smtClean="0"/>
              <a:t>Иннопром</a:t>
            </a:r>
            <a:r>
              <a:rPr lang="ru-RU" dirty="0" smtClean="0"/>
              <a:t> 2017</a:t>
            </a:r>
            <a:endParaRPr lang="ru-RU" dirty="0"/>
          </a:p>
        </p:txBody>
      </p:sp>
      <p:pic>
        <p:nvPicPr>
          <p:cNvPr id="5122" name="Picture 2" descr="C:\Users\Токмакова\Desktop\2017 иннопр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93" y="1484784"/>
            <a:ext cx="6096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4581127"/>
            <a:ext cx="67687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Александра </a:t>
            </a:r>
            <a:r>
              <a:rPr lang="ru-RU" sz="2000" dirty="0"/>
              <a:t>Козлова докладывает свой проект </a:t>
            </a:r>
            <a:endParaRPr lang="ru-RU" sz="2000" dirty="0" smtClean="0"/>
          </a:p>
          <a:p>
            <a:pPr algn="ctr"/>
            <a:r>
              <a:rPr lang="ru-RU" sz="2000" dirty="0" smtClean="0"/>
              <a:t>Президенту России Путину </a:t>
            </a:r>
            <a:r>
              <a:rPr lang="ru-RU" sz="2000" dirty="0"/>
              <a:t>В.В.</a:t>
            </a:r>
          </a:p>
          <a:p>
            <a:pPr algn="ctr"/>
            <a:endParaRPr lang="ru-RU" sz="2000" dirty="0" smtClean="0"/>
          </a:p>
          <a:p>
            <a:pPr algn="ctr"/>
            <a:r>
              <a:rPr lang="ru-RU" dirty="0" smtClean="0"/>
              <a:t>Тема </a:t>
            </a:r>
            <a:r>
              <a:rPr lang="ru-RU" dirty="0"/>
              <a:t>проекта “ДАТЧИК ЗВУКА ДЛЯ МОНИТОРИНГА РАБОТЫ БЫТОВОГО </a:t>
            </a:r>
            <a:r>
              <a:rPr lang="ru-RU" dirty="0" smtClean="0"/>
              <a:t>ЭЛЕКТРОДВИГАТЕЛЯ</a:t>
            </a:r>
            <a:r>
              <a:rPr lang="en-US" dirty="0"/>
              <a:t>”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9556884"/>
      </p:ext>
    </p:extLst>
  </p:cSld>
  <p:clrMapOvr>
    <a:masterClrMapping/>
  </p:clrMapOvr>
  <p:transition spd="med">
    <p:cover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29-е Европейское соревнование молодых ученых – </a:t>
            </a:r>
            <a:r>
              <a:rPr lang="ru-RU" sz="2400" dirty="0" smtClean="0"/>
              <a:t>EUCYS, </a:t>
            </a:r>
            <a:r>
              <a:rPr lang="ru-RU" sz="2400" dirty="0" err="1" smtClean="0"/>
              <a:t>Таллин</a:t>
            </a:r>
            <a:r>
              <a:rPr lang="ru-RU" sz="2400" dirty="0" smtClean="0"/>
              <a:t> ,сентябрь 2017 год.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74229"/>
            <a:ext cx="7239000" cy="2251323"/>
          </a:xfrm>
        </p:spPr>
        <p:txBody>
          <a:bodyPr/>
          <a:lstStyle/>
          <a:p>
            <a:r>
              <a:rPr lang="ru-RU" sz="1400" dirty="0" smtClean="0"/>
              <a:t>Посол России в </a:t>
            </a:r>
            <a:r>
              <a:rPr lang="ru-RU" sz="1400" dirty="0" err="1" smtClean="0"/>
              <a:t>Таллине</a:t>
            </a:r>
            <a:r>
              <a:rPr lang="ru-RU" sz="1400" dirty="0" smtClean="0"/>
              <a:t>    А.М. Петров</a:t>
            </a:r>
          </a:p>
          <a:p>
            <a:r>
              <a:rPr lang="ru-RU" sz="1400" dirty="0" smtClean="0"/>
              <a:t>Ирина </a:t>
            </a:r>
            <a:r>
              <a:rPr lang="ru-RU" sz="1400" dirty="0" err="1" smtClean="0"/>
              <a:t>Алборова</a:t>
            </a:r>
            <a:r>
              <a:rPr lang="ru-RU" sz="1400" dirty="0"/>
              <a:t>, руководитель офиса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Национального </a:t>
            </a:r>
            <a:r>
              <a:rPr lang="ru-RU" sz="1400" dirty="0"/>
              <a:t>организатора Соревнования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молодых </a:t>
            </a:r>
            <a:r>
              <a:rPr lang="ru-RU" sz="1400" dirty="0"/>
              <a:t>ученых Европейского союза EUCYS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/>
              <a:t>в</a:t>
            </a:r>
            <a:r>
              <a:rPr lang="ru-RU" sz="1400" dirty="0" smtClean="0"/>
              <a:t> </a:t>
            </a:r>
            <a:r>
              <a:rPr lang="ru-RU" sz="1400" dirty="0"/>
              <a:t>России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Теселкина Алена и  Екатерина </a:t>
            </a:r>
            <a:r>
              <a:rPr lang="ru-RU" sz="1400" dirty="0" err="1" smtClean="0"/>
              <a:t>Башарина</a:t>
            </a:r>
            <a:r>
              <a:rPr lang="ru-RU" sz="1400" dirty="0" smtClean="0"/>
              <a:t> </a:t>
            </a:r>
          </a:p>
          <a:p>
            <a:endParaRPr lang="ru-RU" sz="1600" dirty="0"/>
          </a:p>
        </p:txBody>
      </p:sp>
      <p:pic>
        <p:nvPicPr>
          <p:cNvPr id="6" name="Рисунок 5" descr="http://www.step-into-the-future.ru/sites/default/files/styles/gallerythumbnail/public/news-gallery/12102017News.jpg?itok=24HMf4_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2088232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4572000" cy="301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849361"/>
      </p:ext>
    </p:extLst>
  </p:cSld>
  <p:clrMapOvr>
    <a:masterClrMapping/>
  </p:clrMapOvr>
  <p:transition spd="med">
    <p:cover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Documents and Settings\Токмакова\Рабочий стол\семинар1\buklet-matklub-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2"/>
          <a:stretch>
            <a:fillRect/>
          </a:stretch>
        </p:blipFill>
        <p:spPr bwMode="auto">
          <a:xfrm>
            <a:off x="971550" y="0"/>
            <a:ext cx="648017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«Творчество»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«Творчество, – пишет Д.Б. Богоявленская в своей работе «Психология одаренности», - предполагает преодоление “трусости в мышлении”, “мужество познания”, ”мужество мысли”. Творчество - это деятельность, порождающая нечто качественно новое, никогда ранее не бывшее. </a:t>
            </a:r>
          </a:p>
          <a:p>
            <a:r>
              <a:rPr lang="ru-RU" sz="2000" dirty="0"/>
              <a:t>Творческое отношение к знанию и познанию образует психосоциальную основу метода научных исследований. Воспитание исследовательского мышления у субъекта обучения опирается на то, что он сам должен стать причиной собственного изменения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650875"/>
      </p:ext>
    </p:extLst>
  </p:cSld>
  <p:clrMapOvr>
    <a:masterClrMapping/>
  </p:clrMapOvr>
  <p:transition spd="med">
    <p:cover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Результаты март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588167"/>
          <a:ext cx="7239001" cy="48897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036"/>
                <a:gridCol w="767937"/>
                <a:gridCol w="722178"/>
                <a:gridCol w="674607"/>
                <a:gridCol w="686840"/>
                <a:gridCol w="650142"/>
                <a:gridCol w="572669"/>
                <a:gridCol w="611178"/>
                <a:gridCol w="641987"/>
                <a:gridCol w="578106"/>
                <a:gridCol w="706321"/>
              </a:tblGrid>
              <a:tr h="4123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2006 год, 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2008 год, 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2009 год, 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2010 год, 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2011 год, 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2012 год, март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КУБОК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2013 год</a:t>
                      </a:r>
                      <a:endParaRPr lang="ru-RU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2014 год</a:t>
                      </a:r>
                      <a:endParaRPr lang="ru-RU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март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2015 год, 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2016 год, 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2017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год, март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4123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Задорогина Зоя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Грант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Задорогина Зоя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Лиза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Лиза3м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Лиза3м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*Полоцкая Лиза2м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Семериков Глеб1м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Семериков Глеб2м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*Лукьянов Александр1м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Лукьянов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Саша1м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*Козлова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Саша3м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4123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Полоцкий Илья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Полоцкий Илья 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 Тоня2м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 Тоня2м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 Тоня3м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*Бегичева Тоня1м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Маевский Валера3м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Маевский Валера2м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*Настя Герасименко3м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Мирошникова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Вика2м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*Сняцкий Даниил1м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5497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Лиза 2м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 ОбП РФ,грант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Вершинин Максим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Вершинин Максим*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Щавровский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Саша3м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*Киселев Дмитрий1м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Киселев Дмитрий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Старцев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Леонид3м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*Мирошникова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Вика3м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Комолов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Глеб3м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*Теселкина Алена1м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5497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2007 год, март Задорогина Зоя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 Тоня2м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 ОбП РФ,грант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Трепалин Тимофей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Киселев Дмитрий*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Тингишев Семен2м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*Тингишев Семен1м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Старцев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Леонид2м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Комолов Глеб2м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*Комолов Глеб2м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Ильиных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Данил3м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*Ильиных Данил3м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5497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Полоцкий Илья2м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Селиверсов Владимир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 ОбП РФ,грант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Щавровский Александр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Чистяков Рома*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Икчурин Артем3м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*Икчурин Артем2м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Икчурин Артем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Академ медаль3м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Тренихин Егор3м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*Ильиных Данил3м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Козлова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Саша*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*ИвановскаяМаша2м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5497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Ковков Дима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Печеный Евгений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 ОбП РФ,грант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Селиверсов Владимир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публикация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Киселев Дмитрий1м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*Сидоров Евгений2м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Печников Владислав2м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Мирошникова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Вика*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*Жукова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Марина3м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Ивановская Мария 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*Дульгеров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Паша2м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5497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Жигалов Сергей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Перунков Виктор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Публикация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премияРФ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Чистяков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Рома3м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*Вершинин Максим3м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ЛукьяновСаша 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Ильиных Данил*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*Шевелев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Миша3м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Теселкина Алена3м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*Казанцев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Леша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5372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Пацкалев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Илья 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Апрель</a:t>
                      </a:r>
                      <a:endParaRPr lang="ru-RU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Воробьев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Александр 3м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Маевский Валера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*Семериков Глеб3м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Чиркина Татьяна2м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Лукьянов саша1м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*Ракипова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Елена3м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Дроздов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Костя2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*Хохлов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Борис2м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  <a:tr h="2748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Трепалин Тимофей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Королик Ирина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Волегова</a:t>
                      </a:r>
                      <a:r>
                        <a:rPr lang="ru-RU" sz="800" dirty="0">
                          <a:effectLst/>
                        </a:rPr>
                        <a:t> Дарья Знак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94" marR="4889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114181"/>
      </p:ext>
    </p:extLst>
  </p:cSld>
  <p:clrMapOvr>
    <a:masterClrMapping/>
  </p:clrMapOvr>
  <p:transition spd="med">
    <p:cover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  Юниор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8236746"/>
              </p:ext>
            </p:extLst>
          </p:nvPr>
        </p:nvGraphicFramePr>
        <p:xfrm>
          <a:off x="539552" y="2090161"/>
          <a:ext cx="7156647" cy="38857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5903"/>
                <a:gridCol w="698255"/>
                <a:gridCol w="718638"/>
                <a:gridCol w="709631"/>
                <a:gridCol w="718638"/>
                <a:gridCol w="681189"/>
                <a:gridCol w="678345"/>
                <a:gridCol w="740918"/>
                <a:gridCol w="800172"/>
                <a:gridCol w="794958"/>
              </a:tblGrid>
              <a:tr h="719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2006год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Байкал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Юниор 2008год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Ноябрь Челябинск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Юниор 2008год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Ноябрь Москва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2008 год ноябрь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Тюмень,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2009 год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Юниор февраль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2010 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Юниор февраль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2012 год январь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Научные кадры будущего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2012 год январь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Юниор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2013 год январь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Юниор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Юниор 2014год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Челябинск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</a:tr>
              <a:tr h="43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Жигалов Сергей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Жигалов Сергей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Вершинин Макс 1м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Перунков Виктор 3м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Лиза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Тингишев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Семен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Грамота 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Тингишев Семен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Заостровская Наташа 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Пахомова Мария1м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*Ильиных Данил2м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</a:tr>
              <a:tr h="719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Полоцкий Илья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Полоцкий Илья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Лиза 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Селиверстов Вова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лучшая работа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 Тоня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Икчурин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Артем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Лиза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Ведерникова Саша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Глобус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Королик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Ира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Сняцкий Даниил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</a:tr>
              <a:tr h="719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Краско Евгений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 тоня 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Воробьев*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Саша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Вершинин Максим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Хотиенков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Антон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Тоня Знак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Дорофеева настя 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Комолов Глеб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Теселкина Алена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Победитель олимпиады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</a:tr>
              <a:tr h="43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Уткина Наталья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Щавровский Саша 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Печеный Женя*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Трепалин Тимофей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Вершинин МаксЗнак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Тренихин Егор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Дроздов Константин2м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</a:tr>
              <a:tr h="43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Щавровский Александр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Икчурин Артем Знак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Мирошникова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Вика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Тингишев Тимофей3м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</a:tr>
              <a:tr h="43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43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Селиверсов Владимир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Киселев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Дима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Шевелев Миша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публикация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196" marR="51196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2188533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09916"/>
      </p:ext>
    </p:extLst>
  </p:cSld>
  <p:clrMapOvr>
    <a:masterClrMapping/>
  </p:clrMapOvr>
  <p:transition spd="med">
    <p:cover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 Гагра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456" y="1579404"/>
          <a:ext cx="7238487" cy="490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6840"/>
                <a:gridCol w="646758"/>
                <a:gridCol w="712027"/>
                <a:gridCol w="581945"/>
                <a:gridCol w="841196"/>
                <a:gridCol w="647215"/>
                <a:gridCol w="711571"/>
                <a:gridCol w="773645"/>
                <a:gridCol w="773645"/>
                <a:gridCol w="773645"/>
              </a:tblGrid>
              <a:tr h="41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2006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2008 год,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2010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2011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2012 год, 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2013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2014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2015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2016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2017 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41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Задорогина Зоя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Гагра2008 Селиверстов Вова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Тингишев Семен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Глобус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Киселев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Грамота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Заостровская Наташа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*Комолов Глеб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Тингишев Тимофей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*Комолов Глеб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Дульгеров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Паша Глобус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*Гагра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Дульгеров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Паша 1м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41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Полоцкий Илья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Мазуркевич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Игорь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Чистяков Рома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Маевский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Грамота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Ведерникова Саша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Маевский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Валера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Ракипова Елена3м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*Ильиных Данил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Ивановская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Мария Глобус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*Казанцев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Леша 1м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41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 Тоня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ЛизаФК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Ф.К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Грамота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Дорофеева настя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Семериков Глеб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Теселкина Алена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2мФК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*Ракипова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ЕленаФК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*Горожанкин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Захар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*Горожанкин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Захар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41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Гагра 2007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 Лиза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Бегичева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Тоня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Полоцкая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Грамота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Семериков Глеб 2мФК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Тренихин Егор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Хохлов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Борис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Теселкина АленаФК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*Кошелев Костя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276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Перунков Виктор 1м 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Печеный ЖеняФК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Икчурин Артем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Трепалин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Тимофей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Маевский Валера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Шевелев Миша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Дроздов Константин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Козлова Саша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*Шаламов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41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Селиверстов Вова 3м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Вершинин Макс грамота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Тингишев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Семен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Грамота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Киселев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Дима Глобус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Стацев Леонид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Симбирятин Константин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Хохлов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БорисД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41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Козлов Федя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диплом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Киселев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Дима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Грамота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Чистяков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Рома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Чистяков Рома1м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Глобус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Сняцкий Даниил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Дроздов Константин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553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Печеный Женя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Трепалин Тимофей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Грамота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Икчурин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Артем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Ф.К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Икчурин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АртемФ.К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Комолов Глеб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Сняцкий Даниил 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41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Мазуркевич Игорь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Щавровский Саша грамота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Тренихин Егор2мФК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Тингишев Тимофей 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276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Ильиных Данил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Прядилин Тимур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138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Пысин Миша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  <a:tr h="276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Биктулов Илья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260" marR="4926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020285"/>
      </p:ext>
    </p:extLst>
  </p:cSld>
  <p:clrMapOvr>
    <a:masterClrMapping/>
  </p:clrMapOvr>
  <p:transition spd="med">
    <p:cover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“</a:t>
            </a:r>
            <a:r>
              <a:rPr lang="ru-RU" sz="2800" dirty="0" err="1" smtClean="0"/>
              <a:t>Шагисты</a:t>
            </a:r>
            <a:r>
              <a:rPr lang="ru-RU" sz="2800" dirty="0" smtClean="0"/>
              <a:t>”.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/>
              <a:t>Следует обратить внимание на то, что поступая в престижные вузы нашей страны МГТУ им. </a:t>
            </a:r>
            <a:r>
              <a:rPr lang="ru-RU" sz="1800" dirty="0" err="1"/>
              <a:t>Э.Н.Баумана</a:t>
            </a:r>
            <a:r>
              <a:rPr lang="ru-RU" sz="1800" dirty="0"/>
              <a:t>, МГУ им. Ломоносова, НИИ ВШЭ, ИТМО , </a:t>
            </a:r>
            <a:r>
              <a:rPr lang="ru-RU" sz="1800" dirty="0" smtClean="0"/>
              <a:t>ребята не </a:t>
            </a:r>
            <a:r>
              <a:rPr lang="ru-RU" sz="1800" dirty="0"/>
              <a:t>просто хорошо </a:t>
            </a:r>
            <a:r>
              <a:rPr lang="ru-RU" sz="1800" dirty="0" smtClean="0"/>
              <a:t>учатся, а в </a:t>
            </a:r>
            <a:r>
              <a:rPr lang="ru-RU" sz="1800" dirty="0"/>
              <a:t>основном, оканчивают вузы с отличием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В </a:t>
            </a:r>
            <a:r>
              <a:rPr lang="ru-RU" sz="1800" dirty="0"/>
              <a:t>своей статье “Когнитивная мобильность“ Александр Олегович Карпов говорит о показателях успеваемости и успешности “</a:t>
            </a:r>
            <a:r>
              <a:rPr lang="ru-RU" sz="1800" dirty="0" err="1"/>
              <a:t>Шагистов</a:t>
            </a:r>
            <a:r>
              <a:rPr lang="ru-RU" sz="1800" dirty="0"/>
              <a:t>”. Это абсолютно соотносится  с результатами учеников ,занимающихся в математическом клубе лицея и представляющим свои проекты в программе “Шаг в будущее </a:t>
            </a:r>
            <a:r>
              <a:rPr lang="ru-RU" sz="1800" dirty="0" smtClean="0"/>
              <a:t>”.</a:t>
            </a:r>
          </a:p>
          <a:p>
            <a:r>
              <a:rPr lang="ru-RU" sz="1800" dirty="0" smtClean="0"/>
              <a:t>Например</a:t>
            </a:r>
            <a:r>
              <a:rPr lang="ru-RU" sz="1800" dirty="0"/>
              <a:t>, Артем </a:t>
            </a:r>
            <a:r>
              <a:rPr lang="ru-RU" sz="1800" dirty="0" err="1"/>
              <a:t>Икчурин</a:t>
            </a:r>
            <a:r>
              <a:rPr lang="ru-RU" sz="1800" dirty="0"/>
              <a:t>, выпускник  МАОУ лицея №110 им. Л.К.Гришиной 2013 </a:t>
            </a:r>
            <a:r>
              <a:rPr lang="ru-RU" sz="1800" dirty="0" err="1"/>
              <a:t>года,окончил</a:t>
            </a:r>
            <a:r>
              <a:rPr lang="ru-RU" sz="1800" dirty="0"/>
              <a:t> с медалью , четыре года обучался в проекте Научные кадры </a:t>
            </a:r>
            <a:r>
              <a:rPr lang="ru-RU" sz="1800" dirty="0" err="1"/>
              <a:t>будущего,занимался</a:t>
            </a:r>
            <a:r>
              <a:rPr lang="ru-RU" sz="1800" dirty="0"/>
              <a:t> в математическом клубе лицея, в этом году окончил с отличием МГТУ. В этом году поступили в МГТУ: Хохлов Борис, Ильиных Данил, Козлова Александра, Сняцкий Даниил</a:t>
            </a:r>
            <a:r>
              <a:rPr lang="ru-RU" sz="1800" dirty="0" smtClean="0"/>
              <a:t>.                           </a:t>
            </a:r>
            <a:r>
              <a:rPr lang="ru-RU" sz="1800" dirty="0"/>
              <a:t>Традиции продолжаются.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901671"/>
      </p:ext>
    </p:extLst>
  </p:cSld>
  <p:clrMapOvr>
    <a:masterClrMapping/>
  </p:clrMapOvr>
  <p:transition spd="med"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«</a:t>
            </a:r>
            <a:r>
              <a:rPr lang="ru-RU" sz="2800" dirty="0" smtClean="0"/>
              <a:t>Творчество</a:t>
            </a:r>
            <a:r>
              <a:rPr lang="ru-RU" sz="2800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Любой творческий акт не возникает сам по себе, нужна некая </a:t>
            </a:r>
            <a:r>
              <a:rPr lang="ru-RU" sz="2000" dirty="0" err="1"/>
              <a:t>предуготовленность</a:t>
            </a:r>
            <a:r>
              <a:rPr lang="ru-RU" sz="2000" dirty="0"/>
              <a:t> организма, сосредоточение и направленность всего нашего внимания и помыслов души на решение какой-либо проблемы или задачи. </a:t>
            </a:r>
            <a:endParaRPr lang="ru-RU" sz="2000" dirty="0" smtClean="0"/>
          </a:p>
          <a:p>
            <a:r>
              <a:rPr lang="ru-RU" sz="2000" dirty="0" smtClean="0"/>
              <a:t>Считаю </a:t>
            </a:r>
            <a:r>
              <a:rPr lang="ru-RU" sz="2000" dirty="0"/>
              <a:t>самым главным в деятельности </a:t>
            </a:r>
            <a:r>
              <a:rPr lang="ru-RU" sz="2000" dirty="0" smtClean="0"/>
              <a:t>математического </a:t>
            </a:r>
            <a:r>
              <a:rPr lang="ru-RU" sz="2000" dirty="0"/>
              <a:t>клуба мотивационный аспект, который развиваю и поддерживаю за счет создания высокого эмоционального фона обучения. Именно поэтому для меня, да и для самих учащихся занятия в Математическом клубе – это, прежде всего, особое состояние души.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5394683"/>
      </p:ext>
    </p:extLst>
  </p:cSld>
  <p:clrMapOvr>
    <a:masterClrMapping/>
  </p:clrMapOvr>
  <p:transition spd="med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37202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Диалоговые традиции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7239000" cy="5691659"/>
          </a:xfrm>
        </p:spPr>
        <p:txBody>
          <a:bodyPr/>
          <a:lstStyle/>
          <a:p>
            <a:r>
              <a:rPr lang="ru-RU" sz="1800" dirty="0"/>
              <a:t>Главную роль в детерминации творческого мышления детей играют мотивация, ценности, личностные черты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Интеллектуальные способности выступают как необходимые, но не достаточные условия творческой активности личности. </a:t>
            </a:r>
            <a:endParaRPr lang="ru-RU" sz="1800" dirty="0" smtClean="0"/>
          </a:p>
          <a:p>
            <a:r>
              <a:rPr lang="ru-RU" sz="1800" dirty="0" smtClean="0"/>
              <a:t>В </a:t>
            </a:r>
            <a:r>
              <a:rPr lang="ru-RU" sz="1800" dirty="0"/>
              <a:t>связи с этим в ходе обучения особое внимание обращается на преодоление барьера страха у ребят. Уметь беседовать, обсуждать – не есть удел избранных людей, особый дар, якобы, не всякому отпущенный. Его можно развивать в </a:t>
            </a:r>
            <a:r>
              <a:rPr lang="ru-RU" sz="1800" dirty="0" smtClean="0"/>
              <a:t>человеке.</a:t>
            </a:r>
          </a:p>
          <a:p>
            <a:r>
              <a:rPr lang="ru-RU" sz="1800" dirty="0" smtClean="0"/>
              <a:t>Этот </a:t>
            </a:r>
            <a:r>
              <a:rPr lang="ru-RU" sz="1800" dirty="0"/>
              <a:t>дар получает развитие тогда, когда детям не запрещено сомневаться, задавать вопросы, опровергать, когда ученику предлагается не запоминать готовые выводы, а делать их самому. </a:t>
            </a:r>
            <a:endParaRPr lang="ru-RU" sz="1800" dirty="0" smtClean="0"/>
          </a:p>
          <a:p>
            <a:r>
              <a:rPr lang="ru-RU" sz="1800" dirty="0" smtClean="0"/>
              <a:t>Диалоговые </a:t>
            </a:r>
            <a:r>
              <a:rPr lang="ru-RU" sz="1800" dirty="0"/>
              <a:t>традиции в философии и </a:t>
            </a:r>
            <a:r>
              <a:rPr lang="ru-RU" sz="1800" dirty="0" smtClean="0"/>
              <a:t>педагогике </a:t>
            </a:r>
            <a:r>
              <a:rPr lang="ru-RU" sz="1800" dirty="0"/>
              <a:t>были заложены еще великим Сократом. Диалог соответствует природе человека, тем более человека познающего, обучающегося, и способствует развитию мышления, облегчая процесс поиска истины. </a:t>
            </a:r>
          </a:p>
          <a:p>
            <a:r>
              <a:rPr lang="ru-RU" sz="1800" dirty="0"/>
              <a:t>Особенно важен диалог для развития одаренных детей.</a:t>
            </a:r>
          </a:p>
        </p:txBody>
      </p:sp>
    </p:spTree>
    <p:extLst>
      <p:ext uri="{BB962C8B-B14F-4D97-AF65-F5344CB8AC3E}">
        <p14:creationId xmlns:p14="http://schemas.microsoft.com/office/powerpoint/2010/main" val="2109135370"/>
      </p:ext>
    </p:extLst>
  </p:cSld>
  <p:clrMapOvr>
    <a:masterClrMapping/>
  </p:clrMapOvr>
  <p:transition spd="med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2918"/>
            <a:ext cx="8589963" cy="720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chemeClr val="bg2"/>
                </a:solidFill>
              </a:rPr>
              <a:t>Основание математического клуба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28750"/>
            <a:ext cx="8362950" cy="1079500"/>
          </a:xfrm>
        </p:spPr>
        <p:txBody>
          <a:bodyPr/>
          <a:lstStyle/>
          <a:p>
            <a:pPr indent="22225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i="1" smtClean="0"/>
              <a:t>Математический клуб был создан 10 декабря 1998 года. Путёвку в жизнь математическому клубу дал Н.Н. Красовский. Ребята горды этим.</a:t>
            </a:r>
          </a:p>
        </p:txBody>
      </p:sp>
      <p:pic>
        <p:nvPicPr>
          <p:cNvPr id="9220" name="Picture 11" descr="красовскийкопировани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574925"/>
            <a:ext cx="4038600" cy="2698750"/>
          </a:xfrm>
          <a:noFill/>
        </p:spPr>
      </p:pic>
      <p:pic>
        <p:nvPicPr>
          <p:cNvPr id="9221" name="Picture 13" descr="надписькопировани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DE"/>
              </a:clrFrom>
              <a:clrTo>
                <a:srgbClr val="FAFADE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554513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ъект 5"/>
          <p:cNvSpPr>
            <a:spLocks noGrp="1"/>
          </p:cNvSpPr>
          <p:nvPr>
            <p:ph idx="1"/>
          </p:nvPr>
        </p:nvSpPr>
        <p:spPr>
          <a:xfrm>
            <a:off x="457200" y="981075"/>
            <a:ext cx="7239000" cy="5475288"/>
          </a:xfrm>
        </p:spPr>
        <p:txBody>
          <a:bodyPr/>
          <a:lstStyle/>
          <a:p>
            <a:pPr marL="0" indent="0" algn="just">
              <a:buFont typeface="Wingdings 2" pitchFamily="18" charset="2"/>
              <a:buNone/>
            </a:pPr>
            <a:r>
              <a:rPr lang="ru-RU" smtClean="0"/>
              <a:t>Цель клуба</a:t>
            </a:r>
            <a:r>
              <a:rPr lang="en-US" smtClean="0"/>
              <a:t> –</a:t>
            </a:r>
            <a:r>
              <a:rPr lang="ru-RU" smtClean="0"/>
              <a:t> создание учебной среды, направленной на мотивацию творческой деятельности каждого учащегося, обращение  к ассоциативному, образному и интуитивному мышлению, формирование математической культуры, закрепление устойчивого интереса к математике в условиях работы детской общественной (клубной) организации.</a:t>
            </a:r>
          </a:p>
        </p:txBody>
      </p:sp>
    </p:spTree>
  </p:cSld>
  <p:clrMapOvr>
    <a:masterClrMapping/>
  </p:clrMapOvr>
  <p:transition spd="med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2" name="Rectangle 14"/>
          <p:cNvSpPr>
            <a:spLocks noGrp="1" noChangeArrowheads="1"/>
          </p:cNvSpPr>
          <p:nvPr>
            <p:ph type="title"/>
          </p:nvPr>
        </p:nvSpPr>
        <p:spPr>
          <a:xfrm>
            <a:off x="250825" y="457200"/>
            <a:ext cx="8435975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chemeClr val="bg2"/>
                </a:solidFill>
              </a:rPr>
              <a:t>Иван </a:t>
            </a:r>
            <a:r>
              <a:rPr lang="ru-RU" sz="3600" i="1" dirty="0" err="1" smtClean="0">
                <a:solidFill>
                  <a:schemeClr val="bg2"/>
                </a:solidFill>
              </a:rPr>
              <a:t>Бадеха</a:t>
            </a:r>
            <a:r>
              <a:rPr lang="ru-RU" sz="3600" i="1" dirty="0" smtClean="0">
                <a:solidFill>
                  <a:schemeClr val="bg2"/>
                </a:solidFill>
              </a:rPr>
              <a:t>- первый президент математического клуба</a:t>
            </a:r>
          </a:p>
        </p:txBody>
      </p:sp>
      <p:sp>
        <p:nvSpPr>
          <p:cNvPr id="53263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16113"/>
            <a:ext cx="5976937" cy="2017712"/>
          </a:xfrm>
        </p:spPr>
        <p:txBody>
          <a:bodyPr/>
          <a:lstStyle/>
          <a:p>
            <a:pPr indent="22225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800" smtClean="0"/>
              <a:t> </a:t>
            </a:r>
            <a:r>
              <a:rPr lang="ru-RU" sz="2000" i="1" smtClean="0"/>
              <a:t>У клуба есть свой первый президент – Иван Бадеха. Призер более 50 олимпиад и НПК по различным номинациям:  математика, физика, ИВТ, русский язык, английский язык.</a:t>
            </a:r>
            <a:endParaRPr lang="ru-RU" sz="2000" i="1" smtClean="0">
              <a:latin typeface="Arial" charset="0"/>
            </a:endParaRPr>
          </a:p>
          <a:p>
            <a:pPr indent="22225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i="1" smtClean="0"/>
              <a:t> </a:t>
            </a:r>
            <a:r>
              <a:rPr lang="ru-RU" sz="2000" i="1" smtClean="0">
                <a:latin typeface="Arial" charset="0"/>
              </a:rPr>
              <a:t>Окончил </a:t>
            </a:r>
            <a:r>
              <a:rPr lang="ru-RU" sz="2000" i="1" smtClean="0"/>
              <a:t>МГУ</a:t>
            </a:r>
            <a:r>
              <a:rPr lang="ru-RU" sz="2000" i="1" smtClean="0">
                <a:latin typeface="Arial" charset="0"/>
              </a:rPr>
              <a:t> им.М.В.Ломоносова</a:t>
            </a:r>
            <a:r>
              <a:rPr lang="ru-RU" sz="2000" i="1" smtClean="0"/>
              <a:t>. </a:t>
            </a:r>
          </a:p>
        </p:txBody>
      </p:sp>
      <p:pic>
        <p:nvPicPr>
          <p:cNvPr id="53268" name="Picture 20" descr="писанинакопирование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716338"/>
            <a:ext cx="8351837" cy="2736850"/>
          </a:xfrm>
          <a:noFill/>
        </p:spPr>
      </p:pic>
      <p:pic>
        <p:nvPicPr>
          <p:cNvPr id="53270" name="Picture 22" descr="Бадех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268413"/>
            <a:ext cx="15367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1825</TotalTime>
  <Words>1811</Words>
  <Application>Microsoft Office PowerPoint</Application>
  <PresentationFormat>Экран (4:3)</PresentationFormat>
  <Paragraphs>559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Изящная</vt:lpstr>
      <vt:lpstr>математический клуб  как эффективная форма развития творческого потенциала учащихся и предъявление результатов в программе “Шаг в будущее”</vt:lpstr>
      <vt:lpstr>“Локус научной одаренности: программа  “Шаг в будущее”</vt:lpstr>
      <vt:lpstr>“Локус научной одаренности: программа  “Шаг в будущее”</vt:lpstr>
      <vt:lpstr>«Творчество»</vt:lpstr>
      <vt:lpstr>«Творчество»</vt:lpstr>
      <vt:lpstr>Диалоговые традиции</vt:lpstr>
      <vt:lpstr>Основание математического клуба</vt:lpstr>
      <vt:lpstr>Презентация PowerPoint</vt:lpstr>
      <vt:lpstr>Иван Бадеха- первый президент математического клуба</vt:lpstr>
      <vt:lpstr>Лестница президентов математического клуба</vt:lpstr>
      <vt:lpstr>Презентация PowerPoint</vt:lpstr>
      <vt:lpstr>Презентация PowerPoint</vt:lpstr>
      <vt:lpstr>Посвящение в математики, 2008 Юбилей математического клуба 10 лет</vt:lpstr>
      <vt:lpstr>Российская Школа «научные кадры будущего»</vt:lpstr>
      <vt:lpstr>Российское соревнование юных исследователей «Шаг в будущее, ЮНИОР» (г.Москва, февраль 2010г.)</vt:lpstr>
      <vt:lpstr>Выставка 2011 МГТУ  им. Баумана</vt:lpstr>
      <vt:lpstr>Премия Президента РФ</vt:lpstr>
      <vt:lpstr>Премия Президента РФ</vt:lpstr>
      <vt:lpstr>Особая гордость</vt:lpstr>
      <vt:lpstr>ЮНИОР   ФЕВРАЛЬ</vt:lpstr>
      <vt:lpstr>Гагры, июнь 2010</vt:lpstr>
      <vt:lpstr>Гагры, июнь 2012</vt:lpstr>
      <vt:lpstr>Конференция «Шаг в будущее», г. Москва, март 2008 г.</vt:lpstr>
      <vt:lpstr>    Математические бои</vt:lpstr>
      <vt:lpstr>Большой научный кубок Росссии, Москва 2012</vt:lpstr>
      <vt:lpstr>Большой научный кубок России Москва 2012</vt:lpstr>
      <vt:lpstr>Третья стендовая защита апрель 2012 года</vt:lpstr>
      <vt:lpstr>Третья стендовая защита апрель 2012 года</vt:lpstr>
      <vt:lpstr> стендовая защита апрель 2012 года,декабрь 2016года</vt:lpstr>
      <vt:lpstr>Выставка 2014 МГТУ им. Н.Э. Баумана</vt:lpstr>
      <vt:lpstr>Выставка 2015 МГТУ им. Н.Э. Баумана</vt:lpstr>
      <vt:lpstr>Молодежный научный форум 2015  г.   МГТУ им. Н.Э. Баумана</vt:lpstr>
      <vt:lpstr>           Виктория  Мирошникова,   декабрь 2016 Стокгольм,    церемония вручения нобелевских премий,   Доклад по математике на молодежном форуме   Обобщение одной задачи на определение геометрической фигуры. </vt:lpstr>
      <vt:lpstr>       Выставка 2016.  Шанхай              КИТАЙ</vt:lpstr>
      <vt:lpstr>Софья Цициковская победитель ВСЕРОССИЙСКого КОНКУРСа  ЮНОШЕСКИХ ИССЛЕДОВАТЕЛЬСКИХ РАБОТ  ИМ. В. И. ВЕРНАДСКОГО </vt:lpstr>
      <vt:lpstr>СемИхатовские чтения</vt:lpstr>
      <vt:lpstr>Иннопром 2017</vt:lpstr>
      <vt:lpstr>29-е Европейское соревнование молодых ученых – EUCYS, Таллин ,сентябрь 2017 год.</vt:lpstr>
      <vt:lpstr>Презентация PowerPoint</vt:lpstr>
      <vt:lpstr> Результаты март</vt:lpstr>
      <vt:lpstr>Результаты  Юниор</vt:lpstr>
      <vt:lpstr>Результаты Гагра</vt:lpstr>
      <vt:lpstr>“Шагисты”.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математического клуба</dc:title>
  <dc:creator>stud21</dc:creator>
  <cp:lastModifiedBy>Токмакова Наталья Васильевна</cp:lastModifiedBy>
  <cp:revision>159</cp:revision>
  <dcterms:created xsi:type="dcterms:W3CDTF">2005-12-14T03:06:38Z</dcterms:created>
  <dcterms:modified xsi:type="dcterms:W3CDTF">2017-11-20T06:34:01Z</dcterms:modified>
</cp:coreProperties>
</file>