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330" r:id="rId2"/>
    <p:sldId id="329" r:id="rId3"/>
    <p:sldId id="308" r:id="rId4"/>
    <p:sldId id="331" r:id="rId5"/>
    <p:sldId id="311" r:id="rId6"/>
    <p:sldId id="317" r:id="rId7"/>
    <p:sldId id="332" r:id="rId8"/>
    <p:sldId id="333" r:id="rId9"/>
    <p:sldId id="336" r:id="rId10"/>
    <p:sldId id="337" r:id="rId11"/>
    <p:sldId id="318" r:id="rId12"/>
    <p:sldId id="315" r:id="rId13"/>
    <p:sldId id="319" r:id="rId14"/>
    <p:sldId id="338" r:id="rId15"/>
    <p:sldId id="316" r:id="rId16"/>
    <p:sldId id="320" r:id="rId17"/>
  </p:sldIdLst>
  <p:sldSz cx="9144000" cy="6858000" type="screen4x3"/>
  <p:notesSz cx="9947275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C632C"/>
    <a:srgbClr val="49245A"/>
    <a:srgbClr val="FF6600"/>
    <a:srgbClr val="F0652D"/>
    <a:srgbClr val="C1A1CF"/>
    <a:srgbClr val="660066"/>
    <a:srgbClr val="006699"/>
    <a:srgbClr val="990099"/>
    <a:srgbClr val="0080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1895" autoAdjust="0"/>
  </p:normalViewPr>
  <p:slideViewPr>
    <p:cSldViewPr>
      <p:cViewPr>
        <p:scale>
          <a:sx n="110" d="100"/>
          <a:sy n="110" d="100"/>
        </p:scale>
        <p:origin x="-160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AE6C11-6C51-4BC9-AC16-7DF07F441BF3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</dgm:pt>
    <dgm:pt modelId="{F28723B8-1D6F-4DE8-BF07-A8009F68FF07}">
      <dgm:prSet phldrT="[Текст]" custT="1"/>
      <dgm:spPr>
        <a:solidFill>
          <a:srgbClr val="49245A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800" b="1" dirty="0" smtClean="0">
              <a:solidFill>
                <a:schemeClr val="bg1"/>
              </a:solidFill>
            </a:rPr>
            <a:t>Образовательный фонд</a:t>
          </a:r>
        </a:p>
        <a:p>
          <a:r>
            <a:rPr lang="ru-RU" sz="1400" b="1" dirty="0" smtClean="0">
              <a:solidFill>
                <a:schemeClr val="bg1"/>
              </a:solidFill>
            </a:rPr>
            <a:t>«Талант и успех»</a:t>
          </a:r>
          <a:endParaRPr lang="ru-RU" sz="1400" b="1" dirty="0">
            <a:solidFill>
              <a:schemeClr val="bg1"/>
            </a:solidFill>
          </a:endParaRPr>
        </a:p>
      </dgm:t>
    </dgm:pt>
    <dgm:pt modelId="{E8B93EEF-9D3A-415C-8392-958170E1AF59}" type="parTrans" cxnId="{1379E7BB-B6F3-403B-B26D-7B98063879CB}">
      <dgm:prSet/>
      <dgm:spPr/>
      <dgm:t>
        <a:bodyPr/>
        <a:lstStyle/>
        <a:p>
          <a:endParaRPr lang="ru-RU"/>
        </a:p>
      </dgm:t>
    </dgm:pt>
    <dgm:pt modelId="{75E9DDB6-FD62-4BE2-9901-7E05F7975041}" type="sibTrans" cxnId="{1379E7BB-B6F3-403B-B26D-7B98063879CB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D831DE93-7BB3-407A-B3E4-FAA62A7FB868}">
      <dgm:prSet phldrT="[Текст]" custT="1"/>
      <dgm:spPr>
        <a:solidFill>
          <a:srgbClr val="C1A1CF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b="1" dirty="0" smtClean="0">
              <a:solidFill>
                <a:srgbClr val="49245A"/>
              </a:solidFill>
            </a:rPr>
            <a:t>Управление образования и науки Липецкой области</a:t>
          </a:r>
          <a:endParaRPr lang="ru-RU" sz="1200" b="1" dirty="0">
            <a:solidFill>
              <a:srgbClr val="49245A"/>
            </a:solidFill>
          </a:endParaRPr>
        </a:p>
      </dgm:t>
    </dgm:pt>
    <dgm:pt modelId="{84B9E4B7-E7B8-4EB3-A9AE-C1C23F25A115}" type="parTrans" cxnId="{CAB3312F-A374-4A3B-8C25-FB467C3E2C29}">
      <dgm:prSet/>
      <dgm:spPr/>
      <dgm:t>
        <a:bodyPr/>
        <a:lstStyle/>
        <a:p>
          <a:endParaRPr lang="ru-RU"/>
        </a:p>
      </dgm:t>
    </dgm:pt>
    <dgm:pt modelId="{F24A0D65-B657-419A-9034-434868E45605}" type="sibTrans" cxnId="{CAB3312F-A374-4A3B-8C25-FB467C3E2C29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95084352-3311-4C69-8582-E245AAC3D087}">
      <dgm:prSet phldrT="[Текст]" custT="1"/>
      <dgm:spPr>
        <a:solidFill>
          <a:srgbClr val="FF6600"/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200" b="1" dirty="0" smtClean="0"/>
            <a:t>Предприятия-партнеры и бизнес-структуры</a:t>
          </a:r>
          <a:endParaRPr lang="ru-RU" sz="1200" b="1" dirty="0"/>
        </a:p>
      </dgm:t>
    </dgm:pt>
    <dgm:pt modelId="{304D9C83-3394-44D9-A1AB-49D342D4DFA7}" type="sibTrans" cxnId="{6A588015-03E2-43AB-837B-F38F67828EB6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ru-RU"/>
        </a:p>
      </dgm:t>
    </dgm:pt>
    <dgm:pt modelId="{4183CB04-77F3-419F-99C7-FD77C5F30B17}" type="parTrans" cxnId="{6A588015-03E2-43AB-837B-F38F67828EB6}">
      <dgm:prSet/>
      <dgm:spPr/>
      <dgm:t>
        <a:bodyPr/>
        <a:lstStyle/>
        <a:p>
          <a:endParaRPr lang="ru-RU"/>
        </a:p>
      </dgm:t>
    </dgm:pt>
    <dgm:pt modelId="{91CE6A87-D5D0-4322-BA70-6786253A51DC}" type="pres">
      <dgm:prSet presAssocID="{C3AE6C11-6C51-4BC9-AC16-7DF07F441B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29C2F71-F9B0-46EE-A49D-38E27AC529DF}" type="pres">
      <dgm:prSet presAssocID="{95084352-3311-4C69-8582-E245AAC3D087}" presName="gear1" presStyleLbl="node1" presStyleIdx="0" presStyleCnt="3" custScaleX="68937" custScaleY="66125" custLinFactNeighborX="-2348" custLinFactNeighborY="-207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53A708-33ED-4EDF-AB99-A347A2F958EF}" type="pres">
      <dgm:prSet presAssocID="{95084352-3311-4C69-8582-E245AAC3D087}" presName="gear1srcNode" presStyleLbl="node1" presStyleIdx="0" presStyleCnt="3"/>
      <dgm:spPr/>
      <dgm:t>
        <a:bodyPr/>
        <a:lstStyle/>
        <a:p>
          <a:endParaRPr lang="ru-RU"/>
        </a:p>
      </dgm:t>
    </dgm:pt>
    <dgm:pt modelId="{E0581331-D9C0-4100-94FC-50CBB7305EAC}" type="pres">
      <dgm:prSet presAssocID="{95084352-3311-4C69-8582-E245AAC3D087}" presName="gear1dstNode" presStyleLbl="node1" presStyleIdx="0" presStyleCnt="3"/>
      <dgm:spPr/>
      <dgm:t>
        <a:bodyPr/>
        <a:lstStyle/>
        <a:p>
          <a:endParaRPr lang="ru-RU"/>
        </a:p>
      </dgm:t>
    </dgm:pt>
    <dgm:pt modelId="{0E21818D-51FA-4870-8797-7746CE758EC0}" type="pres">
      <dgm:prSet presAssocID="{F28723B8-1D6F-4DE8-BF07-A8009F68FF0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4E59A-0DB9-4EE5-9BF6-294AE8952E4A}" type="pres">
      <dgm:prSet presAssocID="{F28723B8-1D6F-4DE8-BF07-A8009F68FF07}" presName="gear2srcNode" presStyleLbl="node1" presStyleIdx="1" presStyleCnt="3"/>
      <dgm:spPr/>
      <dgm:t>
        <a:bodyPr/>
        <a:lstStyle/>
        <a:p>
          <a:endParaRPr lang="ru-RU"/>
        </a:p>
      </dgm:t>
    </dgm:pt>
    <dgm:pt modelId="{3FD3E23B-FCFA-49BB-939A-A878A01BD530}" type="pres">
      <dgm:prSet presAssocID="{F28723B8-1D6F-4DE8-BF07-A8009F68FF07}" presName="gear2dstNode" presStyleLbl="node1" presStyleIdx="1" presStyleCnt="3"/>
      <dgm:spPr/>
      <dgm:t>
        <a:bodyPr/>
        <a:lstStyle/>
        <a:p>
          <a:endParaRPr lang="ru-RU"/>
        </a:p>
      </dgm:t>
    </dgm:pt>
    <dgm:pt modelId="{49F63166-7F95-4FBA-B9A0-2D983DD68CCF}" type="pres">
      <dgm:prSet presAssocID="{D831DE93-7BB3-407A-B3E4-FAA62A7FB868}" presName="gear3" presStyleLbl="node1" presStyleIdx="2" presStyleCnt="3"/>
      <dgm:spPr/>
      <dgm:t>
        <a:bodyPr/>
        <a:lstStyle/>
        <a:p>
          <a:endParaRPr lang="ru-RU"/>
        </a:p>
      </dgm:t>
    </dgm:pt>
    <dgm:pt modelId="{A41124EB-C2A8-4980-8998-4E0605930DD1}" type="pres">
      <dgm:prSet presAssocID="{D831DE93-7BB3-407A-B3E4-FAA62A7FB86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3AEAD-D0DB-463C-8B47-8A94B9B2DCEA}" type="pres">
      <dgm:prSet presAssocID="{D831DE93-7BB3-407A-B3E4-FAA62A7FB868}" presName="gear3srcNode" presStyleLbl="node1" presStyleIdx="2" presStyleCnt="3"/>
      <dgm:spPr/>
      <dgm:t>
        <a:bodyPr/>
        <a:lstStyle/>
        <a:p>
          <a:endParaRPr lang="ru-RU"/>
        </a:p>
      </dgm:t>
    </dgm:pt>
    <dgm:pt modelId="{8816BD42-E048-4470-B67D-5B4AE6BE9A4E}" type="pres">
      <dgm:prSet presAssocID="{D831DE93-7BB3-407A-B3E4-FAA62A7FB868}" presName="gear3dstNode" presStyleLbl="node1" presStyleIdx="2" presStyleCnt="3"/>
      <dgm:spPr/>
      <dgm:t>
        <a:bodyPr/>
        <a:lstStyle/>
        <a:p>
          <a:endParaRPr lang="ru-RU"/>
        </a:p>
      </dgm:t>
    </dgm:pt>
    <dgm:pt modelId="{DAED69B2-47BD-44EB-8A6A-479449566188}" type="pres">
      <dgm:prSet presAssocID="{304D9C83-3394-44D9-A1AB-49D342D4DFA7}" presName="connector1" presStyleLbl="sibTrans2D1" presStyleIdx="0" presStyleCnt="3" custScaleX="62409" custScaleY="58776" custLinFactNeighborX="-244" custLinFactNeighborY="-18752"/>
      <dgm:spPr/>
      <dgm:t>
        <a:bodyPr/>
        <a:lstStyle/>
        <a:p>
          <a:endParaRPr lang="ru-RU"/>
        </a:p>
      </dgm:t>
    </dgm:pt>
    <dgm:pt modelId="{3E622B18-9073-419F-A9EF-4D17689662F6}" type="pres">
      <dgm:prSet presAssocID="{75E9DDB6-FD62-4BE2-9901-7E05F797504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6D2BF46B-A14F-40A7-A600-247279E0C6A9}" type="pres">
      <dgm:prSet presAssocID="{F24A0D65-B657-419A-9034-434868E45605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A172992-48B0-4962-9714-410F9C32DD06}" type="presOf" srcId="{304D9C83-3394-44D9-A1AB-49D342D4DFA7}" destId="{DAED69B2-47BD-44EB-8A6A-479449566188}" srcOrd="0" destOrd="0" presId="urn:microsoft.com/office/officeart/2005/8/layout/gear1"/>
    <dgm:cxn modelId="{54FB8196-3E26-4748-A763-4E7654736DB5}" type="presOf" srcId="{C3AE6C11-6C51-4BC9-AC16-7DF07F441BF3}" destId="{91CE6A87-D5D0-4322-BA70-6786253A51DC}" srcOrd="0" destOrd="0" presId="urn:microsoft.com/office/officeart/2005/8/layout/gear1"/>
    <dgm:cxn modelId="{F62721F3-7064-482B-8842-8793F981EC15}" type="presOf" srcId="{D831DE93-7BB3-407A-B3E4-FAA62A7FB868}" destId="{A41124EB-C2A8-4980-8998-4E0605930DD1}" srcOrd="1" destOrd="0" presId="urn:microsoft.com/office/officeart/2005/8/layout/gear1"/>
    <dgm:cxn modelId="{1A012049-C408-4B56-BFC2-3E9DB7C3DA55}" type="presOf" srcId="{F28723B8-1D6F-4DE8-BF07-A8009F68FF07}" destId="{3FD3E23B-FCFA-49BB-939A-A878A01BD530}" srcOrd="2" destOrd="0" presId="urn:microsoft.com/office/officeart/2005/8/layout/gear1"/>
    <dgm:cxn modelId="{AD7CB106-29DA-4369-85AC-3C03C451DC1A}" type="presOf" srcId="{95084352-3311-4C69-8582-E245AAC3D087}" destId="{E0581331-D9C0-4100-94FC-50CBB7305EAC}" srcOrd="2" destOrd="0" presId="urn:microsoft.com/office/officeart/2005/8/layout/gear1"/>
    <dgm:cxn modelId="{2C950ADA-EF60-4BDE-BB6C-62431584BDFF}" type="presOf" srcId="{F28723B8-1D6F-4DE8-BF07-A8009F68FF07}" destId="{0E21818D-51FA-4870-8797-7746CE758EC0}" srcOrd="0" destOrd="0" presId="urn:microsoft.com/office/officeart/2005/8/layout/gear1"/>
    <dgm:cxn modelId="{1379E7BB-B6F3-403B-B26D-7B98063879CB}" srcId="{C3AE6C11-6C51-4BC9-AC16-7DF07F441BF3}" destId="{F28723B8-1D6F-4DE8-BF07-A8009F68FF07}" srcOrd="1" destOrd="0" parTransId="{E8B93EEF-9D3A-415C-8392-958170E1AF59}" sibTransId="{75E9DDB6-FD62-4BE2-9901-7E05F7975041}"/>
    <dgm:cxn modelId="{7C4D9C09-A7A5-4D97-AB5E-12FC785EC94A}" type="presOf" srcId="{95084352-3311-4C69-8582-E245AAC3D087}" destId="{029C2F71-F9B0-46EE-A49D-38E27AC529DF}" srcOrd="0" destOrd="0" presId="urn:microsoft.com/office/officeart/2005/8/layout/gear1"/>
    <dgm:cxn modelId="{A3D295DC-B546-42D9-93D5-BC22490AB2C0}" type="presOf" srcId="{F24A0D65-B657-419A-9034-434868E45605}" destId="{6D2BF46B-A14F-40A7-A600-247279E0C6A9}" srcOrd="0" destOrd="0" presId="urn:microsoft.com/office/officeart/2005/8/layout/gear1"/>
    <dgm:cxn modelId="{CAB3312F-A374-4A3B-8C25-FB467C3E2C29}" srcId="{C3AE6C11-6C51-4BC9-AC16-7DF07F441BF3}" destId="{D831DE93-7BB3-407A-B3E4-FAA62A7FB868}" srcOrd="2" destOrd="0" parTransId="{84B9E4B7-E7B8-4EB3-A9AE-C1C23F25A115}" sibTransId="{F24A0D65-B657-419A-9034-434868E45605}"/>
    <dgm:cxn modelId="{435D6CAC-D761-4A45-92A8-4D0B21906A1E}" type="presOf" srcId="{D831DE93-7BB3-407A-B3E4-FAA62A7FB868}" destId="{53A3AEAD-D0DB-463C-8B47-8A94B9B2DCEA}" srcOrd="2" destOrd="0" presId="urn:microsoft.com/office/officeart/2005/8/layout/gear1"/>
    <dgm:cxn modelId="{67044642-10BD-437B-A773-51BC9ADC2869}" type="presOf" srcId="{D831DE93-7BB3-407A-B3E4-FAA62A7FB868}" destId="{8816BD42-E048-4470-B67D-5B4AE6BE9A4E}" srcOrd="3" destOrd="0" presId="urn:microsoft.com/office/officeart/2005/8/layout/gear1"/>
    <dgm:cxn modelId="{72A5E9A0-68B5-4DEE-9268-8918F52E170C}" type="presOf" srcId="{95084352-3311-4C69-8582-E245AAC3D087}" destId="{F153A708-33ED-4EDF-AB99-A347A2F958EF}" srcOrd="1" destOrd="0" presId="urn:microsoft.com/office/officeart/2005/8/layout/gear1"/>
    <dgm:cxn modelId="{6A428B63-855C-48B6-89AC-CC668D76727A}" type="presOf" srcId="{75E9DDB6-FD62-4BE2-9901-7E05F7975041}" destId="{3E622B18-9073-419F-A9EF-4D17689662F6}" srcOrd="0" destOrd="0" presId="urn:microsoft.com/office/officeart/2005/8/layout/gear1"/>
    <dgm:cxn modelId="{A5A606A1-49EB-4D52-91AB-65981A42EDEB}" type="presOf" srcId="{D831DE93-7BB3-407A-B3E4-FAA62A7FB868}" destId="{49F63166-7F95-4FBA-B9A0-2D983DD68CCF}" srcOrd="0" destOrd="0" presId="urn:microsoft.com/office/officeart/2005/8/layout/gear1"/>
    <dgm:cxn modelId="{6A588015-03E2-43AB-837B-F38F67828EB6}" srcId="{C3AE6C11-6C51-4BC9-AC16-7DF07F441BF3}" destId="{95084352-3311-4C69-8582-E245AAC3D087}" srcOrd="0" destOrd="0" parTransId="{4183CB04-77F3-419F-99C7-FD77C5F30B17}" sibTransId="{304D9C83-3394-44D9-A1AB-49D342D4DFA7}"/>
    <dgm:cxn modelId="{5CC2BA12-BDD0-48CA-9802-308144955DB2}" type="presOf" srcId="{F28723B8-1D6F-4DE8-BF07-A8009F68FF07}" destId="{5E14E59A-0DB9-4EE5-9BF6-294AE8952E4A}" srcOrd="1" destOrd="0" presId="urn:microsoft.com/office/officeart/2005/8/layout/gear1"/>
    <dgm:cxn modelId="{48AD2941-940A-4A23-AE97-88F9C4133121}" type="presParOf" srcId="{91CE6A87-D5D0-4322-BA70-6786253A51DC}" destId="{029C2F71-F9B0-46EE-A49D-38E27AC529DF}" srcOrd="0" destOrd="0" presId="urn:microsoft.com/office/officeart/2005/8/layout/gear1"/>
    <dgm:cxn modelId="{601EB330-0368-4742-94CB-60327EAFFB40}" type="presParOf" srcId="{91CE6A87-D5D0-4322-BA70-6786253A51DC}" destId="{F153A708-33ED-4EDF-AB99-A347A2F958EF}" srcOrd="1" destOrd="0" presId="urn:microsoft.com/office/officeart/2005/8/layout/gear1"/>
    <dgm:cxn modelId="{4F5F6F54-AF35-44B0-9C7C-7712A2337AE4}" type="presParOf" srcId="{91CE6A87-D5D0-4322-BA70-6786253A51DC}" destId="{E0581331-D9C0-4100-94FC-50CBB7305EAC}" srcOrd="2" destOrd="0" presId="urn:microsoft.com/office/officeart/2005/8/layout/gear1"/>
    <dgm:cxn modelId="{BD322510-A48F-43F9-8ED5-3D411D217D99}" type="presParOf" srcId="{91CE6A87-D5D0-4322-BA70-6786253A51DC}" destId="{0E21818D-51FA-4870-8797-7746CE758EC0}" srcOrd="3" destOrd="0" presId="urn:microsoft.com/office/officeart/2005/8/layout/gear1"/>
    <dgm:cxn modelId="{E961D525-40A9-40BE-9AAB-6B703C230247}" type="presParOf" srcId="{91CE6A87-D5D0-4322-BA70-6786253A51DC}" destId="{5E14E59A-0DB9-4EE5-9BF6-294AE8952E4A}" srcOrd="4" destOrd="0" presId="urn:microsoft.com/office/officeart/2005/8/layout/gear1"/>
    <dgm:cxn modelId="{23870B89-3B22-40DD-98B7-AE911F98DC59}" type="presParOf" srcId="{91CE6A87-D5D0-4322-BA70-6786253A51DC}" destId="{3FD3E23B-FCFA-49BB-939A-A878A01BD530}" srcOrd="5" destOrd="0" presId="urn:microsoft.com/office/officeart/2005/8/layout/gear1"/>
    <dgm:cxn modelId="{CF214B02-FBD2-4E36-9CE7-9ADD965B0E89}" type="presParOf" srcId="{91CE6A87-D5D0-4322-BA70-6786253A51DC}" destId="{49F63166-7F95-4FBA-B9A0-2D983DD68CCF}" srcOrd="6" destOrd="0" presId="urn:microsoft.com/office/officeart/2005/8/layout/gear1"/>
    <dgm:cxn modelId="{301A73D3-0DDB-47D6-9CF4-9A005BFD6DC8}" type="presParOf" srcId="{91CE6A87-D5D0-4322-BA70-6786253A51DC}" destId="{A41124EB-C2A8-4980-8998-4E0605930DD1}" srcOrd="7" destOrd="0" presId="urn:microsoft.com/office/officeart/2005/8/layout/gear1"/>
    <dgm:cxn modelId="{8E934350-F9EA-411C-9C52-18D625F09890}" type="presParOf" srcId="{91CE6A87-D5D0-4322-BA70-6786253A51DC}" destId="{53A3AEAD-D0DB-463C-8B47-8A94B9B2DCEA}" srcOrd="8" destOrd="0" presId="urn:microsoft.com/office/officeart/2005/8/layout/gear1"/>
    <dgm:cxn modelId="{354709C5-40B1-416A-9FE5-F57153B9B689}" type="presParOf" srcId="{91CE6A87-D5D0-4322-BA70-6786253A51DC}" destId="{8816BD42-E048-4470-B67D-5B4AE6BE9A4E}" srcOrd="9" destOrd="0" presId="urn:microsoft.com/office/officeart/2005/8/layout/gear1"/>
    <dgm:cxn modelId="{3A37DD33-4A30-411E-88E2-244869978B94}" type="presParOf" srcId="{91CE6A87-D5D0-4322-BA70-6786253A51DC}" destId="{DAED69B2-47BD-44EB-8A6A-479449566188}" srcOrd="10" destOrd="0" presId="urn:microsoft.com/office/officeart/2005/8/layout/gear1"/>
    <dgm:cxn modelId="{5565CA7E-53A1-4FB0-90E5-BC479568A9DA}" type="presParOf" srcId="{91CE6A87-D5D0-4322-BA70-6786253A51DC}" destId="{3E622B18-9073-419F-A9EF-4D17689662F6}" srcOrd="11" destOrd="0" presId="urn:microsoft.com/office/officeart/2005/8/layout/gear1"/>
    <dgm:cxn modelId="{53148548-0F52-416E-8925-8C37FB9089FD}" type="presParOf" srcId="{91CE6A87-D5D0-4322-BA70-6786253A51DC}" destId="{6D2BF46B-A14F-40A7-A600-247279E0C6A9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9C2F71-F9B0-46EE-A49D-38E27AC529DF}">
      <dsp:nvSpPr>
        <dsp:cNvPr id="0" name=""/>
        <dsp:cNvSpPr/>
      </dsp:nvSpPr>
      <dsp:spPr>
        <a:xfrm>
          <a:off x="3538701" y="1982343"/>
          <a:ext cx="1671282" cy="1603109"/>
        </a:xfrm>
        <a:prstGeom prst="gear9">
          <a:avLst/>
        </a:prstGeom>
        <a:solidFill>
          <a:srgbClr val="FF6600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Предприятия-партнеры и бизнес-структуры</a:t>
          </a:r>
          <a:endParaRPr lang="ru-RU" sz="1200" b="1" kern="1200" dirty="0"/>
        </a:p>
      </dsp:txBody>
      <dsp:txXfrm>
        <a:off x="3538701" y="1982343"/>
        <a:ext cx="1671282" cy="1603109"/>
      </dsp:txXfrm>
    </dsp:sp>
    <dsp:sp modelId="{0E21818D-51FA-4870-8797-7746CE758EC0}">
      <dsp:nvSpPr>
        <dsp:cNvPr id="0" name=""/>
        <dsp:cNvSpPr/>
      </dsp:nvSpPr>
      <dsp:spPr>
        <a:xfrm>
          <a:off x="1808548" y="1502735"/>
          <a:ext cx="1763172" cy="1763172"/>
        </a:xfrm>
        <a:prstGeom prst="gear6">
          <a:avLst/>
        </a:prstGeom>
        <a:solidFill>
          <a:srgbClr val="49245A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chemeClr val="bg1"/>
              </a:solidFill>
            </a:rPr>
            <a:t>Образовательный фонд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</a:rPr>
            <a:t>«Талант и успех»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1808548" y="1502735"/>
        <a:ext cx="1763172" cy="1763172"/>
      </dsp:txXfrm>
    </dsp:sp>
    <dsp:sp modelId="{49F63166-7F95-4FBA-B9A0-2D983DD68CCF}">
      <dsp:nvSpPr>
        <dsp:cNvPr id="0" name=""/>
        <dsp:cNvSpPr/>
      </dsp:nvSpPr>
      <dsp:spPr>
        <a:xfrm rot="20700000">
          <a:off x="2796104" y="286327"/>
          <a:ext cx="1727548" cy="1727548"/>
        </a:xfrm>
        <a:prstGeom prst="gear6">
          <a:avLst/>
        </a:prstGeom>
        <a:solidFill>
          <a:srgbClr val="C1A1CF"/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49245A"/>
              </a:solidFill>
            </a:rPr>
            <a:t>Управление образования и науки Липецкой области</a:t>
          </a:r>
          <a:endParaRPr lang="ru-RU" sz="1200" b="1" kern="1200" dirty="0">
            <a:solidFill>
              <a:srgbClr val="49245A"/>
            </a:solidFill>
          </a:endParaRPr>
        </a:p>
      </dsp:txBody>
      <dsp:txXfrm>
        <a:off x="3175006" y="665229"/>
        <a:ext cx="969744" cy="969744"/>
      </dsp:txXfrm>
    </dsp:sp>
    <dsp:sp modelId="{DAED69B2-47BD-44EB-8A6A-479449566188}">
      <dsp:nvSpPr>
        <dsp:cNvPr id="0" name=""/>
        <dsp:cNvSpPr/>
      </dsp:nvSpPr>
      <dsp:spPr>
        <a:xfrm>
          <a:off x="3610704" y="1766317"/>
          <a:ext cx="1936665" cy="1823926"/>
        </a:xfrm>
        <a:prstGeom prst="circularArrow">
          <a:avLst>
            <a:gd name="adj1" fmla="val 4687"/>
            <a:gd name="adj2" fmla="val 299029"/>
            <a:gd name="adj3" fmla="val 2521076"/>
            <a:gd name="adj4" fmla="val 1585074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22B18-9073-419F-A9EF-4D17689662F6}">
      <dsp:nvSpPr>
        <dsp:cNvPr id="0" name=""/>
        <dsp:cNvSpPr/>
      </dsp:nvSpPr>
      <dsp:spPr>
        <a:xfrm>
          <a:off x="1496293" y="1111695"/>
          <a:ext cx="2254656" cy="225465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BF46B-A14F-40A7-A600-247279E0C6A9}">
      <dsp:nvSpPr>
        <dsp:cNvPr id="0" name=""/>
        <dsp:cNvSpPr/>
      </dsp:nvSpPr>
      <dsp:spPr>
        <a:xfrm>
          <a:off x="2396504" y="-92987"/>
          <a:ext cx="2430973" cy="243097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06843-C59A-4463-995E-91E20C58319D}" type="datetimeFigureOut">
              <a:rPr lang="ru-RU" smtClean="0"/>
              <a:pPr/>
              <a:t>22.11.2017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4334"/>
            <a:ext cx="4310486" cy="3425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F0884-0265-4B55-A88D-618A07759F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37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BF89FD-D801-4273-968E-352DE9800101}" type="datetimeFigureOut">
              <a:rPr lang="ru-RU"/>
              <a:pPr>
                <a:defRPr/>
              </a:pPr>
              <a:t>22.11.2017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C614B8-C590-40C5-B4A1-7FC1C97C3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06794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667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614B8-C590-40C5-B4A1-7FC1C97C325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5786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915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b="1" kern="1200">
              <a:solidFill>
                <a:srgbClr val="EC632C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785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9828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778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778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59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2633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383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20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614B8-C590-40C5-B4A1-7FC1C97C325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01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9790-291B-400F-B10E-D55CE9C0D4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93FF9-DC8E-4BD1-AF44-FD1E7A4F46E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B20E-FB48-4C91-AB68-25713B3F7D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A139-A60B-43E3-858D-B0819A5F9D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D645D-8639-4C9A-A64C-0386423DF8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44A38-E619-497A-AAD2-DEC767B729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554CA-1CF7-474B-93B0-DC2EC0C4A9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534F-3076-4325-ABA5-B08E26C1E9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57EF-DB3D-4224-BD42-FABF1770BC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0A4B-0D65-48EA-B111-CFCAAFF5FC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475AA-1E23-4798-9D04-DB2BAB7BAE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618C012-9B99-4AEE-99D0-8755B9A70D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22.11.2017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BE497A-84AA-4C70-A302-3027CA66BC0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e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340768"/>
            <a:ext cx="7920880" cy="393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РЕГИОНАЛЬНАЯ МОДЕЛЬ ОБУЧЕНИЯ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ПРОЕКТНОЙ ДЕЯТЕЛЬНОСТИ ДЕТЕЙ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ПОСРЕДСТВОМ ВЗАИМОДЕЙСТВИЯ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СФЕРЫ ОБРАЗОВАНИЯ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РЕАЛЬНОГО СЕКТОРА ЭКОНОМИКИ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 smtClean="0">
                <a:solidFill>
                  <a:srgbClr val="EC632C"/>
                </a:solidFill>
              </a:rPr>
              <a:pPr/>
              <a:t>1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7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-27384" y="-1"/>
            <a:ext cx="5143500" cy="3429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6731" t="771" r="5768" b="2696"/>
          <a:stretch/>
        </p:blipFill>
        <p:spPr>
          <a:xfrm>
            <a:off x="4572000" y="1"/>
            <a:ext cx="468052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3429000"/>
            <a:ext cx="516367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8844" t="6209" r="5516"/>
          <a:stretch/>
        </p:blipFill>
        <p:spPr>
          <a:xfrm>
            <a:off x="4572000" y="3429000"/>
            <a:ext cx="4698296" cy="3429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8920" y="6492875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10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56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470149" cy="6885385"/>
            <a:chOff x="-1605" y="-22865"/>
            <a:chExt cx="8210342" cy="5749129"/>
          </a:xfrm>
        </p:grpSpPr>
        <p:pic>
          <p:nvPicPr>
            <p:cNvPr id="3074" name="Picture 2" descr="\\SERVER\gubina$\ЯНЕ\слайд 9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678"/>
            <a:stretch/>
          </p:blipFill>
          <p:spPr bwMode="auto">
            <a:xfrm>
              <a:off x="4284058" y="-22865"/>
              <a:ext cx="3924679" cy="2974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\\SERVER\gubina$\ЯНЕ\слайд 9\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05" y="2936420"/>
              <a:ext cx="2188449" cy="2789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\\SERVER\gubina$\ЯНЕ\слайд 9\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171" y="2927751"/>
              <a:ext cx="2298566" cy="2798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86843" y="2927751"/>
              <a:ext cx="3723327" cy="279377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-22865"/>
              <a:ext cx="4305986" cy="2959284"/>
            </a:xfrm>
            <a:prstGeom prst="rect">
              <a:avLst/>
            </a:prstGeom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10400" y="6524835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11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9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269508" y="3845557"/>
            <a:ext cx="4896544" cy="3755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251519" y="4780277"/>
            <a:ext cx="4896544" cy="3755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241527" y="5738815"/>
            <a:ext cx="4896544" cy="3755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41528" y="2866155"/>
            <a:ext cx="4896544" cy="3755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9" y="1196752"/>
            <a:ext cx="3433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660066"/>
                </a:solidFill>
              </a:rPr>
              <a:t>Заключительный этап</a:t>
            </a:r>
            <a:endParaRPr lang="ru-RU" sz="16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743307"/>
            <a:ext cx="3456384" cy="677581"/>
            <a:chOff x="251520" y="1743307"/>
            <a:chExt cx="2664296" cy="67758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251520" y="1743307"/>
              <a:ext cx="266429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898518" y="1743307"/>
              <a:ext cx="0" cy="67758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3" name="Прямая соединительная линия 12"/>
          <p:cNvCxnSpPr/>
          <p:nvPr/>
        </p:nvCxnSpPr>
        <p:spPr>
          <a:xfrm>
            <a:off x="3685462" y="2420888"/>
            <a:ext cx="1815745" cy="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01207" y="1124744"/>
            <a:ext cx="346328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660066"/>
                </a:solidFill>
              </a:rPr>
              <a:t>57 участников:</a:t>
            </a:r>
          </a:p>
          <a:p>
            <a:pPr algn="ctr"/>
            <a:r>
              <a:rPr lang="ru-RU" sz="1600" dirty="0" smtClean="0">
                <a:solidFill>
                  <a:srgbClr val="660066"/>
                </a:solidFill>
              </a:rPr>
              <a:t>18 проектных команд </a:t>
            </a:r>
          </a:p>
          <a:p>
            <a:pPr algn="ctr"/>
            <a:r>
              <a:rPr lang="ru-RU" sz="1600" dirty="0" smtClean="0">
                <a:solidFill>
                  <a:srgbClr val="660066"/>
                </a:solidFill>
              </a:rPr>
              <a:t>4 индивидуальных участника</a:t>
            </a:r>
            <a:endParaRPr lang="ru-RU" sz="16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5652120" y="1628800"/>
            <a:ext cx="3168352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41528" y="2892027"/>
            <a:ext cx="48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6 команд, 2 участника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5785453" y="2674292"/>
            <a:ext cx="3035019" cy="827932"/>
            <a:chOff x="7096067" y="2642689"/>
            <a:chExt cx="2783907" cy="82793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96067" y="2642689"/>
              <a:ext cx="707998" cy="82793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148282" y="2699151"/>
              <a:ext cx="17316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49245A"/>
                  </a:solidFill>
                </a:rPr>
                <a:t>Современные технологии в </a:t>
              </a:r>
            </a:p>
            <a:p>
              <a:r>
                <a:rPr lang="ru-RU" sz="1200" dirty="0" smtClean="0">
                  <a:solidFill>
                    <a:srgbClr val="49245A"/>
                  </a:solidFill>
                </a:rPr>
                <a:t>сельском хозяйстве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26791" y="5445224"/>
            <a:ext cx="905449" cy="7946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2" y="5733256"/>
            <a:ext cx="48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3 команды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74675" y="5620491"/>
            <a:ext cx="180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49245A"/>
                </a:solidFill>
              </a:rPr>
              <a:t>Большие </a:t>
            </a:r>
            <a:r>
              <a:rPr lang="ru-RU" sz="1200" dirty="0">
                <a:solidFill>
                  <a:srgbClr val="49245A"/>
                </a:solidFill>
              </a:rPr>
              <a:t>данные и машинное </a:t>
            </a:r>
            <a:r>
              <a:rPr lang="ru-RU" sz="1200" dirty="0" smtClean="0">
                <a:solidFill>
                  <a:srgbClr val="49245A"/>
                </a:solidFill>
              </a:rPr>
              <a:t>обучение</a:t>
            </a:r>
            <a:endParaRPr lang="ru-RU" sz="1200" dirty="0">
              <a:solidFill>
                <a:srgbClr val="49245A"/>
              </a:solidFill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251520" y="4509120"/>
            <a:ext cx="8208998" cy="819624"/>
            <a:chOff x="251520" y="4509120"/>
            <a:chExt cx="8208998" cy="819624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1730" y="4509120"/>
              <a:ext cx="656494" cy="81962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51520" y="4797152"/>
              <a:ext cx="4896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/>
                <a:t>3 команды, 1 участник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16859" y="4659319"/>
              <a:ext cx="1443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solidFill>
                    <a:srgbClr val="49245A"/>
                  </a:solidFill>
                </a:rPr>
                <a:t>Безопасность человека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6136" y="3639621"/>
            <a:ext cx="920391" cy="58220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79974" y="3810526"/>
            <a:ext cx="489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6 команд,  1 участник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48264" y="3756323"/>
            <a:ext cx="1477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49245A"/>
                </a:solidFill>
              </a:rPr>
              <a:t>Машиностроение</a:t>
            </a:r>
            <a:endParaRPr lang="ru-RU" sz="1200" dirty="0">
              <a:solidFill>
                <a:srgbClr val="49245A"/>
              </a:solidFill>
            </a:endParaRPr>
          </a:p>
        </p:txBody>
      </p:sp>
      <p:sp>
        <p:nvSpPr>
          <p:cNvPr id="41" name="Номер слайда 40"/>
          <p:cNvSpPr>
            <a:spLocks noGrp="1"/>
          </p:cNvSpPr>
          <p:nvPr>
            <p:ph type="sldNum" sz="quarter" idx="12"/>
          </p:nvPr>
        </p:nvSpPr>
        <p:spPr>
          <a:xfrm>
            <a:off x="6997565" y="6499209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12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0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lum bright="14000" contrast="14000"/>
          </a:blip>
          <a:stretch>
            <a:fillRect/>
          </a:stretch>
        </p:blipFill>
        <p:spPr>
          <a:xfrm>
            <a:off x="-828600" y="3140968"/>
            <a:ext cx="5577727" cy="37170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7" t="7056" r="15193" b="17213"/>
          <a:stretch>
            <a:fillRect/>
          </a:stretch>
        </p:blipFill>
        <p:spPr>
          <a:xfrm>
            <a:off x="-180528" y="-20828"/>
            <a:ext cx="5112568" cy="3319046"/>
          </a:xfrm>
          <a:prstGeom prst="rect">
            <a:avLst/>
          </a:prstGeom>
        </p:spPr>
      </p:pic>
      <p:pic>
        <p:nvPicPr>
          <p:cNvPr id="17" name="Picture 2" descr="C:\Users\Admin\Desktop\Форум\Фото07.04.17-ЗАЩИТА в ЛГТУ\9E7A3653.JPG"/>
          <p:cNvPicPr>
            <a:picLocks noChangeAspect="1" noChangeArrowheads="1"/>
          </p:cNvPicPr>
          <p:nvPr/>
        </p:nvPicPr>
        <p:blipFill>
          <a:blip r:embed="rId5" cstate="print">
            <a:lum bright="14000" contrast="14000"/>
          </a:blip>
          <a:srcRect l="29430" t="18862" r="9858" b="18470"/>
          <a:stretch>
            <a:fillRect/>
          </a:stretch>
        </p:blipFill>
        <p:spPr bwMode="auto">
          <a:xfrm>
            <a:off x="4572000" y="-188"/>
            <a:ext cx="4773686" cy="32849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277552"/>
            <a:ext cx="5370672" cy="35804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13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14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93" y="-6687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30858" y="1295913"/>
            <a:ext cx="6207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49245A"/>
                  </a:solidFill>
                </a:ln>
                <a:solidFill>
                  <a:srgbClr val="49245A"/>
                </a:solidFill>
              </a:rPr>
              <a:t>ЭКСПЕРТНЫЙ СОВЕТ</a:t>
            </a:r>
            <a:endParaRPr lang="ru-RU" sz="1600" dirty="0">
              <a:ln>
                <a:solidFill>
                  <a:srgbClr val="49245A"/>
                </a:solidFill>
              </a:ln>
              <a:solidFill>
                <a:srgbClr val="49245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595144"/>
            <a:ext cx="25922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7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28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кспертов</a:t>
            </a:r>
          </a:p>
          <a:p>
            <a:pPr algn="ctr"/>
            <a:r>
              <a:rPr lang="ru-RU" sz="20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них:</a:t>
            </a:r>
            <a:endParaRPr lang="ru-RU" sz="2000" b="1" dirty="0">
              <a:solidFill>
                <a:srgbClr val="4924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7681" y="2312898"/>
            <a:ext cx="495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7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педагогических наук</a:t>
            </a:r>
            <a:endParaRPr lang="ru-RU" sz="2000" b="1" dirty="0">
              <a:solidFill>
                <a:srgbClr val="4924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23928" y="3309905"/>
            <a:ext cx="496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7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кандидатов </a:t>
            </a:r>
            <a:r>
              <a:rPr lang="ru-RU" sz="2000" b="1" dirty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технических наук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05942" y="4287759"/>
            <a:ext cx="5220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7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педагогических наук</a:t>
            </a:r>
            <a:endParaRPr lang="ru-RU" sz="2000" b="1" dirty="0">
              <a:solidFill>
                <a:srgbClr val="4924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11334" y="5245826"/>
            <a:ext cx="5702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768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b="1" dirty="0" smtClean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сельско-хозяйственных </a:t>
            </a:r>
            <a:r>
              <a:rPr lang="ru-RU" sz="1900" b="1" dirty="0">
                <a:solidFill>
                  <a:srgbClr val="492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</a:t>
            </a:r>
          </a:p>
        </p:txBody>
      </p:sp>
      <p:pic>
        <p:nvPicPr>
          <p:cNvPr id="1038" name="Picture 14" descr="http://lawebdelestudiante.es/wp-content/uploads/2012/07/formacionprofesionales_becas-complementarias-al-e-rasm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941" y="2382557"/>
            <a:ext cx="1951686" cy="195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age.freepik.com/free-icon/no-translate-detected_318-46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404" y="5149018"/>
            <a:ext cx="6286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age.freepik.com/free-icon/no-translate-detected_318-46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6404" y="4170119"/>
            <a:ext cx="641905" cy="6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age.freepik.com/free-icon/no-translate-detected_318-46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296" y="3173112"/>
            <a:ext cx="660013" cy="6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age.freepik.com/free-icon/no-translate-detected_318-46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296" y="2196487"/>
            <a:ext cx="639631" cy="6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25344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14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5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987823" y="3860218"/>
            <a:ext cx="5841990" cy="1440990"/>
            <a:chOff x="3543729" y="660844"/>
            <a:chExt cx="5347398" cy="1404056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543729" y="669696"/>
              <a:ext cx="5276742" cy="1395204"/>
            </a:xfrm>
            <a:prstGeom prst="roundRect">
              <a:avLst/>
            </a:pr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4013662" y="660844"/>
              <a:ext cx="4877465" cy="12589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6785" tIns="95250" rIns="95250" bIns="95250" numCol="1" spcCol="1270" anchor="ctr" anchorCtr="0">
              <a:noAutofit/>
            </a:bodyPr>
            <a:lstStyle/>
            <a:p>
              <a:pPr marL="0" lvl="0" indent="0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b="1" kern="1200" dirty="0" smtClean="0"/>
                <a:t>14 </a:t>
              </a:r>
              <a:r>
                <a:rPr lang="ru-RU" sz="2300" b="1" kern="1200" dirty="0" err="1" smtClean="0"/>
                <a:t>липчан</a:t>
              </a:r>
              <a:r>
                <a:rPr lang="ru-RU" sz="2300" b="1" kern="1200" dirty="0" smtClean="0"/>
                <a:t> – участники образовательной программы</a:t>
              </a:r>
              <a:endParaRPr lang="ru-RU" sz="2300" b="1" kern="1200" dirty="0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36337" y="649322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2826" y="1340761"/>
            <a:ext cx="8439797" cy="4392502"/>
            <a:chOff x="312826" y="1340761"/>
            <a:chExt cx="8439797" cy="4392502"/>
          </a:xfrm>
        </p:grpSpPr>
        <p:sp>
          <p:nvSpPr>
            <p:cNvPr id="3" name="Полилиния 2"/>
            <p:cNvSpPr/>
            <p:nvPr/>
          </p:nvSpPr>
          <p:spPr>
            <a:xfrm>
              <a:off x="3475881" y="2010464"/>
              <a:ext cx="5276742" cy="1395204"/>
            </a:xfrm>
            <a:custGeom>
              <a:avLst/>
              <a:gdLst>
                <a:gd name="connsiteX0" fmla="*/ 0 w 5276742"/>
                <a:gd name="connsiteY0" fmla="*/ 232539 h 1395204"/>
                <a:gd name="connsiteX1" fmla="*/ 232539 w 5276742"/>
                <a:gd name="connsiteY1" fmla="*/ 0 h 1395204"/>
                <a:gd name="connsiteX2" fmla="*/ 5044203 w 5276742"/>
                <a:gd name="connsiteY2" fmla="*/ 0 h 1395204"/>
                <a:gd name="connsiteX3" fmla="*/ 5276742 w 5276742"/>
                <a:gd name="connsiteY3" fmla="*/ 232539 h 1395204"/>
                <a:gd name="connsiteX4" fmla="*/ 5276742 w 5276742"/>
                <a:gd name="connsiteY4" fmla="*/ 1162665 h 1395204"/>
                <a:gd name="connsiteX5" fmla="*/ 5044203 w 5276742"/>
                <a:gd name="connsiteY5" fmla="*/ 1395204 h 1395204"/>
                <a:gd name="connsiteX6" fmla="*/ 232539 w 5276742"/>
                <a:gd name="connsiteY6" fmla="*/ 1395204 h 1395204"/>
                <a:gd name="connsiteX7" fmla="*/ 0 w 5276742"/>
                <a:gd name="connsiteY7" fmla="*/ 1162665 h 1395204"/>
                <a:gd name="connsiteX8" fmla="*/ 0 w 5276742"/>
                <a:gd name="connsiteY8" fmla="*/ 232539 h 139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76742" h="1395204">
                  <a:moveTo>
                    <a:pt x="0" y="232539"/>
                  </a:moveTo>
                  <a:cubicBezTo>
                    <a:pt x="0" y="104111"/>
                    <a:pt x="104111" y="0"/>
                    <a:pt x="232539" y="0"/>
                  </a:cubicBezTo>
                  <a:lnTo>
                    <a:pt x="5044203" y="0"/>
                  </a:lnTo>
                  <a:cubicBezTo>
                    <a:pt x="5172631" y="0"/>
                    <a:pt x="5276742" y="104111"/>
                    <a:pt x="5276742" y="232539"/>
                  </a:cubicBezTo>
                  <a:lnTo>
                    <a:pt x="5276742" y="1162665"/>
                  </a:lnTo>
                  <a:cubicBezTo>
                    <a:pt x="5276742" y="1291093"/>
                    <a:pt x="5172631" y="1395204"/>
                    <a:pt x="5044203" y="1395204"/>
                  </a:cubicBezTo>
                  <a:lnTo>
                    <a:pt x="232539" y="1395204"/>
                  </a:lnTo>
                  <a:cubicBezTo>
                    <a:pt x="104111" y="1395204"/>
                    <a:pt x="0" y="1291093"/>
                    <a:pt x="0" y="1162665"/>
                  </a:cubicBezTo>
                  <a:lnTo>
                    <a:pt x="0" y="232539"/>
                  </a:lnTo>
                  <a:close/>
                </a:path>
              </a:pathLst>
            </a:cu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04893" tIns="155738" rIns="155738" bIns="155738" numCol="1" spcCol="1270" anchor="ctr" anchorCtr="0">
              <a:noAutofit/>
            </a:bodyPr>
            <a:lstStyle/>
            <a:p>
              <a:pPr marL="0" lvl="0" indent="0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b="1" kern="1200" dirty="0" smtClean="0"/>
                <a:t>Научно-технологическая образовательная программа</a:t>
              </a:r>
            </a:p>
            <a:p>
              <a:pPr marL="0" lvl="0" indent="0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300" b="1" kern="1200" dirty="0" smtClean="0"/>
                <a:t>1-24 июля 2017 года</a:t>
              </a:r>
            </a:p>
          </p:txBody>
        </p:sp>
        <p:sp>
          <p:nvSpPr>
            <p:cNvPr id="5" name="Овал 4"/>
            <p:cNvSpPr/>
            <p:nvPr/>
          </p:nvSpPr>
          <p:spPr>
            <a:xfrm>
              <a:off x="312826" y="1340761"/>
              <a:ext cx="4222837" cy="4392502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 l="-19000" r="-1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2431" y="6525344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15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50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467594"/>
            <a:ext cx="5220072" cy="3482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5"/>
          <a:stretch/>
        </p:blipFill>
        <p:spPr>
          <a:xfrm>
            <a:off x="4644008" y="-11095"/>
            <a:ext cx="4499992" cy="34786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17610" y="3294045"/>
            <a:ext cx="5361618" cy="3573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6066" y="-11095"/>
            <a:ext cx="5220073" cy="347868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5208" y="6581158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16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97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eineili.su/images/other/russi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42" r="2143"/>
          <a:stretch/>
        </p:blipFill>
        <p:spPr bwMode="auto">
          <a:xfrm>
            <a:off x="83576" y="4665243"/>
            <a:ext cx="3517300" cy="18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0913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61636017"/>
              </p:ext>
            </p:extLst>
          </p:nvPr>
        </p:nvGraphicFramePr>
        <p:xfrm>
          <a:off x="3131840" y="1215101"/>
          <a:ext cx="6790806" cy="4407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39691" y="5139471"/>
            <a:ext cx="13877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13 </a:t>
            </a:r>
          </a:p>
          <a:p>
            <a:pPr algn="ctr"/>
            <a:r>
              <a:rPr lang="ru-RU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пилотных </a:t>
            </a:r>
          </a:p>
          <a:p>
            <a:pPr algn="ctr"/>
            <a:r>
              <a:rPr lang="ru-RU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регионов</a:t>
            </a:r>
            <a:endParaRPr lang="ru-RU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927" y="4454633"/>
            <a:ext cx="1745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Липецкая область</a:t>
            </a:r>
            <a:endParaRPr lang="ru-RU" sz="12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720012" y="4665243"/>
            <a:ext cx="488507" cy="70797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Пятно 1 19"/>
          <p:cNvSpPr/>
          <p:nvPr/>
        </p:nvSpPr>
        <p:spPr>
          <a:xfrm>
            <a:off x="672927" y="5359932"/>
            <a:ext cx="47085" cy="72008"/>
          </a:xfrm>
          <a:prstGeom prst="irregularSeal1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02231" y="1484784"/>
            <a:ext cx="403244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 smtClean="0">
                <a:ln w="0"/>
                <a:solidFill>
                  <a:srgbClr val="F065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Региональный координатор: </a:t>
            </a:r>
          </a:p>
          <a:p>
            <a:pPr>
              <a:defRPr/>
            </a:pPr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Центр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дополнительного образования Липецкой </a:t>
            </a:r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области</a:t>
            </a:r>
          </a:p>
          <a:p>
            <a:pPr>
              <a:defRPr/>
            </a:pPr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ru-RU" sz="2200" b="1" dirty="0" err="1" smtClean="0">
                <a:ln w="0"/>
                <a:solidFill>
                  <a:srgbClr val="F065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Соорганизаторы</a:t>
            </a:r>
            <a:r>
              <a:rPr lang="ru-RU" sz="2200" b="1" dirty="0" smtClean="0">
                <a:ln w="0"/>
                <a:solidFill>
                  <a:srgbClr val="F065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Проекта: </a:t>
            </a:r>
            <a:endParaRPr lang="ru-RU" sz="2200" b="1" dirty="0">
              <a:ln w="0"/>
              <a:solidFill>
                <a:srgbClr val="F0652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Центр поддержки одаренных детей «Стратегия» 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>
              <a:buClr>
                <a:schemeClr val="accent3">
                  <a:lumMod val="75000"/>
                </a:schemeClr>
              </a:buClr>
              <a:defRPr/>
            </a:pP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Центр дополнительного </a:t>
            </a:r>
            <a:r>
              <a:rPr lang="ru-RU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образования 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«</a:t>
            </a:r>
            <a:r>
              <a:rPr lang="ru-RU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ЭкоМир</a:t>
            </a:r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»</a:t>
            </a:r>
            <a:endParaRPr lang="ru-RU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" name="Прямоугольник с одним усеченным и одним скругленным углом 1"/>
          <p:cNvSpPr/>
          <p:nvPr/>
        </p:nvSpPr>
        <p:spPr>
          <a:xfrm>
            <a:off x="3715511" y="4700854"/>
            <a:ext cx="2520280" cy="1708219"/>
          </a:xfrm>
          <a:prstGeom prst="snipRoundRect">
            <a:avLst/>
          </a:prstGeom>
          <a:ln>
            <a:solidFill>
              <a:srgbClr val="49245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3880" y="4687299"/>
            <a:ext cx="25398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6600"/>
                </a:solidFill>
              </a:rPr>
              <a:t>Цель:</a:t>
            </a:r>
          </a:p>
          <a:p>
            <a:pPr algn="ctr"/>
            <a:r>
              <a:rPr lang="ru-RU" sz="1000" b="1" dirty="0" smtClean="0"/>
              <a:t>создание </a:t>
            </a:r>
            <a:r>
              <a:rPr lang="ru-RU" sz="1000" b="1" dirty="0"/>
              <a:t>условий, обеспечивающих системное обучение проектной </a:t>
            </a:r>
            <a:endParaRPr lang="ru-RU" sz="1000" b="1" dirty="0" smtClean="0"/>
          </a:p>
          <a:p>
            <a:pPr algn="ctr"/>
            <a:r>
              <a:rPr lang="ru-RU" sz="1000" b="1" dirty="0" smtClean="0"/>
              <a:t>и </a:t>
            </a:r>
            <a:r>
              <a:rPr lang="ru-RU" sz="1000" b="1" dirty="0"/>
              <a:t>исследовательской деятельности, способствующих личностному </a:t>
            </a:r>
            <a:endParaRPr lang="ru-RU" sz="1000" b="1" dirty="0" smtClean="0"/>
          </a:p>
          <a:p>
            <a:pPr algn="ctr"/>
            <a:r>
              <a:rPr lang="ru-RU" sz="1000" b="1" dirty="0" smtClean="0"/>
              <a:t>и </a:t>
            </a:r>
            <a:r>
              <a:rPr lang="ru-RU" sz="1000" b="1" dirty="0"/>
              <a:t>профессиональному самоопределению детей посредством взаимодействия сферы образования и реального сектора </a:t>
            </a:r>
            <a:r>
              <a:rPr lang="ru-RU" sz="1000" b="1" dirty="0" smtClean="0"/>
              <a:t>экономики</a:t>
            </a:r>
            <a:endParaRPr lang="ru-RU" sz="1000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514128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2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1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862326"/>
            <a:ext cx="2368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700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обучающихся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8-10 классов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431857" y="3645024"/>
            <a:ext cx="5616729" cy="1301426"/>
            <a:chOff x="2431857" y="1296293"/>
            <a:chExt cx="5616729" cy="1301426"/>
          </a:xfrm>
        </p:grpSpPr>
        <p:cxnSp>
          <p:nvCxnSpPr>
            <p:cNvPr id="7" name="Прямая со стрелкой 6"/>
            <p:cNvCxnSpPr/>
            <p:nvPr/>
          </p:nvCxnSpPr>
          <p:spPr>
            <a:xfrm>
              <a:off x="2431857" y="1781000"/>
              <a:ext cx="4300383" cy="1131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/>
            <a:srcRect l="23523" r="26071"/>
            <a:stretch/>
          </p:blipFill>
          <p:spPr>
            <a:xfrm>
              <a:off x="6938826" y="1296293"/>
              <a:ext cx="1109760" cy="130142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75331" y="1313542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49245A"/>
                  </a:solidFill>
                </a:rPr>
                <a:t>128</a:t>
              </a:r>
              <a:endParaRPr lang="ru-RU" sz="2400" b="1" dirty="0">
                <a:solidFill>
                  <a:srgbClr val="49245A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75331" y="1844824"/>
              <a:ext cx="3756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srgbClr val="49245A"/>
                  </a:solidFill>
                </a:rPr>
                <a:t>Современные технологии </a:t>
              </a:r>
            </a:p>
            <a:p>
              <a:pPr algn="r"/>
              <a:r>
                <a:rPr lang="ru-RU" b="1" dirty="0" smtClean="0">
                  <a:solidFill>
                    <a:srgbClr val="49245A"/>
                  </a:solidFill>
                </a:rPr>
                <a:t>в сельском хозяйстве</a:t>
              </a:r>
              <a:endParaRPr lang="ru-RU" b="1" dirty="0">
                <a:solidFill>
                  <a:srgbClr val="49245A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398185" y="5085184"/>
            <a:ext cx="5990239" cy="1266667"/>
            <a:chOff x="2398185" y="2490447"/>
            <a:chExt cx="5990239" cy="126666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/>
            <a:srcRect l="16396" r="16396"/>
            <a:stretch/>
          </p:blipFill>
          <p:spPr>
            <a:xfrm>
              <a:off x="6948264" y="2490447"/>
              <a:ext cx="1440160" cy="126666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975331" y="2564904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49245A"/>
                  </a:solidFill>
                </a:rPr>
                <a:t>55</a:t>
              </a:r>
              <a:endParaRPr lang="ru-RU" sz="2400" b="1" dirty="0">
                <a:solidFill>
                  <a:srgbClr val="49245A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47864" y="3068960"/>
              <a:ext cx="3384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srgbClr val="49245A"/>
                  </a:solidFill>
                </a:rPr>
                <a:t>Большие данные и машинное обучение</a:t>
              </a:r>
              <a:endParaRPr lang="ru-RU" b="1" dirty="0">
                <a:solidFill>
                  <a:srgbClr val="49245A"/>
                </a:solidFill>
              </a:endParaRPr>
            </a:p>
          </p:txBody>
        </p:sp>
        <p:cxnSp>
          <p:nvCxnSpPr>
            <p:cNvPr id="28" name="Прямая со стрелкой 27"/>
            <p:cNvCxnSpPr/>
            <p:nvPr/>
          </p:nvCxnSpPr>
          <p:spPr>
            <a:xfrm>
              <a:off x="2398185" y="2999181"/>
              <a:ext cx="4334055" cy="2738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/>
          <p:nvPr/>
        </p:nvGrpSpPr>
        <p:grpSpPr>
          <a:xfrm>
            <a:off x="2408266" y="1056602"/>
            <a:ext cx="5661708" cy="1436294"/>
            <a:chOff x="2398184" y="3977158"/>
            <a:chExt cx="5661708" cy="143629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/>
            <a:srcRect l="26375" r="26375"/>
            <a:stretch/>
          </p:blipFill>
          <p:spPr>
            <a:xfrm>
              <a:off x="7051780" y="4156152"/>
              <a:ext cx="1008112" cy="12573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92167" y="3977158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49245A"/>
                  </a:solidFill>
                </a:rPr>
                <a:t>343</a:t>
              </a:r>
              <a:endParaRPr lang="ru-RU" sz="2400" b="1" dirty="0">
                <a:solidFill>
                  <a:srgbClr val="49245A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31858" y="4555922"/>
              <a:ext cx="43003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srgbClr val="49245A"/>
                  </a:solidFill>
                </a:rPr>
                <a:t>Безопасность человека</a:t>
              </a:r>
              <a:endParaRPr lang="ru-RU" b="1" dirty="0">
                <a:solidFill>
                  <a:srgbClr val="49245A"/>
                </a:solidFill>
              </a:endParaRPr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>
              <a:off x="2398184" y="4415630"/>
              <a:ext cx="4334056" cy="2319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2445422" y="2488815"/>
            <a:ext cx="5956362" cy="1012193"/>
            <a:chOff x="2398183" y="5351535"/>
            <a:chExt cx="5956362" cy="101219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075" t="75199" r="17284" b="16966"/>
            <a:stretch/>
          </p:blipFill>
          <p:spPr>
            <a:xfrm>
              <a:off x="7047469" y="5530883"/>
              <a:ext cx="1307076" cy="8328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958494" y="5351535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49245A"/>
                  </a:solidFill>
                </a:rPr>
                <a:t>171</a:t>
              </a:r>
              <a:endParaRPr lang="ru-RU" sz="2400" b="1" dirty="0">
                <a:solidFill>
                  <a:srgbClr val="49245A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31856" y="5954716"/>
              <a:ext cx="4300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 smtClean="0">
                  <a:solidFill>
                    <a:srgbClr val="49245A"/>
                  </a:solidFill>
                </a:rPr>
                <a:t>Машиностроение</a:t>
              </a:r>
              <a:endParaRPr lang="ru-RU" b="1" dirty="0">
                <a:solidFill>
                  <a:srgbClr val="49245A"/>
                </a:solidFill>
              </a:endParaRP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V="1">
              <a:off x="2398183" y="5813200"/>
              <a:ext cx="4334057" cy="2779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2050" name="Picture 2" descr="https://www.shareicon.net/data/2015/09/14/101248_student_512x5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765" y="2431389"/>
            <a:ext cx="1230884" cy="12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81786" y="6525344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3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5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908" y="6554312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0409" y="1249596"/>
            <a:ext cx="4958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ЭТАПЫ РЕАЛИЗАЦИИ ПРОЕКТА</a:t>
            </a:r>
          </a:p>
        </p:txBody>
      </p:sp>
      <p:sp>
        <p:nvSpPr>
          <p:cNvPr id="32" name="Прямоугольник 21"/>
          <p:cNvSpPr>
            <a:spLocks noChangeArrowheads="1"/>
          </p:cNvSpPr>
          <p:nvPr/>
        </p:nvSpPr>
        <p:spPr bwMode="auto">
          <a:xfrm>
            <a:off x="6511236" y="4432332"/>
            <a:ext cx="2262782" cy="148125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lvl="1" algn="ctr" defTabSz="585788">
              <a:lnSpc>
                <a:spcPct val="90000"/>
              </a:lnSpc>
            </a:pPr>
            <a:r>
              <a:rPr lang="ru-RU" altLang="ru-RU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наличие собственного проекта соответствующего уровня и тематики</a:t>
            </a:r>
          </a:p>
        </p:txBody>
      </p:sp>
      <p:sp>
        <p:nvSpPr>
          <p:cNvPr id="33" name="Прямоугольник 24"/>
          <p:cNvSpPr>
            <a:spLocks noChangeArrowheads="1"/>
          </p:cNvSpPr>
          <p:nvPr/>
        </p:nvSpPr>
        <p:spPr bwMode="auto">
          <a:xfrm>
            <a:off x="3290995" y="4376794"/>
            <a:ext cx="2592287" cy="148125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lvl="1" algn="ctr" defTabSz="585788">
              <a:lnSpc>
                <a:spcPct val="90000"/>
              </a:lnSpc>
            </a:pPr>
            <a:r>
              <a:rPr lang="ru-RU" altLang="ru-RU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участие в проектных конкурсах </a:t>
            </a:r>
          </a:p>
          <a:p>
            <a:pPr marL="0" lvl="1" algn="ctr" defTabSz="585788">
              <a:lnSpc>
                <a:spcPct val="90000"/>
              </a:lnSpc>
            </a:pPr>
            <a:r>
              <a:rPr lang="ru-RU" altLang="ru-RU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и подтверждение навыков проектной работы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3481" y="3655825"/>
            <a:ext cx="2249261" cy="40011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декабрь 2016 г</a:t>
            </a:r>
            <a:r>
              <a:rPr lang="ru-RU" sz="20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 rot="10800000" flipV="1">
            <a:off x="15139" y="2063179"/>
            <a:ext cx="9143999" cy="16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330200" dir="5400000" sx="127000" sy="127000" algn="ctr" rotWithShape="0">
              <a:srgbClr val="FFC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Line 98"/>
          <p:cNvSpPr>
            <a:spLocks noChangeShapeType="1"/>
          </p:cNvSpPr>
          <p:nvPr/>
        </p:nvSpPr>
        <p:spPr bwMode="auto">
          <a:xfrm flipH="1" flipV="1">
            <a:off x="1490793" y="2118260"/>
            <a:ext cx="2" cy="50277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0" name="Oval 22"/>
          <p:cNvSpPr>
            <a:spLocks noChangeArrowheads="1"/>
          </p:cNvSpPr>
          <p:nvPr/>
        </p:nvSpPr>
        <p:spPr bwMode="auto">
          <a:xfrm>
            <a:off x="1357443" y="2009854"/>
            <a:ext cx="266699" cy="2666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  <a:round/>
            <a:headEnd/>
            <a:tailEnd/>
          </a:ln>
          <a:effectLst>
            <a:outerShdw blurRad="330200" dir="5400000" sx="127000" sy="127000" algn="ctr" rotWithShape="0">
              <a:srgbClr val="FFC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Line 98"/>
          <p:cNvSpPr>
            <a:spLocks noChangeShapeType="1"/>
          </p:cNvSpPr>
          <p:nvPr/>
        </p:nvSpPr>
        <p:spPr bwMode="auto">
          <a:xfrm flipV="1">
            <a:off x="4587139" y="2108507"/>
            <a:ext cx="0" cy="53920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2" name="Line 98"/>
          <p:cNvSpPr>
            <a:spLocks noChangeShapeType="1"/>
          </p:cNvSpPr>
          <p:nvPr/>
        </p:nvSpPr>
        <p:spPr bwMode="auto">
          <a:xfrm flipH="1" flipV="1">
            <a:off x="12362553" y="2100397"/>
            <a:ext cx="0" cy="1382401"/>
          </a:xfrm>
          <a:prstGeom prst="line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3" name="Oval 22"/>
          <p:cNvSpPr>
            <a:spLocks noChangeArrowheads="1"/>
          </p:cNvSpPr>
          <p:nvPr/>
        </p:nvSpPr>
        <p:spPr bwMode="auto">
          <a:xfrm>
            <a:off x="4449820" y="1972637"/>
            <a:ext cx="266699" cy="2666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  <a:round/>
            <a:headEnd/>
            <a:tailEnd/>
          </a:ln>
          <a:effectLst>
            <a:outerShdw blurRad="330200" dir="5400000" sx="127000" sy="127000" algn="ctr" rotWithShape="0">
              <a:srgbClr val="FFC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Line 98"/>
          <p:cNvSpPr>
            <a:spLocks noChangeShapeType="1"/>
          </p:cNvSpPr>
          <p:nvPr/>
        </p:nvSpPr>
        <p:spPr bwMode="auto">
          <a:xfrm flipV="1">
            <a:off x="7683483" y="2111007"/>
            <a:ext cx="0" cy="53670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ru-RU"/>
          </a:p>
        </p:txBody>
      </p: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7539467" y="1972637"/>
            <a:ext cx="266699" cy="2666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  <a:round/>
            <a:headEnd/>
            <a:tailEnd/>
          </a:ln>
          <a:effectLst>
            <a:outerShdw blurRad="330200" dir="5400000" sx="127000" sy="127000" algn="ctr" rotWithShape="0">
              <a:srgbClr val="FFC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3290994" y="3655825"/>
            <a:ext cx="2592287" cy="40011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6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accent6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accent6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accent6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accent6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accent6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accent6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accent6"/>
                </a:solidFill>
                <a:latin typeface="+mn-lt"/>
                <a:cs typeface="+mn-cs"/>
              </a:defRPr>
            </a:lvl9pPr>
          </a:lstStyle>
          <a:p>
            <a:r>
              <a:rPr lang="ru-RU" sz="1800" dirty="0"/>
              <a:t>февраль 2017 г</a:t>
            </a:r>
            <a:r>
              <a:rPr lang="ru-RU" dirty="0"/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505152" y="3655825"/>
            <a:ext cx="2268866" cy="369332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accent6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accent6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accent6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accent6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accent6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accent6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accent6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accent6"/>
                </a:solidFill>
                <a:latin typeface="+mn-lt"/>
                <a:cs typeface="+mn-cs"/>
              </a:defRPr>
            </a:lvl9pPr>
          </a:lstStyle>
          <a:p>
            <a:r>
              <a:rPr lang="ru-RU" sz="1800" dirty="0"/>
              <a:t>апрель 2017 г.</a:t>
            </a: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266659" y="2647713"/>
            <a:ext cx="2232248" cy="812098"/>
          </a:xfrm>
          <a:prstGeom prst="round2Diag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3326587" y="2647713"/>
            <a:ext cx="2556694" cy="800468"/>
          </a:xfrm>
          <a:prstGeom prst="round2Diag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6531355" y="2647713"/>
            <a:ext cx="2232248" cy="800468"/>
          </a:xfrm>
          <a:prstGeom prst="round2DiagRect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79327" y="2680812"/>
            <a:ext cx="2219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Отборочный </a:t>
            </a:r>
            <a:endParaRPr lang="ru-RU" sz="2200" b="1" dirty="0" smtClean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этап</a:t>
            </a:r>
            <a:endParaRPr lang="ru-RU" sz="2200" b="1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26586" y="2647713"/>
            <a:ext cx="2556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Промежуточный этап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87339" y="2658814"/>
            <a:ext cx="2534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Заключительный  </a:t>
            </a:r>
            <a:r>
              <a:rPr lang="ru-RU" sz="2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этап</a:t>
            </a:r>
          </a:p>
        </p:txBody>
      </p:sp>
      <p:sp>
        <p:nvSpPr>
          <p:cNvPr id="55" name="Прямоугольник 24"/>
          <p:cNvSpPr>
            <a:spLocks noChangeArrowheads="1"/>
          </p:cNvSpPr>
          <p:nvPr/>
        </p:nvSpPr>
        <p:spPr bwMode="auto">
          <a:xfrm>
            <a:off x="240157" y="4372849"/>
            <a:ext cx="2252585" cy="148125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>
            <a:lvl1pPr marL="342900" indent="-342900" defTabSz="5857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5857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857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857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857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857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857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857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857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отбор участников, имеющих навыки выполнения исследовательских и проектных работ</a:t>
            </a:r>
          </a:p>
        </p:txBody>
      </p:sp>
      <p:sp>
        <p:nvSpPr>
          <p:cNvPr id="7" name="Левая круглая скобка 6"/>
          <p:cNvSpPr/>
          <p:nvPr/>
        </p:nvSpPr>
        <p:spPr>
          <a:xfrm>
            <a:off x="3146979" y="3020928"/>
            <a:ext cx="144015" cy="2310825"/>
          </a:xfrm>
          <a:prstGeom prst="leftBracket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Левая круглая скобка 55"/>
          <p:cNvSpPr/>
          <p:nvPr/>
        </p:nvSpPr>
        <p:spPr>
          <a:xfrm>
            <a:off x="6387340" y="2935745"/>
            <a:ext cx="144015" cy="2310825"/>
          </a:xfrm>
          <a:prstGeom prst="leftBracket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05285" y="6579380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4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6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Липецкая область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196752"/>
            <a:ext cx="2664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660066"/>
                </a:solidFill>
              </a:rPr>
              <a:t>Отборочный этап</a:t>
            </a:r>
            <a:endParaRPr lang="ru-RU" sz="1600" b="1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51520" y="1743307"/>
            <a:ext cx="2664296" cy="677581"/>
            <a:chOff x="251520" y="1743307"/>
            <a:chExt cx="2664296" cy="677581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>
              <a:off x="251520" y="1743307"/>
              <a:ext cx="266429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898518" y="1743307"/>
              <a:ext cx="0" cy="67758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Прямая соединительная линия 18"/>
          <p:cNvCxnSpPr/>
          <p:nvPr/>
        </p:nvCxnSpPr>
        <p:spPr>
          <a:xfrm>
            <a:off x="2898518" y="2420888"/>
            <a:ext cx="1673482" cy="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15816" y="1950059"/>
            <a:ext cx="1656184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660066"/>
                </a:solidFill>
              </a:rPr>
              <a:t>10.12.2016 г.</a:t>
            </a:r>
            <a:endParaRPr lang="ru-RU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148064" y="1473751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0066"/>
                </a:solidFill>
              </a:rPr>
              <a:t>697 обучающихся</a:t>
            </a:r>
            <a:endParaRPr lang="ru-RU" sz="20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17011" y="4553493"/>
            <a:ext cx="8682797" cy="830997"/>
            <a:chOff x="217011" y="3761405"/>
            <a:chExt cx="8682797" cy="8309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6428" y="3761405"/>
              <a:ext cx="707998" cy="827932"/>
            </a:xfrm>
            <a:prstGeom prst="rect">
              <a:avLst/>
            </a:prstGeom>
          </p:spPr>
        </p:pic>
        <p:sp>
          <p:nvSpPr>
            <p:cNvPr id="27" name="Выноска 3 (граница и черта) 26"/>
            <p:cNvSpPr/>
            <p:nvPr/>
          </p:nvSpPr>
          <p:spPr>
            <a:xfrm rot="10800000">
              <a:off x="251520" y="4005064"/>
              <a:ext cx="4896544" cy="380808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335"/>
                <a:gd name="adj6" fmla="val -26826"/>
                <a:gd name="adj7" fmla="val 17983"/>
                <a:gd name="adj8" fmla="val -18532"/>
              </a:avLst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7011" y="4021483"/>
              <a:ext cx="4896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Агропромышленный институт ЕГУ им. И.А. Бунина</a:t>
              </a:r>
              <a:endParaRPr lang="ru-RU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80112" y="3933056"/>
              <a:ext cx="818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6600"/>
                  </a:solidFill>
                </a:rPr>
                <a:t>128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68843" y="3761405"/>
              <a:ext cx="12309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Современные технологии </a:t>
              </a:r>
            </a:p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в сельском хозяйстве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02203" y="5499061"/>
            <a:ext cx="8649358" cy="830997"/>
            <a:chOff x="202203" y="4763247"/>
            <a:chExt cx="8649358" cy="830997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32240" y="4781418"/>
              <a:ext cx="905449" cy="794656"/>
            </a:xfrm>
            <a:prstGeom prst="rect">
              <a:avLst/>
            </a:prstGeom>
          </p:spPr>
        </p:pic>
        <p:sp>
          <p:nvSpPr>
            <p:cNvPr id="31" name="Выноска 3 (граница и черта) 30"/>
            <p:cNvSpPr/>
            <p:nvPr/>
          </p:nvSpPr>
          <p:spPr>
            <a:xfrm rot="10800000">
              <a:off x="264219" y="4884396"/>
              <a:ext cx="4896544" cy="380808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335"/>
                <a:gd name="adj6" fmla="val -25232"/>
                <a:gd name="adj7" fmla="val 17983"/>
                <a:gd name="adj8" fmla="val -18532"/>
              </a:avLst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2203" y="4920911"/>
              <a:ext cx="4896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Центр поддержки одаренных детей «Стратегия»</a:t>
              </a:r>
              <a:endParaRPr lang="ru-RU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67619" y="4839543"/>
              <a:ext cx="804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6600"/>
                  </a:solidFill>
                </a:rPr>
                <a:t>55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41544" y="4763247"/>
              <a:ext cx="11100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Большие </a:t>
              </a:r>
              <a:r>
                <a:rPr lang="ru-RU" sz="1200" dirty="0">
                  <a:solidFill>
                    <a:srgbClr val="49245A"/>
                  </a:solidFill>
                </a:rPr>
                <a:t>данные </a:t>
              </a:r>
              <a:endParaRPr lang="ru-RU" sz="1200" dirty="0" smtClean="0">
                <a:solidFill>
                  <a:srgbClr val="49245A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и </a:t>
              </a:r>
              <a:r>
                <a:rPr lang="ru-RU" sz="1200" dirty="0">
                  <a:solidFill>
                    <a:srgbClr val="49245A"/>
                  </a:solidFill>
                </a:rPr>
                <a:t>машинное </a:t>
              </a:r>
              <a:r>
                <a:rPr lang="ru-RU" sz="1200" dirty="0" smtClean="0">
                  <a:solidFill>
                    <a:srgbClr val="49245A"/>
                  </a:solidFill>
                </a:rPr>
                <a:t>обучение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51520" y="2769994"/>
            <a:ext cx="8570250" cy="819624"/>
            <a:chOff x="251520" y="2769994"/>
            <a:chExt cx="8570250" cy="819624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2240" y="2769994"/>
              <a:ext cx="656494" cy="819624"/>
            </a:xfrm>
            <a:prstGeom prst="rect">
              <a:avLst/>
            </a:prstGeom>
          </p:spPr>
        </p:pic>
        <p:sp>
          <p:nvSpPr>
            <p:cNvPr id="24" name="Выноска 3 (граница и черта) 23"/>
            <p:cNvSpPr/>
            <p:nvPr/>
          </p:nvSpPr>
          <p:spPr>
            <a:xfrm rot="10800000">
              <a:off x="251520" y="3075727"/>
              <a:ext cx="4896544" cy="380808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335"/>
                <a:gd name="adj6" fmla="val -26826"/>
                <a:gd name="adj7" fmla="val 17983"/>
                <a:gd name="adj8" fmla="val -18532"/>
              </a:avLst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1520" y="3121223"/>
              <a:ext cx="4896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13 опорных образовательных организаций</a:t>
              </a:r>
              <a:endParaRPr lang="ru-RU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652120" y="2996952"/>
              <a:ext cx="7325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6600"/>
                  </a:solidFill>
                </a:rPr>
                <a:t>343</a:t>
              </a:r>
              <a:endParaRPr lang="ru-RU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658372" y="2939086"/>
              <a:ext cx="1163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Безопасность человека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51520" y="3789040"/>
            <a:ext cx="8719797" cy="582201"/>
            <a:chOff x="264219" y="5660904"/>
            <a:chExt cx="8719797" cy="58220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72931" y="5660904"/>
              <a:ext cx="920391" cy="582201"/>
            </a:xfrm>
            <a:prstGeom prst="rect">
              <a:avLst/>
            </a:prstGeom>
          </p:spPr>
        </p:pic>
        <p:sp>
          <p:nvSpPr>
            <p:cNvPr id="32" name="Выноска 3 (граница и черта) 31"/>
            <p:cNvSpPr/>
            <p:nvPr/>
          </p:nvSpPr>
          <p:spPr>
            <a:xfrm rot="10800000">
              <a:off x="264219" y="5778697"/>
              <a:ext cx="4896544" cy="380808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335"/>
                <a:gd name="adj6" fmla="val -25232"/>
                <a:gd name="adj7" fmla="val 17983"/>
                <a:gd name="adj8" fmla="val -18532"/>
              </a:avLst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0341" y="5805264"/>
              <a:ext cx="48965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13 опорных образовательных организаций</a:t>
              </a:r>
              <a:endParaRPr lang="ru-RU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48395" y="5703639"/>
              <a:ext cx="8765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6600"/>
                  </a:solidFill>
                </a:rPr>
                <a:t>171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465019" y="5828893"/>
              <a:ext cx="15189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200" dirty="0" smtClean="0">
                  <a:solidFill>
                    <a:srgbClr val="49245A"/>
                  </a:solidFill>
                </a:rPr>
                <a:t>Машиностроение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7010400" y="6499850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5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0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:\СИРИУС-конкурс\Конкурс проектных работ_Информация\20161210_101313.jpg"/>
          <p:cNvPicPr>
            <a:picLocks noChangeAspect="1" noChangeArrowheads="1"/>
          </p:cNvPicPr>
          <p:nvPr/>
        </p:nvPicPr>
        <p:blipFill rotWithShape="1">
          <a:blip r:embed="rId3" cstate="print"/>
          <a:srcRect l="6113" t="23832" r="27705"/>
          <a:stretch/>
        </p:blipFill>
        <p:spPr bwMode="auto">
          <a:xfrm>
            <a:off x="0" y="3110483"/>
            <a:ext cx="5436095" cy="374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E:\СИРИУС-конкурс\Конкурс проектных работ_Информация\20161210_102925.jpg"/>
          <p:cNvPicPr>
            <a:picLocks noChangeAspect="1" noChangeArrowheads="1"/>
          </p:cNvPicPr>
          <p:nvPr/>
        </p:nvPicPr>
        <p:blipFill rotWithShape="1">
          <a:blip r:embed="rId4" cstate="print"/>
          <a:srcRect t="5154" r="17043"/>
          <a:stretch/>
        </p:blipFill>
        <p:spPr bwMode="auto">
          <a:xfrm>
            <a:off x="4283968" y="72008"/>
            <a:ext cx="54250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E:\СИРИУС-конкурс\Конкурс проектных работ_Информация\4.jpg"/>
          <p:cNvPicPr>
            <a:picLocks noChangeAspect="1" noChangeArrowheads="1"/>
          </p:cNvPicPr>
          <p:nvPr/>
        </p:nvPicPr>
        <p:blipFill rotWithShape="1">
          <a:blip r:embed="rId5" cstate="print"/>
          <a:srcRect l="12411" t="11943" r="9683"/>
          <a:stretch/>
        </p:blipFill>
        <p:spPr bwMode="auto">
          <a:xfrm>
            <a:off x="4349282" y="3438225"/>
            <a:ext cx="5715887" cy="348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E:\СИРИУС-конкурс\Конкурс проектных работ_Информация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78448" y="-1"/>
            <a:ext cx="6127730" cy="344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44208" y="6555853"/>
            <a:ext cx="2464239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6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589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9" y="1196752"/>
            <a:ext cx="3433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660066"/>
                </a:solidFill>
              </a:rPr>
              <a:t>Промежуточный этап</a:t>
            </a:r>
            <a:endParaRPr lang="ru-RU" sz="16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743307"/>
            <a:ext cx="3456384" cy="677581"/>
            <a:chOff x="251520" y="1743307"/>
            <a:chExt cx="2664296" cy="677581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251520" y="1743307"/>
              <a:ext cx="266429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2898518" y="1743307"/>
              <a:ext cx="0" cy="677581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3" name="Прямая соединительная линия 12"/>
          <p:cNvCxnSpPr/>
          <p:nvPr/>
        </p:nvCxnSpPr>
        <p:spPr>
          <a:xfrm>
            <a:off x="3685462" y="2420888"/>
            <a:ext cx="1815745" cy="0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lg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111" y="1678131"/>
            <a:ext cx="3447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rgbClr val="660066"/>
                </a:solidFill>
              </a:rPr>
              <a:t> с 01.02.2017 г</a:t>
            </a:r>
            <a:r>
              <a:rPr lang="ru-RU" b="1" dirty="0" smtClean="0">
                <a:solidFill>
                  <a:srgbClr val="660066"/>
                </a:solidFill>
              </a:rPr>
              <a:t>.</a:t>
            </a:r>
            <a:endParaRPr lang="ru-RU" sz="14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2769994"/>
            <a:ext cx="656494" cy="81962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501206" y="1473751"/>
            <a:ext cx="34632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660066"/>
                </a:solidFill>
              </a:rPr>
              <a:t>99 обучающихся</a:t>
            </a:r>
            <a:endParaRPr lang="ru-RU" sz="2000" b="1" dirty="0"/>
          </a:p>
        </p:txBody>
      </p:sp>
      <p:sp>
        <p:nvSpPr>
          <p:cNvPr id="20" name="Выноска 3 (граница и черта) 19"/>
          <p:cNvSpPr/>
          <p:nvPr/>
        </p:nvSpPr>
        <p:spPr>
          <a:xfrm rot="10800000">
            <a:off x="251520" y="3075727"/>
            <a:ext cx="4896544" cy="38080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20335"/>
              <a:gd name="adj6" fmla="val -26826"/>
              <a:gd name="adj7" fmla="val 17983"/>
              <a:gd name="adj8" fmla="val -18532"/>
            </a:avLst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51520" y="3121223"/>
            <a:ext cx="4896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Центр дополнительного образования Липецкой области</a:t>
            </a:r>
            <a:endParaRPr lang="ru-R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652120" y="2996952"/>
            <a:ext cx="73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</a:rPr>
              <a:t>31</a:t>
            </a:r>
            <a:endParaRPr lang="ru-RU" sz="2400" b="1" dirty="0">
              <a:solidFill>
                <a:srgbClr val="FF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60771" y="1912346"/>
            <a:ext cx="195800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rgbClr val="660066"/>
                </a:solidFill>
              </a:rPr>
              <a:t>04.03.2017 г.</a:t>
            </a:r>
            <a:endParaRPr lang="ru-RU" sz="1400" b="1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15111" y="4509120"/>
            <a:ext cx="8670372" cy="830997"/>
            <a:chOff x="215111" y="3680868"/>
            <a:chExt cx="8670372" cy="83099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2240" y="3680868"/>
              <a:ext cx="707998" cy="827932"/>
            </a:xfrm>
            <a:prstGeom prst="rect">
              <a:avLst/>
            </a:prstGeom>
          </p:spPr>
        </p:pic>
        <p:sp>
          <p:nvSpPr>
            <p:cNvPr id="22" name="Выноска 3 (граница и черта) 21"/>
            <p:cNvSpPr/>
            <p:nvPr/>
          </p:nvSpPr>
          <p:spPr>
            <a:xfrm rot="10800000">
              <a:off x="251520" y="4005064"/>
              <a:ext cx="4896544" cy="380808"/>
            </a:xfrm>
            <a:prstGeom prst="accentBorderCallout3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0335"/>
                <a:gd name="adj6" fmla="val -26826"/>
                <a:gd name="adj7" fmla="val 17983"/>
                <a:gd name="adj8" fmla="val -18532"/>
              </a:avLst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0112" y="3933056"/>
              <a:ext cx="818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6600"/>
                  </a:solidFill>
                </a:rPr>
                <a:t>26</a:t>
              </a:r>
              <a:endParaRPr lang="ru-RU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5111" y="4049483"/>
              <a:ext cx="48965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Центр дополнительного образования  «</a:t>
              </a:r>
              <a:r>
                <a:rPr lang="ru-RU" sz="1200" b="1" dirty="0" err="1" smtClean="0"/>
                <a:t>ЭкоМир</a:t>
              </a:r>
              <a:r>
                <a:rPr lang="ru-RU" sz="1200" b="1" dirty="0" smtClean="0"/>
                <a:t>»</a:t>
              </a:r>
              <a:endParaRPr lang="ru-RU" sz="1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37689" y="3680868"/>
              <a:ext cx="12477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Современные технологии </a:t>
              </a:r>
            </a:p>
            <a:p>
              <a:pPr algn="ctr"/>
              <a:r>
                <a:rPr lang="ru-RU" sz="1200" dirty="0" smtClean="0">
                  <a:solidFill>
                    <a:srgbClr val="49245A"/>
                  </a:solidFill>
                </a:rPr>
                <a:t>в сельском хозяйстве</a:t>
              </a:r>
              <a:endParaRPr lang="ru-RU" sz="1200" dirty="0">
                <a:solidFill>
                  <a:srgbClr val="49245A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98447" y="5445224"/>
            <a:ext cx="8616269" cy="836884"/>
            <a:chOff x="202203" y="4656178"/>
            <a:chExt cx="8616269" cy="836884"/>
          </a:xfrm>
        </p:grpSpPr>
        <p:sp>
          <p:nvSpPr>
            <p:cNvPr id="26" name="TextBox 25"/>
            <p:cNvSpPr txBox="1"/>
            <p:nvPr/>
          </p:nvSpPr>
          <p:spPr>
            <a:xfrm>
              <a:off x="202203" y="4920911"/>
              <a:ext cx="48965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Технопарк «</a:t>
              </a:r>
              <a:r>
                <a:rPr lang="ru-RU" sz="1200" b="1" dirty="0" err="1" smtClean="0"/>
                <a:t>Кванториум</a:t>
              </a:r>
              <a:r>
                <a:rPr lang="ru-RU" sz="1200" b="1" dirty="0" smtClean="0"/>
                <a:t>»</a:t>
              </a:r>
              <a:endParaRPr lang="ru-RU" sz="1200" b="1" dirty="0"/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264219" y="4656178"/>
              <a:ext cx="8554253" cy="836884"/>
              <a:chOff x="264219" y="4656178"/>
              <a:chExt cx="8554253" cy="83688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735996" y="4656178"/>
                <a:ext cx="905449" cy="794656"/>
              </a:xfrm>
              <a:prstGeom prst="rect">
                <a:avLst/>
              </a:prstGeom>
            </p:spPr>
          </p:pic>
          <p:sp>
            <p:nvSpPr>
              <p:cNvPr id="24" name="Выноска 3 (граница и черта) 23"/>
              <p:cNvSpPr/>
              <p:nvPr/>
            </p:nvSpPr>
            <p:spPr>
              <a:xfrm rot="10800000">
                <a:off x="264219" y="4884396"/>
                <a:ext cx="4896544" cy="380808"/>
              </a:xfrm>
              <a:prstGeom prst="accentBorderCallout3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20335"/>
                  <a:gd name="adj6" fmla="val -25232"/>
                  <a:gd name="adj7" fmla="val 17983"/>
                  <a:gd name="adj8" fmla="val -18532"/>
                </a:avLst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567619" y="4839543"/>
                <a:ext cx="804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FF6600"/>
                    </a:solidFill>
                  </a:rPr>
                  <a:t>15</a:t>
                </a:r>
                <a:endParaRPr lang="ru-RU" sz="24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712211" y="4662065"/>
                <a:ext cx="11062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 smtClean="0">
                    <a:solidFill>
                      <a:srgbClr val="49245A"/>
                    </a:solidFill>
                  </a:rPr>
                  <a:t>Большие </a:t>
                </a:r>
                <a:r>
                  <a:rPr lang="ru-RU" sz="1200" dirty="0">
                    <a:solidFill>
                      <a:srgbClr val="49245A"/>
                    </a:solidFill>
                  </a:rPr>
                  <a:t>данные </a:t>
                </a:r>
                <a:endParaRPr lang="ru-RU" sz="1200" dirty="0" smtClean="0">
                  <a:solidFill>
                    <a:srgbClr val="49245A"/>
                  </a:solidFill>
                </a:endParaRPr>
              </a:p>
              <a:p>
                <a:pPr algn="ctr"/>
                <a:r>
                  <a:rPr lang="ru-RU" sz="1200" dirty="0" smtClean="0">
                    <a:solidFill>
                      <a:srgbClr val="49245A"/>
                    </a:solidFill>
                  </a:rPr>
                  <a:t>и </a:t>
                </a:r>
                <a:r>
                  <a:rPr lang="ru-RU" sz="1200" dirty="0">
                    <a:solidFill>
                      <a:srgbClr val="49245A"/>
                    </a:solidFill>
                  </a:rPr>
                  <a:t>машинное </a:t>
                </a:r>
                <a:r>
                  <a:rPr lang="ru-RU" sz="1200" dirty="0" smtClean="0">
                    <a:solidFill>
                      <a:srgbClr val="49245A"/>
                    </a:solidFill>
                  </a:rPr>
                  <a:t>обучение</a:t>
                </a:r>
                <a:endParaRPr lang="ru-RU" sz="1200" dirty="0">
                  <a:solidFill>
                    <a:srgbClr val="49245A"/>
                  </a:solidFill>
                </a:endParaRPr>
              </a:p>
            </p:txBody>
          </p:sp>
        </p:grpSp>
      </p:grpSp>
      <p:sp>
        <p:nvSpPr>
          <p:cNvPr id="36" name="TextBox 35"/>
          <p:cNvSpPr txBox="1"/>
          <p:nvPr/>
        </p:nvSpPr>
        <p:spPr>
          <a:xfrm>
            <a:off x="7596336" y="2979751"/>
            <a:ext cx="119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49245A"/>
                </a:solidFill>
              </a:rPr>
              <a:t>Безопасность человека</a:t>
            </a:r>
            <a:endParaRPr lang="ru-RU" sz="1200" dirty="0">
              <a:solidFill>
                <a:srgbClr val="49245A"/>
              </a:solidFill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51520" y="3789040"/>
            <a:ext cx="8736625" cy="582201"/>
            <a:chOff x="264219" y="5631631"/>
            <a:chExt cx="8736625" cy="582201"/>
          </a:xfrm>
        </p:grpSpPr>
        <p:sp>
          <p:nvSpPr>
            <p:cNvPr id="32" name="TextBox 31"/>
            <p:cNvSpPr txBox="1"/>
            <p:nvPr/>
          </p:nvSpPr>
          <p:spPr>
            <a:xfrm>
              <a:off x="379975" y="5844257"/>
              <a:ext cx="48965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/>
                <a:t>Центр дополнительного образования Липецкой области</a:t>
              </a:r>
              <a:endParaRPr lang="ru-RU" sz="1200" b="1" dirty="0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264219" y="5631631"/>
              <a:ext cx="8736625" cy="582201"/>
              <a:chOff x="264219" y="5631631"/>
              <a:chExt cx="8736625" cy="582201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744939" y="5631631"/>
                <a:ext cx="920391" cy="582201"/>
              </a:xfrm>
              <a:prstGeom prst="rect">
                <a:avLst/>
              </a:prstGeom>
            </p:spPr>
          </p:pic>
          <p:sp>
            <p:nvSpPr>
              <p:cNvPr id="25" name="Выноска 3 (граница и черта) 24"/>
              <p:cNvSpPr/>
              <p:nvPr/>
            </p:nvSpPr>
            <p:spPr>
              <a:xfrm rot="10800000">
                <a:off x="264219" y="5778697"/>
                <a:ext cx="4896544" cy="380808"/>
              </a:xfrm>
              <a:prstGeom prst="accentBorderCallout3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20335"/>
                  <a:gd name="adj6" fmla="val -25232"/>
                  <a:gd name="adj7" fmla="val 17983"/>
                  <a:gd name="adj8" fmla="val -18532"/>
                </a:avLst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548395" y="5703639"/>
                <a:ext cx="87658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 smtClean="0">
                    <a:solidFill>
                      <a:srgbClr val="FF6600"/>
                    </a:solidFill>
                  </a:rPr>
                  <a:t>27</a:t>
                </a:r>
                <a:endParaRPr lang="ru-RU" sz="24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36431" y="5786680"/>
                <a:ext cx="146441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200" dirty="0" smtClean="0">
                    <a:solidFill>
                      <a:srgbClr val="49245A"/>
                    </a:solidFill>
                  </a:rPr>
                  <a:t>Машиностроение</a:t>
                </a:r>
                <a:endParaRPr lang="ru-RU" sz="1200" dirty="0">
                  <a:solidFill>
                    <a:srgbClr val="49245A"/>
                  </a:solidFill>
                </a:endParaRPr>
              </a:p>
            </p:txBody>
          </p:sp>
        </p:grpSp>
      </p:grp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>
          <a:xfrm>
            <a:off x="6980787" y="6508516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7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9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388"/>
            <a:ext cx="9144793" cy="999831"/>
          </a:xfrm>
          <a:prstGeom prst="rect">
            <a:avLst/>
          </a:prstGeom>
        </p:spPr>
      </p:pic>
      <p:pic>
        <p:nvPicPr>
          <p:cNvPr id="11" name="Рисунок 4" descr="Безымянный-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8613" y="142875"/>
            <a:ext cx="3132137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525344"/>
            <a:ext cx="9144793" cy="355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2534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Липецкая область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712968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Партнёры Проекта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2573" y="1843634"/>
            <a:ext cx="1194799" cy="149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790267"/>
            <a:ext cx="1008112" cy="16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НЛМК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0918" y="3458221"/>
            <a:ext cx="3518110" cy="186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Зеленхоз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9107" y="5701890"/>
            <a:ext cx="2671339" cy="56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897" y="4128275"/>
            <a:ext cx="2386908" cy="45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 descr="http://www.zooprotein.com/img/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754811"/>
            <a:ext cx="2232247" cy="53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60" r="85201" b="21164"/>
          <a:stretch/>
        </p:blipFill>
        <p:spPr bwMode="auto">
          <a:xfrm>
            <a:off x="1158760" y="1700808"/>
            <a:ext cx="1695442" cy="19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Eco Natur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60" y="4045965"/>
            <a:ext cx="2217312" cy="54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520373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8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9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96552" y="3429000"/>
            <a:ext cx="4981634" cy="3426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3993482" y="0"/>
            <a:ext cx="5150518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549" t="8627" b="20203"/>
          <a:stretch/>
        </p:blipFill>
        <p:spPr>
          <a:xfrm>
            <a:off x="4572000" y="3429000"/>
            <a:ext cx="4585692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2"/>
          <a:stretch/>
        </p:blipFill>
        <p:spPr>
          <a:xfrm>
            <a:off x="-396552" y="-78971"/>
            <a:ext cx="4968552" cy="350797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9BE497A-84AA-4C70-A302-3027CA66BC06}" type="slidenum">
              <a:rPr lang="ru-RU" sz="1800" b="1">
                <a:solidFill>
                  <a:srgbClr val="EC632C"/>
                </a:solidFill>
              </a:rPr>
              <a:pPr/>
              <a:t>9</a:t>
            </a:fld>
            <a:endParaRPr lang="ru-RU" sz="1800" b="1" dirty="0">
              <a:solidFill>
                <a:srgbClr val="EC6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6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8433</TotalTime>
  <Words>376</Words>
  <Application>Microsoft Office PowerPoint</Application>
  <PresentationFormat>Экран (4:3)</PresentationFormat>
  <Paragraphs>146</Paragraphs>
  <Slides>16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Партнёры Проекта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OlgaK</cp:lastModifiedBy>
  <cp:revision>796</cp:revision>
  <cp:lastPrinted>2017-11-22T11:24:50Z</cp:lastPrinted>
  <dcterms:created xsi:type="dcterms:W3CDTF">2016-03-01T07:47:57Z</dcterms:created>
  <dcterms:modified xsi:type="dcterms:W3CDTF">2017-11-22T18:02:54Z</dcterms:modified>
</cp:coreProperties>
</file>