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110C83-F3EC-455C-B990-A1540E91F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4B7DE01-3AE9-4235-8F27-174C2CB8C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FC9B3A-97A0-406F-A9BF-9ECA50E8C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173B-407F-4268-962C-F858B6F69E59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D4DC8E-8649-4FD3-B7B4-597CAE1F2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1788BE-7E93-4FC4-815C-9811C17F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3DF5-E1AE-4DB3-B296-E50F38459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96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B2068-EF7F-46D9-B28D-EC0E5659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D884038-E111-4CD3-A757-8E4B47DCD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03E84C-428B-4841-B977-D18543810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173B-407F-4268-962C-F858B6F69E59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2DAC31-AB39-4BF5-A049-F2E983A4C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A6085E-8789-4E35-A302-AB6F2ABF7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3DF5-E1AE-4DB3-B296-E50F38459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21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A698A2D-ED30-421F-8732-337E422FF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722EDF3-AA11-4B21-88F5-025BBE4AB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EC4793-E849-4282-AF32-B0013BDFB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173B-407F-4268-962C-F858B6F69E59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12E1E2-7B01-4501-AF59-ACC72C2B3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705BAD-44C4-40DC-8F16-ADACFEE75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3DF5-E1AE-4DB3-B296-E50F38459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93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07C9C8-4E46-42C6-9D35-9833C3134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C88F1D-D51B-4891-9EDF-D6879BC7A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99C2BA-D2FF-4BD1-87D6-C571489F4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173B-407F-4268-962C-F858B6F69E59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EC4FA7-91CF-4424-9E74-3C7C28FAF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233E45-DF3D-4696-8341-456BBEE7E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3DF5-E1AE-4DB3-B296-E50F38459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1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5A8025-8483-4DCD-B8F3-276735404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96A21A-15FA-47E7-9866-7B83FFF63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915EAC-A7B6-4628-A174-DFCBA6037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173B-407F-4268-962C-F858B6F69E59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199DA1-7A3F-4BBC-A68F-CBBA53A76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B14B45-B87D-4902-8AE8-5FD85791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3DF5-E1AE-4DB3-B296-E50F38459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45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F0A32E-0D19-4F4F-A943-324D0F4FC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0B2395-F3B1-4338-A627-63B21C8BD8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81DDC55-F6DC-4F7B-8A30-6A7142B71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5B2F80-D7F0-4F44-8A14-953B201E8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173B-407F-4268-962C-F858B6F69E59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4E0891-4EB8-4016-9AFA-63A0D7AD8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CFE29F-594B-4BE5-AC4E-B4D449B2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3DF5-E1AE-4DB3-B296-E50F38459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39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02FA08-70AE-4F23-B386-4AE41BF46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3A88E8-6858-4C9D-8BCC-5C0BB1A27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D4505C-F1AA-45C5-8816-A3AE8F97E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FE98B09-AB39-4658-8343-8FED1D574F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2C25917-E4AC-451F-9BCB-113B83BDF6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287B70C-7475-43A4-A952-EBBB4FF5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173B-407F-4268-962C-F858B6F69E59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6A533C9-DBBE-44C6-9769-B1513DA32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ABC88E2-8FB3-4725-B370-7EA5E85DB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3DF5-E1AE-4DB3-B296-E50F38459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99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06D0C9-7E32-4524-B750-30E60F823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444C922-0449-46AD-B51B-7EC588A4C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173B-407F-4268-962C-F858B6F69E59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8A14DA6-CE0E-491B-AE8E-1288538F0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0AFF744-BB76-4BE7-9F56-E72C9BB26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3DF5-E1AE-4DB3-B296-E50F38459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382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836FCFF-7F77-4282-BED8-9E9EDF815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173B-407F-4268-962C-F858B6F69E59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62786CB-7F92-469C-A387-B0DC12B7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AF90BC-D558-4DE7-B515-58D8F9A07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3DF5-E1AE-4DB3-B296-E50F38459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691478-1588-4816-B544-E5B7EBA58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5D71EF-3EB9-4E1C-A913-5FBE7EA55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B44AFD2-2D19-4BA7-A1CB-73E189231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FC1F9A-7E69-4A88-A617-DB6E003AA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173B-407F-4268-962C-F858B6F69E59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6C83EA-2A35-4A78-B667-7AAC3654F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C7CC68-10CE-40B6-B37F-2250AEF90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3DF5-E1AE-4DB3-B296-E50F38459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90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616A4A-94CC-434B-9383-BB7921101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34E79AB-97E9-4D47-AB84-9D1745717F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E61B070-AA89-461E-A9EE-389773918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686ED9-6E7F-44D0-BE70-CD25BB08C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173B-407F-4268-962C-F858B6F69E59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26A924-9FB8-4460-A737-18A2284E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E34E96-1A77-4E3D-8A62-6D97C643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3DF5-E1AE-4DB3-B296-E50F38459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980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E315AA-E07D-4A00-802D-C57CC2C83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3C42EF-4C2A-4D84-9A07-AFC8AB6C3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1FA7C0-A151-4136-9219-1440E706B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5173B-407F-4268-962C-F858B6F69E59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87A971-648D-43C1-9829-60C36F2CF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3BD188-6F4D-4C22-920A-C1D604D4B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33DF5-E1AE-4DB3-B296-E50F38459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20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vl@bmstu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mvl@bmstu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1E3EDA-F765-4CE5-8E6C-FD3D80A126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Организация инновационного предпринимательства школьников-исследователей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585BC99-900C-4859-94F2-BF690946A3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Малинин Виктор Леонидович, МГТУ им. Н.Э. Баумана, доцент кафедры «Менеджмент», к.э.н., </a:t>
            </a:r>
            <a:r>
              <a:rPr lang="en-US" dirty="0"/>
              <a:t>e</a:t>
            </a:r>
            <a:r>
              <a:rPr lang="ru-RU" dirty="0"/>
              <a:t>-</a:t>
            </a:r>
            <a:r>
              <a:rPr lang="en-US" dirty="0"/>
              <a:t>mail</a:t>
            </a:r>
            <a:r>
              <a:rPr lang="ru-RU" dirty="0"/>
              <a:t>: </a:t>
            </a:r>
            <a:r>
              <a:rPr lang="en-US" u="sng" dirty="0" err="1">
                <a:hlinkClick r:id="rId2"/>
              </a:rPr>
              <a:t>mvl</a:t>
            </a:r>
            <a:r>
              <a:rPr lang="ru-RU" u="sng" dirty="0">
                <a:hlinkClick r:id="rId2"/>
              </a:rPr>
              <a:t>@</a:t>
            </a:r>
            <a:r>
              <a:rPr lang="en-US" u="sng" dirty="0" err="1">
                <a:hlinkClick r:id="rId2"/>
              </a:rPr>
              <a:t>bmstu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ru</a:t>
            </a:r>
            <a:endParaRPr lang="ru-RU" dirty="0"/>
          </a:p>
          <a:p>
            <a:r>
              <a:rPr lang="ru-RU" dirty="0"/>
              <a:t>Тарасова Ирина Игоревна, МГТУ им. Н.Э. Баумана, студентка кафедры «Менеджмент», </a:t>
            </a:r>
            <a:r>
              <a:rPr lang="en-US" dirty="0"/>
              <a:t>e</a:t>
            </a:r>
            <a:r>
              <a:rPr lang="ru-RU" dirty="0"/>
              <a:t>-</a:t>
            </a:r>
            <a:r>
              <a:rPr lang="en-US" dirty="0"/>
              <a:t>mail</a:t>
            </a:r>
            <a:r>
              <a:rPr lang="ru-RU" dirty="0"/>
              <a:t>: </a:t>
            </a:r>
            <a:r>
              <a:rPr lang="en-US" dirty="0" err="1"/>
              <a:t>tii</a:t>
            </a:r>
            <a:r>
              <a:rPr lang="ru-RU" dirty="0"/>
              <a:t>19@</a:t>
            </a:r>
            <a:r>
              <a:rPr lang="en-US" dirty="0" err="1"/>
              <a:t>ya</a:t>
            </a:r>
            <a:r>
              <a:rPr lang="ru-RU" dirty="0"/>
              <a:t>.</a:t>
            </a:r>
            <a:r>
              <a:rPr lang="en-US" dirty="0" err="1"/>
              <a:t>ru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309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80C893-543B-430E-8EA0-79238C06E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Предпринимательство в школе. Что это?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8FF1E0-7ABB-4B4A-815A-D1263090D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Предпринимательская деятельность школьника – деятельность школьника по созданию (или имитации создания в учебных целях) предпринимательского проекта.</a:t>
            </a:r>
          </a:p>
          <a:p>
            <a:endParaRPr lang="ru-RU" dirty="0"/>
          </a:p>
          <a:p>
            <a:r>
              <a:rPr lang="ru-RU" dirty="0"/>
              <a:t>Инновационная предпринимательская деятельность школьника – деятельность школьника по созданию (или имитации создания в учебных целях) инновационного предпринимательского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1515280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B77FE8-BE46-4CB5-B5A1-EBCFF342B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Специфика предпринимательской деятельности и ее отличие от научной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58B16A-D250-4836-BD91-873FA272B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Ученый, разработчик, инженер должен быть сосредоточен на объекте исследования, уровне и содержании разработки, т.е. его активность направлена внутрь проекта. </a:t>
            </a:r>
          </a:p>
          <a:p>
            <a:endParaRPr lang="ru-RU" dirty="0"/>
          </a:p>
          <a:p>
            <a:r>
              <a:rPr lang="ru-RU" dirty="0"/>
              <a:t>Предпринимателю необходимо сосредоточиться на коммуникациях, обеспечивающих продвижение инновации на рынок, т.е. на внешнее окружение проекта.</a:t>
            </a:r>
          </a:p>
          <a:p>
            <a:endParaRPr lang="ru-RU" dirty="0"/>
          </a:p>
          <a:p>
            <a:r>
              <a:rPr lang="ru-RU" dirty="0"/>
              <a:t>Вывод: инновационное предпринимательство – командная игра!</a:t>
            </a:r>
          </a:p>
        </p:txBody>
      </p:sp>
    </p:spTree>
    <p:extLst>
      <p:ext uri="{BB962C8B-B14F-4D97-AF65-F5344CB8AC3E}">
        <p14:creationId xmlns:p14="http://schemas.microsoft.com/office/powerpoint/2010/main" val="2904752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9FB37B-E244-4AD9-880C-E0014F9F3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Основные проблемы и противоречия предпринимательской проектной деятельности школьников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983CC5-23EE-4D90-B897-688220301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Школьники, согласно ГК, имеют ограниченную дееспособность</a:t>
            </a:r>
          </a:p>
          <a:p>
            <a:r>
              <a:rPr lang="ru-RU" dirty="0"/>
              <a:t>Для успешного развития предпринимательского проекта необходимо значительное время, что мешает получению качественного образования</a:t>
            </a:r>
          </a:p>
          <a:p>
            <a:r>
              <a:rPr lang="ru-RU" dirty="0"/>
              <a:t>Культурная среда ОУ сформирована по иерархическому принципу и допускает только игровую имитационную модель предпринимательской деятельности</a:t>
            </a:r>
          </a:p>
          <a:p>
            <a:r>
              <a:rPr lang="ru-RU" dirty="0"/>
              <a:t>Вывод: представляется целесообразным перейти от реальной модели предпринимательской деятельности к частично-имитационной</a:t>
            </a:r>
          </a:p>
        </p:txBody>
      </p:sp>
    </p:spTree>
    <p:extLst>
      <p:ext uri="{BB962C8B-B14F-4D97-AF65-F5344CB8AC3E}">
        <p14:creationId xmlns:p14="http://schemas.microsoft.com/office/powerpoint/2010/main" val="486867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1C4648-ABEC-4490-91BC-C0007933F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Требования к содержанию школьного инновационного предпринимательского проекта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A1D41F-7EF3-4EBB-BC7F-E7EC38192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Реальное предпринимательство – нельзя</a:t>
            </a:r>
          </a:p>
          <a:p>
            <a:r>
              <a:rPr lang="ru-RU" dirty="0"/>
              <a:t>Бизнес-игра – мало</a:t>
            </a:r>
          </a:p>
          <a:p>
            <a:endParaRPr lang="ru-RU" dirty="0"/>
          </a:p>
          <a:p>
            <a:r>
              <a:rPr lang="ru-RU" dirty="0"/>
              <a:t>Необходимо найти «золотую середину» между теоретизированием на тему бизнес-плана и жестким требованием создания реального бизнеса</a:t>
            </a:r>
          </a:p>
          <a:p>
            <a:endParaRPr lang="ru-RU" dirty="0"/>
          </a:p>
          <a:p>
            <a:r>
              <a:rPr lang="ru-RU" dirty="0"/>
              <a:t>Выход: создание инновационного проекта школьников с созданием упрощенного продукта (</a:t>
            </a:r>
            <a:r>
              <a:rPr lang="en-US" dirty="0"/>
              <a:t>MVP</a:t>
            </a:r>
            <a:r>
              <a:rPr lang="ru-RU" dirty="0"/>
              <a:t>) и его первой продажей на целевую аудиторию</a:t>
            </a:r>
          </a:p>
        </p:txBody>
      </p:sp>
    </p:spTree>
    <p:extLst>
      <p:ext uri="{BB962C8B-B14F-4D97-AF65-F5344CB8AC3E}">
        <p14:creationId xmlns:p14="http://schemas.microsoft.com/office/powerpoint/2010/main" val="737509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9CF889-7017-4AB4-A861-513DE632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Требования к инфраструктуре поддержки предпринимательской деятельности учащихся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D437F0-8317-42D2-B5D9-AB48FC271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Пространство для деятельности;</a:t>
            </a:r>
          </a:p>
          <a:p>
            <a:pPr lvl="0"/>
            <a:r>
              <a:rPr lang="ru-RU" dirty="0"/>
              <a:t>Необходимое оборудование (компьютеры, средства коммуникации и т.п.);</a:t>
            </a:r>
          </a:p>
          <a:p>
            <a:pPr lvl="0"/>
            <a:r>
              <a:rPr lang="ru-RU" dirty="0"/>
              <a:t>Кадровое обеспечение процесса (опытный предприниматель, имеющий успешный опыт реального инновационного бизнеса и умеющий работать со старшеклассниками);</a:t>
            </a:r>
          </a:p>
          <a:p>
            <a:pPr lvl="0"/>
            <a:r>
              <a:rPr lang="ru-RU" dirty="0"/>
              <a:t>Связь с одним или несколькими техническими/экономическими вузами, которые могут оказать поддержку в развитии проектов учащихся;</a:t>
            </a:r>
          </a:p>
          <a:p>
            <a:r>
              <a:rPr lang="ru-RU" dirty="0"/>
              <a:t>Образовательная программа</a:t>
            </a:r>
          </a:p>
        </p:txBody>
      </p:sp>
    </p:spTree>
    <p:extLst>
      <p:ext uri="{BB962C8B-B14F-4D97-AF65-F5344CB8AC3E}">
        <p14:creationId xmlns:p14="http://schemas.microsoft.com/office/powerpoint/2010/main" val="1802326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5F1F6B-71FB-4891-8F15-37C1FA62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 образовательной программе обучению инновационному предпринимательству школьников в МГТУ им. Н.Э. Баумана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67BE96-9C73-474E-BFB2-6EF312429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7522"/>
            <a:ext cx="10515600" cy="4351338"/>
          </a:xfrm>
        </p:spPr>
        <p:txBody>
          <a:bodyPr/>
          <a:lstStyle/>
          <a:p>
            <a:r>
              <a:rPr lang="ru-RU" dirty="0"/>
              <a:t>Объем 32 часа</a:t>
            </a:r>
          </a:p>
          <a:p>
            <a:r>
              <a:rPr lang="ru-RU" dirty="0"/>
              <a:t>По 2 часа занятие 2 раза в неделю</a:t>
            </a:r>
          </a:p>
          <a:p>
            <a:r>
              <a:rPr lang="ru-RU" dirty="0"/>
              <a:t>Содержание занятий – тренинги, консультации, семинары, практики</a:t>
            </a:r>
          </a:p>
          <a:p>
            <a:r>
              <a:rPr lang="ru-RU" dirty="0"/>
              <a:t>Регулярное контролируемое домашнее задание по самостоятельному развитию проектов</a:t>
            </a:r>
          </a:p>
          <a:p>
            <a:r>
              <a:rPr lang="ru-RU" dirty="0"/>
              <a:t>Выход: самостоятельно выполненный инновационный проект команды до уровня </a:t>
            </a:r>
            <a:r>
              <a:rPr lang="en-US" dirty="0"/>
              <a:t>MVP</a:t>
            </a:r>
            <a:r>
              <a:rPr lang="ru-RU" dirty="0"/>
              <a:t> и, возможно, первой продажи</a:t>
            </a:r>
          </a:p>
        </p:txBody>
      </p:sp>
    </p:spTree>
    <p:extLst>
      <p:ext uri="{BB962C8B-B14F-4D97-AF65-F5344CB8AC3E}">
        <p14:creationId xmlns:p14="http://schemas.microsoft.com/office/powerpoint/2010/main" val="596495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D1B5B4-6665-4FB3-A7D6-1870C3585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Приглашение с сотрудничеству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964503-F3A1-4E02-9F25-071E92890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Можно тиражировать наработанный опыт в рамках различных программ школа-вуз</a:t>
            </a:r>
          </a:p>
          <a:p>
            <a:r>
              <a:rPr lang="ru-RU" dirty="0"/>
              <a:t>Можно организовать дополнительное обучение школьников по этой программе в МГТУ им. Н.Э. Баумана</a:t>
            </a:r>
          </a:p>
          <a:p>
            <a:endParaRPr lang="ru-RU" dirty="0"/>
          </a:p>
          <a:p>
            <a:r>
              <a:rPr lang="ru-RU" dirty="0"/>
              <a:t>Контакты: </a:t>
            </a:r>
            <a:r>
              <a:rPr lang="en-US" dirty="0">
                <a:hlinkClick r:id="rId2"/>
              </a:rPr>
              <a:t>mvl@bmstu.ru</a:t>
            </a:r>
            <a:r>
              <a:rPr lang="en-US" dirty="0"/>
              <a:t>, +7-903-626-20-77</a:t>
            </a:r>
            <a:r>
              <a:rPr lang="ru-RU" dirty="0"/>
              <a:t>, Малинин Виктор Леонидович</a:t>
            </a:r>
            <a:endParaRPr lang="en-US" dirty="0"/>
          </a:p>
          <a:p>
            <a:endParaRPr lang="en-US" dirty="0"/>
          </a:p>
          <a:p>
            <a:r>
              <a:rPr lang="ru-RU" dirty="0"/>
              <a:t>Спасибо за внимание и готов ответить на Ваши вопросы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7635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E07FF6-F69E-4A08-B8B3-CE1BE7829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Небольшое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EC18D3-F429-42E4-B4A4-E53FAF780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Предпринимательство в школе это хорошо?</a:t>
            </a:r>
          </a:p>
          <a:p>
            <a:r>
              <a:rPr lang="ru-RU" dirty="0"/>
              <a:t>Чему и как учить детей в сфере предпринимательства?</a:t>
            </a:r>
          </a:p>
          <a:p>
            <a:r>
              <a:rPr lang="ru-RU" dirty="0"/>
              <a:t>Чем отличаются запросы школьников 21-го века от 20-го?</a:t>
            </a:r>
          </a:p>
          <a:p>
            <a:r>
              <a:rPr lang="ru-RU" dirty="0"/>
              <a:t>Скорость поиска информации сейчас – доли секунды, что такое знание в новых условиях?</a:t>
            </a:r>
          </a:p>
          <a:p>
            <a:r>
              <a:rPr lang="ru-RU" dirty="0"/>
              <a:t>Как сделать так, чтобы школьники были ориентированы на создание нового, а не воспроизводство старого?</a:t>
            </a:r>
          </a:p>
        </p:txBody>
      </p:sp>
    </p:spTree>
    <p:extLst>
      <p:ext uri="{BB962C8B-B14F-4D97-AF65-F5344CB8AC3E}">
        <p14:creationId xmlns:p14="http://schemas.microsoft.com/office/powerpoint/2010/main" val="159070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565D69-0F6F-4736-95F3-C2207DB4B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Немного о себе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219916-3676-4CEE-A5A6-E631FB241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Преподаватель кафедры менеджмента МГТУ им. Н.Э. Баумана с 1995 года</a:t>
            </a:r>
          </a:p>
          <a:p>
            <a:r>
              <a:rPr lang="ru-RU" dirty="0"/>
              <a:t>Руководитель бизнес-инкубатора МГТУ им. Н.Э. Баумана с 2008 по 2015 год</a:t>
            </a:r>
          </a:p>
          <a:p>
            <a:r>
              <a:rPr lang="ru-RU" dirty="0"/>
              <a:t>Реализовано ряд проектов по обучению школьников инновационному предпринимательству</a:t>
            </a:r>
          </a:p>
          <a:p>
            <a:r>
              <a:rPr lang="ru-RU" dirty="0"/>
              <a:t>Всего прошло через программу более </a:t>
            </a:r>
            <a:r>
              <a:rPr lang="ru-RU"/>
              <a:t>50 школьников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324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F275D5-86CE-426A-B0B7-47545CD0C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Система понятий, часть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9E5DC6-F42D-42A9-B1FA-28292F811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Научная деятельность – деятельность по сбору, анализу, изучению, систематизации информации с целью создания объективной картины мира (научного знания).</a:t>
            </a:r>
          </a:p>
          <a:p>
            <a:r>
              <a:rPr lang="ru-RU" dirty="0"/>
              <a:t>Бизнес – самостоятельная деятельность, приносящая доход.</a:t>
            </a:r>
          </a:p>
          <a:p>
            <a:r>
              <a:rPr lang="ru-RU" dirty="0"/>
              <a:t>Хобби – самостоятельная деятельность, приносящая удовольствие.</a:t>
            </a:r>
          </a:p>
          <a:p>
            <a:r>
              <a:rPr lang="ru-RU" dirty="0"/>
              <a:t>Предпринимательская деятельность – деятельность по созданию новых видов бизнеса и/или развитию существующего бизнеса. </a:t>
            </a:r>
          </a:p>
        </p:txBody>
      </p:sp>
    </p:spTree>
    <p:extLst>
      <p:ext uri="{BB962C8B-B14F-4D97-AF65-F5344CB8AC3E}">
        <p14:creationId xmlns:p14="http://schemas.microsoft.com/office/powerpoint/2010/main" val="1649799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C4B8A4-85A0-467F-AF73-FAD2419F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Система понятий, часть 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59CEAE-995A-4EC1-AA18-8A23C58CB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Проект – комплекс взаимосвязанных работ, переводящих ситуацию из заданного начального состояния в целевое конечное.</a:t>
            </a:r>
          </a:p>
          <a:p>
            <a:r>
              <a:rPr lang="ru-RU" dirty="0"/>
              <a:t>Проектная деятельность – деятельность по развитию и реализации проекта.</a:t>
            </a:r>
          </a:p>
          <a:p>
            <a:r>
              <a:rPr lang="ru-RU" dirty="0"/>
              <a:t>Новации – что-либо новое, только что вошедшее в обиход.</a:t>
            </a:r>
          </a:p>
          <a:p>
            <a:r>
              <a:rPr lang="ru-RU" dirty="0"/>
              <a:t>Инновации - введённый в употребление новый или значительно улучшенный продукт (товар, услуга) или процесс, новый метод продаж или новый организационный метод в деловой практике, организации рабочих мест или во внешних связях.</a:t>
            </a:r>
          </a:p>
          <a:p>
            <a:r>
              <a:rPr lang="ru-RU" dirty="0"/>
              <a:t>Инновационное предпринимательство – деятельность по созданию новых видов бизнеса и/или развития существующего бизнеса на базе внедрения инноваций.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606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308838-293D-4DEE-803C-7E9B5B703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Система понятий, часть 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2452F0-458F-4E4A-BE46-E758B7A3C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«Долина смерти» предпринимательского проекта – наиболее высоко рискованный этап развития инновационного предпринимательского проекта, при котором вложения высоки, а выручка мала. «Долину смерти» проектов проходят около 10%, остальные умирают</a:t>
            </a:r>
          </a:p>
          <a:p>
            <a:r>
              <a:rPr lang="ru-RU" dirty="0"/>
              <a:t>Инфраструктура поддержки – система мероприятий и институтов, обеспечивающих облегчение прохождения «Долины смерти» предпринимательского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3049749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779572-1D99-43C4-8E2D-42F70503F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Система понятий, часть 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3DDD41-B5DD-4DCF-99C5-543320A32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Бизнес-инкубатор – объект инфраструктуры поддержки, предоставляющий рабочее место и консультационную помощь для развития предпринимательского проекта. </a:t>
            </a:r>
          </a:p>
          <a:p>
            <a:r>
              <a:rPr lang="ru-RU" dirty="0"/>
              <a:t>Бизнес-акселератор – бизнес-инкубатор со специализированной программой развития предпринимательского проекта, обеспечивающий ускоренный старт предпринимательского проекта.</a:t>
            </a:r>
          </a:p>
          <a:p>
            <a:r>
              <a:rPr lang="ru-RU" dirty="0"/>
              <a:t>Технопарк – территориальная, научная, технологическая и техническая база для реализации инновационных проектов. </a:t>
            </a:r>
          </a:p>
        </p:txBody>
      </p:sp>
    </p:spTree>
    <p:extLst>
      <p:ext uri="{BB962C8B-B14F-4D97-AF65-F5344CB8AC3E}">
        <p14:creationId xmlns:p14="http://schemas.microsoft.com/office/powerpoint/2010/main" val="374274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92A406-3FE6-4DAF-A397-73A354965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Важно!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CEF751-5F61-43A6-94BC-006807AED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Предпринимательская деятельность – это активная деятельность по самореализации человека в условиях рынка:</a:t>
            </a:r>
          </a:p>
          <a:p>
            <a:pPr lvl="1"/>
            <a:r>
              <a:rPr lang="ru-RU" dirty="0"/>
              <a:t>Предприниматель САМ создает себе и другим рабочие места, </a:t>
            </a:r>
          </a:p>
          <a:p>
            <a:pPr lvl="1"/>
            <a:r>
              <a:rPr lang="ru-RU" dirty="0"/>
              <a:t>Предприниматель САМ создает новые продукты, нужные рынку</a:t>
            </a:r>
          </a:p>
          <a:p>
            <a:pPr lvl="1"/>
            <a:r>
              <a:rPr lang="ru-RU" dirty="0"/>
              <a:t>То есть он САМ преобразует реальность в интересах себя и своей команды</a:t>
            </a:r>
          </a:p>
          <a:p>
            <a:pPr lvl="1"/>
            <a:endParaRPr lang="ru-RU" dirty="0"/>
          </a:p>
          <a:p>
            <a:r>
              <a:rPr lang="ru-RU" dirty="0"/>
              <a:t>Вывод: Если мы хотим вырастить экономически активного гражданина, то обучение предпринимательству есть один из  важнейших этапов</a:t>
            </a:r>
          </a:p>
        </p:txBody>
      </p:sp>
    </p:spTree>
    <p:extLst>
      <p:ext uri="{BB962C8B-B14F-4D97-AF65-F5344CB8AC3E}">
        <p14:creationId xmlns:p14="http://schemas.microsoft.com/office/powerpoint/2010/main" val="3850315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17D9CC-3E72-4A11-995C-B933B5CBA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Да, должны быть ограничения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927AED-C873-4089-BCAC-75BAE868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Этика и мораль</a:t>
            </a:r>
          </a:p>
          <a:p>
            <a:r>
              <a:rPr lang="ru-RU" dirty="0"/>
              <a:t>Право</a:t>
            </a:r>
          </a:p>
          <a:p>
            <a:r>
              <a:rPr lang="ru-RU" dirty="0"/>
              <a:t>Экология</a:t>
            </a:r>
          </a:p>
          <a:p>
            <a:r>
              <a:rPr lang="ru-RU" dirty="0"/>
              <a:t>Социальная ответственность бизнеса</a:t>
            </a:r>
          </a:p>
          <a:p>
            <a:r>
              <a:rPr lang="ru-RU" dirty="0"/>
              <a:t>Технологическая грамотность и охрана труда</a:t>
            </a:r>
          </a:p>
          <a:p>
            <a:r>
              <a:rPr lang="ru-RU" dirty="0"/>
              <a:t>И т.п.</a:t>
            </a:r>
          </a:p>
        </p:txBody>
      </p:sp>
    </p:spTree>
    <p:extLst>
      <p:ext uri="{BB962C8B-B14F-4D97-AF65-F5344CB8AC3E}">
        <p14:creationId xmlns:p14="http://schemas.microsoft.com/office/powerpoint/2010/main" val="40063418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921</Words>
  <Application>Microsoft Office PowerPoint</Application>
  <PresentationFormat>Широкоэкранный</PresentationFormat>
  <Paragraphs>87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Организация инновационного предпринимательства школьников-исследователей</vt:lpstr>
      <vt:lpstr>Небольшое введение</vt:lpstr>
      <vt:lpstr>Немного о себе</vt:lpstr>
      <vt:lpstr>Система понятий, часть 1</vt:lpstr>
      <vt:lpstr>Система понятий, часть 2</vt:lpstr>
      <vt:lpstr>Система понятий, часть 3</vt:lpstr>
      <vt:lpstr>Система понятий, часть 4</vt:lpstr>
      <vt:lpstr>Важно!</vt:lpstr>
      <vt:lpstr>Да, должны быть ограничения</vt:lpstr>
      <vt:lpstr>Предпринимательство в школе. Что это?</vt:lpstr>
      <vt:lpstr>Специфика предпринимательской деятельности и ее отличие от научной</vt:lpstr>
      <vt:lpstr>Основные проблемы и противоречия предпринимательской проектной деятельности школьников</vt:lpstr>
      <vt:lpstr>Требования к содержанию школьного инновационного предпринимательского проекта</vt:lpstr>
      <vt:lpstr>Требования к инфраструктуре поддержки предпринимательской деятельности учащихся</vt:lpstr>
      <vt:lpstr>Об образовательной программе обучению инновационному предпринимательству школьников в МГТУ им. Н.Э. Баумана</vt:lpstr>
      <vt:lpstr>Приглашение с сотрудничеству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инновационного предпринимательства школьников-исследователей</dc:title>
  <dc:creator>Victor L. Malinin</dc:creator>
  <cp:lastModifiedBy>Victor L. Malinin</cp:lastModifiedBy>
  <cp:revision>8</cp:revision>
  <dcterms:created xsi:type="dcterms:W3CDTF">2017-11-23T08:55:38Z</dcterms:created>
  <dcterms:modified xsi:type="dcterms:W3CDTF">2017-11-23T10:09:50Z</dcterms:modified>
</cp:coreProperties>
</file>