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8" r:id="rId10"/>
    <p:sldId id="270" r:id="rId11"/>
    <p:sldId id="267" r:id="rId12"/>
    <p:sldId id="264" r:id="rId13"/>
    <p:sldId id="265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08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78D190-ECCF-4F41-8897-94E7F2264883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756ED5-E38D-4409-8CC6-DFF5BEE0AFD8}">
      <dgm:prSet custT="1"/>
      <dgm:spPr/>
      <dgm:t>
        <a:bodyPr/>
        <a:lstStyle/>
        <a:p>
          <a:r>
            <a:rPr lang="ru-RU" sz="2800" dirty="0" smtClean="0">
              <a:solidFill>
                <a:schemeClr val="accent1">
                  <a:lumMod val="50000"/>
                </a:schemeClr>
              </a:solidFill>
            </a:rPr>
            <a:t>Общее собрание</a:t>
          </a:r>
          <a:endParaRPr lang="ru-RU" sz="2800" dirty="0">
            <a:solidFill>
              <a:schemeClr val="accent1">
                <a:lumMod val="50000"/>
              </a:schemeClr>
            </a:solidFill>
          </a:endParaRPr>
        </a:p>
      </dgm:t>
    </dgm:pt>
    <dgm:pt modelId="{A341D9D7-D1DF-453A-90BC-AC66F7116B6C}" type="parTrans" cxnId="{42DDF79E-D59A-4631-96D9-23C1F05C7068}">
      <dgm:prSet/>
      <dgm:spPr/>
      <dgm:t>
        <a:bodyPr/>
        <a:lstStyle/>
        <a:p>
          <a:endParaRPr lang="ru-RU"/>
        </a:p>
      </dgm:t>
    </dgm:pt>
    <dgm:pt modelId="{21E83434-35CC-44ED-A5DC-035F52CFF7B4}" type="sibTrans" cxnId="{42DDF79E-D59A-4631-96D9-23C1F05C7068}">
      <dgm:prSet/>
      <dgm:spPr/>
      <dgm:t>
        <a:bodyPr/>
        <a:lstStyle/>
        <a:p>
          <a:endParaRPr lang="ru-RU"/>
        </a:p>
      </dgm:t>
    </dgm:pt>
    <dgm:pt modelId="{A695F557-BF62-4EC8-AEF1-89FB7E58190D}">
      <dgm:prSet custT="1"/>
      <dgm:spPr/>
      <dgm:t>
        <a:bodyPr/>
        <a:lstStyle/>
        <a:p>
          <a:r>
            <a:rPr lang="ru-RU" sz="2800" dirty="0" smtClean="0">
              <a:solidFill>
                <a:schemeClr val="accent1">
                  <a:lumMod val="50000"/>
                </a:schemeClr>
              </a:solidFill>
            </a:rPr>
            <a:t>Координационный</a:t>
          </a:r>
          <a:r>
            <a:rPr lang="ru-RU" sz="1600" dirty="0" smtClean="0"/>
            <a:t> </a:t>
          </a:r>
          <a:r>
            <a:rPr lang="ru-RU" sz="2800" dirty="0" smtClean="0">
              <a:solidFill>
                <a:schemeClr val="accent1">
                  <a:lumMod val="50000"/>
                </a:schemeClr>
              </a:solidFill>
            </a:rPr>
            <a:t>совет</a:t>
          </a:r>
          <a:endParaRPr lang="ru-RU" sz="2800" dirty="0">
            <a:solidFill>
              <a:schemeClr val="accent1">
                <a:lumMod val="50000"/>
              </a:schemeClr>
            </a:solidFill>
          </a:endParaRPr>
        </a:p>
      </dgm:t>
    </dgm:pt>
    <dgm:pt modelId="{5AAB12EB-4720-4E02-811A-457A298520F7}" type="parTrans" cxnId="{BC860E78-0A9B-44BE-8A95-5444394A6824}">
      <dgm:prSet/>
      <dgm:spPr/>
      <dgm:t>
        <a:bodyPr/>
        <a:lstStyle/>
        <a:p>
          <a:endParaRPr lang="ru-RU"/>
        </a:p>
      </dgm:t>
    </dgm:pt>
    <dgm:pt modelId="{4B3FE93A-2E5A-4AEB-A7BA-CCF66E693B6F}" type="sibTrans" cxnId="{BC860E78-0A9B-44BE-8A95-5444394A6824}">
      <dgm:prSet/>
      <dgm:spPr/>
      <dgm:t>
        <a:bodyPr/>
        <a:lstStyle/>
        <a:p>
          <a:endParaRPr lang="ru-RU"/>
        </a:p>
      </dgm:t>
    </dgm:pt>
    <dgm:pt modelId="{ADC372F8-F3E6-48D2-A8DE-27FE381A2E03}">
      <dgm:prSet custT="1"/>
      <dgm:spPr/>
      <dgm:t>
        <a:bodyPr/>
        <a:lstStyle/>
        <a:p>
          <a:r>
            <a:rPr lang="ru-RU" sz="2400" dirty="0" smtClean="0">
              <a:solidFill>
                <a:schemeClr val="accent1">
                  <a:lumMod val="50000"/>
                </a:schemeClr>
              </a:solidFill>
            </a:rPr>
            <a:t>«Естественные науки и современный мир»</a:t>
          </a:r>
          <a:endParaRPr lang="ru-RU" sz="2400" dirty="0">
            <a:solidFill>
              <a:schemeClr val="accent1">
                <a:lumMod val="50000"/>
              </a:schemeClr>
            </a:solidFill>
          </a:endParaRPr>
        </a:p>
      </dgm:t>
    </dgm:pt>
    <dgm:pt modelId="{F26E5FB2-56DA-4E28-A9D2-857ED0944BCF}" type="parTrans" cxnId="{A721816F-FA55-4E95-9BD0-D15594E5145E}">
      <dgm:prSet/>
      <dgm:spPr/>
      <dgm:t>
        <a:bodyPr/>
        <a:lstStyle/>
        <a:p>
          <a:endParaRPr lang="ru-RU"/>
        </a:p>
      </dgm:t>
    </dgm:pt>
    <dgm:pt modelId="{93B2545F-C1CA-4126-A8B8-AC0CEAAD81CB}" type="sibTrans" cxnId="{A721816F-FA55-4E95-9BD0-D15594E5145E}">
      <dgm:prSet/>
      <dgm:spPr/>
      <dgm:t>
        <a:bodyPr/>
        <a:lstStyle/>
        <a:p>
          <a:endParaRPr lang="ru-RU"/>
        </a:p>
      </dgm:t>
    </dgm:pt>
    <dgm:pt modelId="{5DB6B9E8-BE8C-42C3-BA0F-6D664E3C0646}">
      <dgm:prSet custT="1"/>
      <dgm:spPr/>
      <dgm:t>
        <a:bodyPr/>
        <a:lstStyle/>
        <a:p>
          <a:r>
            <a:rPr lang="ru-RU" sz="2800" dirty="0" smtClean="0">
              <a:solidFill>
                <a:schemeClr val="accent1">
                  <a:lumMod val="50000"/>
                </a:schemeClr>
              </a:solidFill>
            </a:rPr>
            <a:t>«</a:t>
          </a:r>
          <a:r>
            <a:rPr lang="ru-RU" sz="2400" dirty="0" smtClean="0">
              <a:solidFill>
                <a:schemeClr val="accent1">
                  <a:lumMod val="50000"/>
                </a:schemeClr>
              </a:solidFill>
            </a:rPr>
            <a:t>Инженерные</a:t>
          </a:r>
          <a:r>
            <a:rPr lang="ru-RU" sz="28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400" dirty="0" smtClean="0">
              <a:solidFill>
                <a:schemeClr val="accent1">
                  <a:lumMod val="50000"/>
                </a:schemeClr>
              </a:solidFill>
            </a:rPr>
            <a:t>науки</a:t>
          </a:r>
          <a:r>
            <a:rPr lang="ru-RU" sz="2800" dirty="0" smtClean="0">
              <a:solidFill>
                <a:schemeClr val="accent1">
                  <a:lumMod val="50000"/>
                </a:schemeClr>
              </a:solidFill>
            </a:rPr>
            <a:t>»</a:t>
          </a:r>
          <a:endParaRPr lang="ru-RU" sz="2800" dirty="0">
            <a:solidFill>
              <a:schemeClr val="accent1">
                <a:lumMod val="50000"/>
              </a:schemeClr>
            </a:solidFill>
          </a:endParaRPr>
        </a:p>
      </dgm:t>
    </dgm:pt>
    <dgm:pt modelId="{C265A959-4119-48C2-BC27-87897972599D}" type="parTrans" cxnId="{8E5C943F-B6FA-4E2C-B956-0E15E9CB044F}">
      <dgm:prSet/>
      <dgm:spPr/>
      <dgm:t>
        <a:bodyPr/>
        <a:lstStyle/>
        <a:p>
          <a:endParaRPr lang="ru-RU"/>
        </a:p>
      </dgm:t>
    </dgm:pt>
    <dgm:pt modelId="{44387F1E-71F8-4167-AA19-7D8E6B764558}" type="sibTrans" cxnId="{8E5C943F-B6FA-4E2C-B956-0E15E9CB044F}">
      <dgm:prSet/>
      <dgm:spPr/>
      <dgm:t>
        <a:bodyPr/>
        <a:lstStyle/>
        <a:p>
          <a:endParaRPr lang="ru-RU"/>
        </a:p>
      </dgm:t>
    </dgm:pt>
    <dgm:pt modelId="{A4BF682C-9B28-4948-A8B8-4CC9261128AD}">
      <dgm:prSet custT="1"/>
      <dgm:spPr/>
      <dgm:t>
        <a:bodyPr/>
        <a:lstStyle/>
        <a:p>
          <a:r>
            <a:rPr lang="ru-RU" sz="2000" dirty="0" smtClean="0">
              <a:solidFill>
                <a:schemeClr val="accent1">
                  <a:lumMod val="50000"/>
                </a:schemeClr>
              </a:solidFill>
            </a:rPr>
            <a:t>«Социально-гуманитарные и экономические науки»</a:t>
          </a:r>
          <a:endParaRPr lang="ru-RU" sz="2000" dirty="0">
            <a:solidFill>
              <a:schemeClr val="accent1">
                <a:lumMod val="50000"/>
              </a:schemeClr>
            </a:solidFill>
          </a:endParaRPr>
        </a:p>
      </dgm:t>
    </dgm:pt>
    <dgm:pt modelId="{50985964-5195-4DD6-A994-872DC15B2906}" type="parTrans" cxnId="{DFAC3CC4-98B8-4707-8823-F000373F4142}">
      <dgm:prSet/>
      <dgm:spPr/>
      <dgm:t>
        <a:bodyPr/>
        <a:lstStyle/>
        <a:p>
          <a:endParaRPr lang="ru-RU"/>
        </a:p>
      </dgm:t>
    </dgm:pt>
    <dgm:pt modelId="{BBBB3B98-CC7E-4BE2-829E-8A0935246A7A}" type="sibTrans" cxnId="{DFAC3CC4-98B8-4707-8823-F000373F4142}">
      <dgm:prSet/>
      <dgm:spPr/>
      <dgm:t>
        <a:bodyPr/>
        <a:lstStyle/>
        <a:p>
          <a:endParaRPr lang="ru-RU"/>
        </a:p>
      </dgm:t>
    </dgm:pt>
    <dgm:pt modelId="{E7DC2CC2-6C78-49E7-8C13-2658AE59979C}">
      <dgm:prSet custT="1"/>
      <dgm:spPr/>
      <dgm:t>
        <a:bodyPr/>
        <a:lstStyle/>
        <a:p>
          <a:r>
            <a:rPr lang="ru-RU" sz="2000" dirty="0" smtClean="0">
              <a:solidFill>
                <a:schemeClr val="accent1">
                  <a:lumMod val="50000"/>
                </a:schemeClr>
              </a:solidFill>
            </a:rPr>
            <a:t>«Прикладное искусство»</a:t>
          </a:r>
          <a:endParaRPr lang="ru-RU" sz="2000" dirty="0">
            <a:solidFill>
              <a:schemeClr val="accent1">
                <a:lumMod val="50000"/>
              </a:schemeClr>
            </a:solidFill>
          </a:endParaRPr>
        </a:p>
      </dgm:t>
    </dgm:pt>
    <dgm:pt modelId="{E2A691F0-1802-4D5A-9AC9-2F8007E55511}" type="parTrans" cxnId="{6611AFB8-0954-4DFD-9484-F2E012B2AD62}">
      <dgm:prSet/>
      <dgm:spPr/>
      <dgm:t>
        <a:bodyPr/>
        <a:lstStyle/>
        <a:p>
          <a:endParaRPr lang="ru-RU"/>
        </a:p>
      </dgm:t>
    </dgm:pt>
    <dgm:pt modelId="{EC213C58-DF9D-433B-9F93-599D4268067E}" type="sibTrans" cxnId="{6611AFB8-0954-4DFD-9484-F2E012B2AD62}">
      <dgm:prSet/>
      <dgm:spPr/>
      <dgm:t>
        <a:bodyPr/>
        <a:lstStyle/>
        <a:p>
          <a:endParaRPr lang="ru-RU"/>
        </a:p>
      </dgm:t>
    </dgm:pt>
    <dgm:pt modelId="{2A68ACA7-800A-4EDB-91E9-7321712851D4}" type="pres">
      <dgm:prSet presAssocID="{3A78D190-ECCF-4F41-8897-94E7F22648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DF123B-A357-4144-81BF-CD61F3FA4C7E}" type="pres">
      <dgm:prSet presAssocID="{ADC372F8-F3E6-48D2-A8DE-27FE381A2E03}" presName="node" presStyleLbl="node1" presStyleIdx="0" presStyleCnt="6" custScaleX="140184" custScaleY="44296" custLinFactNeighborX="-88516" custLinFactNeighborY="99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D1FB6-FE5A-4936-934E-47E90C03B934}" type="pres">
      <dgm:prSet presAssocID="{93B2545F-C1CA-4126-A8B8-AC0CEAAD81CB}" presName="sibTrans" presStyleCnt="0"/>
      <dgm:spPr/>
    </dgm:pt>
    <dgm:pt modelId="{CBE4349F-5FD6-47AC-BBA8-498E352287D4}" type="pres">
      <dgm:prSet presAssocID="{C3756ED5-E38D-4409-8CC6-DFF5BEE0AFD8}" presName="node" presStyleLbl="node1" presStyleIdx="1" presStyleCnt="6" custScaleX="294345" custScaleY="48965" custLinFactY="-70138" custLinFactNeighborX="262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5B578-2EDD-464F-8EAA-B2D4CB126960}" type="pres">
      <dgm:prSet presAssocID="{21E83434-35CC-44ED-A5DC-035F52CFF7B4}" presName="sibTrans" presStyleCnt="0"/>
      <dgm:spPr/>
    </dgm:pt>
    <dgm:pt modelId="{93E4F742-2A04-4A25-B237-8B191555D39E}" type="pres">
      <dgm:prSet presAssocID="{A695F557-BF62-4EC8-AEF1-89FB7E58190D}" presName="node" presStyleLbl="node1" presStyleIdx="2" presStyleCnt="6" custScaleX="307059" custScaleY="43360" custLinFactNeighborX="4475" custLinFactNeighborY="-84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4DEE3-A36D-42AA-BCBF-111F5E6CA56B}" type="pres">
      <dgm:prSet presAssocID="{4B3FE93A-2E5A-4AEB-A7BA-CCF66E693B6F}" presName="sibTrans" presStyleCnt="0"/>
      <dgm:spPr/>
    </dgm:pt>
    <dgm:pt modelId="{8D47B272-4F98-444A-ACBE-262692C6A268}" type="pres">
      <dgm:prSet presAssocID="{5DB6B9E8-BE8C-42C3-BA0F-6D664E3C0646}" presName="node" presStyleLbl="node1" presStyleIdx="3" presStyleCnt="6" custScaleY="47980" custLinFactX="17039" custLinFactY="-14698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E48CB-1E3A-4FB1-9173-D020F9E893B7}" type="pres">
      <dgm:prSet presAssocID="{44387F1E-71F8-4167-AA19-7D8E6B764558}" presName="sibTrans" presStyleCnt="0"/>
      <dgm:spPr/>
    </dgm:pt>
    <dgm:pt modelId="{470755A6-69F6-4FA4-90FE-6AEEAC256BAC}" type="pres">
      <dgm:prSet presAssocID="{A4BF682C-9B28-4948-A8B8-4CC9261128AD}" presName="node" presStyleLbl="node1" presStyleIdx="4" presStyleCnt="6" custLinFactX="14161" custLinFactNeighborX="100000" custLinFactNeighborY="-88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75DA1-858A-4109-BF1F-36C34893BBBF}" type="pres">
      <dgm:prSet presAssocID="{BBBB3B98-CC7E-4BE2-829E-8A0935246A7A}" presName="sibTrans" presStyleCnt="0"/>
      <dgm:spPr/>
    </dgm:pt>
    <dgm:pt modelId="{C508B688-2D46-464D-A8C7-536525790FA6}" type="pres">
      <dgm:prSet presAssocID="{E7DC2CC2-6C78-49E7-8C13-2658AE59979C}" presName="node" presStyleLbl="node1" presStyleIdx="5" presStyleCnt="6" custScaleY="33013" custLinFactNeighborX="5241" custLinFactNeighborY="-1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DDF79E-D59A-4631-96D9-23C1F05C7068}" srcId="{3A78D190-ECCF-4F41-8897-94E7F2264883}" destId="{C3756ED5-E38D-4409-8CC6-DFF5BEE0AFD8}" srcOrd="1" destOrd="0" parTransId="{A341D9D7-D1DF-453A-90BC-AC66F7116B6C}" sibTransId="{21E83434-35CC-44ED-A5DC-035F52CFF7B4}"/>
    <dgm:cxn modelId="{BC860E78-0A9B-44BE-8A95-5444394A6824}" srcId="{3A78D190-ECCF-4F41-8897-94E7F2264883}" destId="{A695F557-BF62-4EC8-AEF1-89FB7E58190D}" srcOrd="2" destOrd="0" parTransId="{5AAB12EB-4720-4E02-811A-457A298520F7}" sibTransId="{4B3FE93A-2E5A-4AEB-A7BA-CCF66E693B6F}"/>
    <dgm:cxn modelId="{A13AC9ED-FFD4-4ED0-8E94-77A76B260104}" type="presOf" srcId="{ADC372F8-F3E6-48D2-A8DE-27FE381A2E03}" destId="{0FDF123B-A357-4144-81BF-CD61F3FA4C7E}" srcOrd="0" destOrd="0" presId="urn:microsoft.com/office/officeart/2005/8/layout/default#1"/>
    <dgm:cxn modelId="{6611AFB8-0954-4DFD-9484-F2E012B2AD62}" srcId="{3A78D190-ECCF-4F41-8897-94E7F2264883}" destId="{E7DC2CC2-6C78-49E7-8C13-2658AE59979C}" srcOrd="5" destOrd="0" parTransId="{E2A691F0-1802-4D5A-9AC9-2F8007E55511}" sibTransId="{EC213C58-DF9D-433B-9F93-599D4268067E}"/>
    <dgm:cxn modelId="{4771373A-C316-4F26-B628-96B73EBF531C}" type="presOf" srcId="{3A78D190-ECCF-4F41-8897-94E7F2264883}" destId="{2A68ACA7-800A-4EDB-91E9-7321712851D4}" srcOrd="0" destOrd="0" presId="urn:microsoft.com/office/officeart/2005/8/layout/default#1"/>
    <dgm:cxn modelId="{50181FFD-F15F-4762-BE8E-A7AC2CA3A3D6}" type="presOf" srcId="{E7DC2CC2-6C78-49E7-8C13-2658AE59979C}" destId="{C508B688-2D46-464D-A8C7-536525790FA6}" srcOrd="0" destOrd="0" presId="urn:microsoft.com/office/officeart/2005/8/layout/default#1"/>
    <dgm:cxn modelId="{DFAC3CC4-98B8-4707-8823-F000373F4142}" srcId="{3A78D190-ECCF-4F41-8897-94E7F2264883}" destId="{A4BF682C-9B28-4948-A8B8-4CC9261128AD}" srcOrd="4" destOrd="0" parTransId="{50985964-5195-4DD6-A994-872DC15B2906}" sibTransId="{BBBB3B98-CC7E-4BE2-829E-8A0935246A7A}"/>
    <dgm:cxn modelId="{A721816F-FA55-4E95-9BD0-D15594E5145E}" srcId="{3A78D190-ECCF-4F41-8897-94E7F2264883}" destId="{ADC372F8-F3E6-48D2-A8DE-27FE381A2E03}" srcOrd="0" destOrd="0" parTransId="{F26E5FB2-56DA-4E28-A9D2-857ED0944BCF}" sibTransId="{93B2545F-C1CA-4126-A8B8-AC0CEAAD81CB}"/>
    <dgm:cxn modelId="{8E5C943F-B6FA-4E2C-B956-0E15E9CB044F}" srcId="{3A78D190-ECCF-4F41-8897-94E7F2264883}" destId="{5DB6B9E8-BE8C-42C3-BA0F-6D664E3C0646}" srcOrd="3" destOrd="0" parTransId="{C265A959-4119-48C2-BC27-87897972599D}" sibTransId="{44387F1E-71F8-4167-AA19-7D8E6B764558}"/>
    <dgm:cxn modelId="{E62E8B53-82EC-4417-83C3-E89ECC0D1150}" type="presOf" srcId="{5DB6B9E8-BE8C-42C3-BA0F-6D664E3C0646}" destId="{8D47B272-4F98-444A-ACBE-262692C6A268}" srcOrd="0" destOrd="0" presId="urn:microsoft.com/office/officeart/2005/8/layout/default#1"/>
    <dgm:cxn modelId="{52D470A0-A87A-4443-9BC4-10B2FE2D26D5}" type="presOf" srcId="{A4BF682C-9B28-4948-A8B8-4CC9261128AD}" destId="{470755A6-69F6-4FA4-90FE-6AEEAC256BAC}" srcOrd="0" destOrd="0" presId="urn:microsoft.com/office/officeart/2005/8/layout/default#1"/>
    <dgm:cxn modelId="{1F791748-BAB4-4CA7-A2B9-9B5193AB1DA8}" type="presOf" srcId="{C3756ED5-E38D-4409-8CC6-DFF5BEE0AFD8}" destId="{CBE4349F-5FD6-47AC-BBA8-498E352287D4}" srcOrd="0" destOrd="0" presId="urn:microsoft.com/office/officeart/2005/8/layout/default#1"/>
    <dgm:cxn modelId="{6F91DC78-092D-4473-8B23-D439BB3DBF27}" type="presOf" srcId="{A695F557-BF62-4EC8-AEF1-89FB7E58190D}" destId="{93E4F742-2A04-4A25-B237-8B191555D39E}" srcOrd="0" destOrd="0" presId="urn:microsoft.com/office/officeart/2005/8/layout/default#1"/>
    <dgm:cxn modelId="{73CB14E7-3459-4618-A856-183FAD043B6E}" type="presParOf" srcId="{2A68ACA7-800A-4EDB-91E9-7321712851D4}" destId="{0FDF123B-A357-4144-81BF-CD61F3FA4C7E}" srcOrd="0" destOrd="0" presId="urn:microsoft.com/office/officeart/2005/8/layout/default#1"/>
    <dgm:cxn modelId="{EE1BE367-F8AC-4424-86F8-314BAB65F172}" type="presParOf" srcId="{2A68ACA7-800A-4EDB-91E9-7321712851D4}" destId="{2D5D1FB6-FE5A-4936-934E-47E90C03B934}" srcOrd="1" destOrd="0" presId="urn:microsoft.com/office/officeart/2005/8/layout/default#1"/>
    <dgm:cxn modelId="{F57A5CF1-75D7-4ACD-B840-C45F8002A3F2}" type="presParOf" srcId="{2A68ACA7-800A-4EDB-91E9-7321712851D4}" destId="{CBE4349F-5FD6-47AC-BBA8-498E352287D4}" srcOrd="2" destOrd="0" presId="urn:microsoft.com/office/officeart/2005/8/layout/default#1"/>
    <dgm:cxn modelId="{8E57BF6C-4A66-422B-B765-C5851B6DD86E}" type="presParOf" srcId="{2A68ACA7-800A-4EDB-91E9-7321712851D4}" destId="{44D5B578-2EDD-464F-8EAA-B2D4CB126960}" srcOrd="3" destOrd="0" presId="urn:microsoft.com/office/officeart/2005/8/layout/default#1"/>
    <dgm:cxn modelId="{831BC661-8DFA-4312-893F-414212AB33EA}" type="presParOf" srcId="{2A68ACA7-800A-4EDB-91E9-7321712851D4}" destId="{93E4F742-2A04-4A25-B237-8B191555D39E}" srcOrd="4" destOrd="0" presId="urn:microsoft.com/office/officeart/2005/8/layout/default#1"/>
    <dgm:cxn modelId="{10EB35AD-5737-4C20-A2BD-C274B8E3EF88}" type="presParOf" srcId="{2A68ACA7-800A-4EDB-91E9-7321712851D4}" destId="{3F04DEE3-A36D-42AA-BCBF-111F5E6CA56B}" srcOrd="5" destOrd="0" presId="urn:microsoft.com/office/officeart/2005/8/layout/default#1"/>
    <dgm:cxn modelId="{43726BE4-5799-4FAE-B38B-1B162A8A4C12}" type="presParOf" srcId="{2A68ACA7-800A-4EDB-91E9-7321712851D4}" destId="{8D47B272-4F98-444A-ACBE-262692C6A268}" srcOrd="6" destOrd="0" presId="urn:microsoft.com/office/officeart/2005/8/layout/default#1"/>
    <dgm:cxn modelId="{2D03DFDF-0957-4B6D-A282-1CD64E5BE174}" type="presParOf" srcId="{2A68ACA7-800A-4EDB-91E9-7321712851D4}" destId="{0BDE48CB-1E3A-4FB1-9173-D020F9E893B7}" srcOrd="7" destOrd="0" presId="urn:microsoft.com/office/officeart/2005/8/layout/default#1"/>
    <dgm:cxn modelId="{F3ABA981-355F-4531-80CD-DA95B39FC7EE}" type="presParOf" srcId="{2A68ACA7-800A-4EDB-91E9-7321712851D4}" destId="{470755A6-69F6-4FA4-90FE-6AEEAC256BAC}" srcOrd="8" destOrd="0" presId="urn:microsoft.com/office/officeart/2005/8/layout/default#1"/>
    <dgm:cxn modelId="{E8D240B0-69AC-4736-A9BD-690454AB59F6}" type="presParOf" srcId="{2A68ACA7-800A-4EDB-91E9-7321712851D4}" destId="{48775DA1-858A-4109-BF1F-36C34893BBBF}" srcOrd="9" destOrd="0" presId="urn:microsoft.com/office/officeart/2005/8/layout/default#1"/>
    <dgm:cxn modelId="{FC2B98FE-D960-4902-B37D-D0E39A5B3B60}" type="presParOf" srcId="{2A68ACA7-800A-4EDB-91E9-7321712851D4}" destId="{C508B688-2D46-464D-A8C7-536525790FA6}" srcOrd="10" destOrd="0" presId="urn:microsoft.com/office/officeart/2005/8/layout/default#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DF123B-A357-4144-81BF-CD61F3FA4C7E}">
      <dsp:nvSpPr>
        <dsp:cNvPr id="0" name=""/>
        <dsp:cNvSpPr/>
      </dsp:nvSpPr>
      <dsp:spPr>
        <a:xfrm>
          <a:off x="272069" y="1865637"/>
          <a:ext cx="3468823" cy="657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«Естественные науки и современный мир»</a:t>
          </a:r>
          <a:endParaRPr lang="ru-RU" sz="2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72069" y="1865637"/>
        <a:ext cx="3468823" cy="657657"/>
      </dsp:txXfrm>
    </dsp:sp>
    <dsp:sp modelId="{CBE4349F-5FD6-47AC-BBA8-498E352287D4}">
      <dsp:nvSpPr>
        <dsp:cNvPr id="0" name=""/>
        <dsp:cNvSpPr/>
      </dsp:nvSpPr>
      <dsp:spPr>
        <a:xfrm>
          <a:off x="619869" y="0"/>
          <a:ext cx="7283505" cy="726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1">
                  <a:lumMod val="50000"/>
                </a:schemeClr>
              </a:solidFill>
            </a:rPr>
            <a:t>Общее собрание</a:t>
          </a:r>
          <a:endParaRPr lang="ru-RU" sz="2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19869" y="0"/>
        <a:ext cx="7283505" cy="726977"/>
      </dsp:txXfrm>
    </dsp:sp>
    <dsp:sp modelId="{93E4F742-2A04-4A25-B237-8B191555D39E}">
      <dsp:nvSpPr>
        <dsp:cNvPr id="0" name=""/>
        <dsp:cNvSpPr/>
      </dsp:nvSpPr>
      <dsp:spPr>
        <a:xfrm>
          <a:off x="508468" y="1006438"/>
          <a:ext cx="7598110" cy="643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1">
                  <a:lumMod val="50000"/>
                </a:schemeClr>
              </a:solidFill>
            </a:rPr>
            <a:t>Координационный</a:t>
          </a:r>
          <a:r>
            <a:rPr lang="ru-RU" sz="1600" kern="1200" dirty="0" smtClean="0"/>
            <a:t> </a:t>
          </a:r>
          <a:r>
            <a:rPr lang="ru-RU" sz="2800" kern="1200" dirty="0" smtClean="0">
              <a:solidFill>
                <a:schemeClr val="accent1">
                  <a:lumMod val="50000"/>
                </a:schemeClr>
              </a:solidFill>
            </a:rPr>
            <a:t>совет</a:t>
          </a:r>
          <a:endParaRPr lang="ru-RU" sz="2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08468" y="1006438"/>
        <a:ext cx="7598110" cy="643760"/>
      </dsp:txXfrm>
    </dsp:sp>
    <dsp:sp modelId="{8D47B272-4F98-444A-ACBE-262692C6A268}">
      <dsp:nvSpPr>
        <dsp:cNvPr id="0" name=""/>
        <dsp:cNvSpPr/>
      </dsp:nvSpPr>
      <dsp:spPr>
        <a:xfrm>
          <a:off x="3930097" y="1837665"/>
          <a:ext cx="2474479" cy="7123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1">
                  <a:lumMod val="50000"/>
                </a:schemeClr>
              </a:solidFill>
            </a:rPr>
            <a:t>«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Инженерные</a:t>
          </a:r>
          <a:r>
            <a:rPr lang="ru-RU" sz="2800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науки</a:t>
          </a:r>
          <a:r>
            <a:rPr lang="ru-RU" sz="2800" kern="1200" dirty="0" smtClean="0">
              <a:solidFill>
                <a:schemeClr val="accent1">
                  <a:lumMod val="50000"/>
                </a:schemeClr>
              </a:solidFill>
            </a:rPr>
            <a:t>»</a:t>
          </a:r>
          <a:endParaRPr lang="ru-RU" sz="2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930097" y="1837665"/>
        <a:ext cx="2474479" cy="712353"/>
      </dsp:txXfrm>
    </dsp:sp>
    <dsp:sp modelId="{470755A6-69F6-4FA4-90FE-6AEEAC256BAC}">
      <dsp:nvSpPr>
        <dsp:cNvPr id="0" name=""/>
        <dsp:cNvSpPr/>
      </dsp:nvSpPr>
      <dsp:spPr>
        <a:xfrm>
          <a:off x="6580809" y="1835067"/>
          <a:ext cx="2474479" cy="1484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1">
                  <a:lumMod val="50000"/>
                </a:schemeClr>
              </a:solidFill>
            </a:rPr>
            <a:t>«Социально-гуманитарные и экономические науки»</a:t>
          </a:r>
          <a:endParaRPr lang="ru-RU" sz="2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580809" y="1835067"/>
        <a:ext cx="2474479" cy="1484687"/>
      </dsp:txXfrm>
    </dsp:sp>
    <dsp:sp modelId="{C508B688-2D46-464D-A8C7-536525790FA6}">
      <dsp:nvSpPr>
        <dsp:cNvPr id="0" name=""/>
        <dsp:cNvSpPr/>
      </dsp:nvSpPr>
      <dsp:spPr>
        <a:xfrm>
          <a:off x="6607533" y="3624747"/>
          <a:ext cx="2474479" cy="490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1">
                  <a:lumMod val="50000"/>
                </a:schemeClr>
              </a:solidFill>
            </a:rPr>
            <a:t>«Прикладное искусство»</a:t>
          </a:r>
          <a:endParaRPr lang="ru-RU" sz="2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607533" y="3624747"/>
        <a:ext cx="2474479" cy="490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92A-44C0-4287-9F17-4821A9EE5D5E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FBD6-CC51-4E84-9F80-366BF0B90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0625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92A-44C0-4287-9F17-4821A9EE5D5E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FBD6-CC51-4E84-9F80-366BF0B90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628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92A-44C0-4287-9F17-4821A9EE5D5E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FBD6-CC51-4E84-9F80-366BF0B908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924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92A-44C0-4287-9F17-4821A9EE5D5E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FBD6-CC51-4E84-9F80-366BF0B90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5107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92A-44C0-4287-9F17-4821A9EE5D5E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FBD6-CC51-4E84-9F80-366BF0B908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01346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92A-44C0-4287-9F17-4821A9EE5D5E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FBD6-CC51-4E84-9F80-366BF0B90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7121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92A-44C0-4287-9F17-4821A9EE5D5E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FBD6-CC51-4E84-9F80-366BF0B90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8814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92A-44C0-4287-9F17-4821A9EE5D5E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FBD6-CC51-4E84-9F80-366BF0B90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179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92A-44C0-4287-9F17-4821A9EE5D5E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FBD6-CC51-4E84-9F80-366BF0B90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824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92A-44C0-4287-9F17-4821A9EE5D5E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FBD6-CC51-4E84-9F80-366BF0B90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147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92A-44C0-4287-9F17-4821A9EE5D5E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FBD6-CC51-4E84-9F80-366BF0B90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872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92A-44C0-4287-9F17-4821A9EE5D5E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FBD6-CC51-4E84-9F80-366BF0B90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527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92A-44C0-4287-9F17-4821A9EE5D5E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FBD6-CC51-4E84-9F80-366BF0B90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6239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92A-44C0-4287-9F17-4821A9EE5D5E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FBD6-CC51-4E84-9F80-366BF0B90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451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92A-44C0-4287-9F17-4821A9EE5D5E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FBD6-CC51-4E84-9F80-366BF0B90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225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92A-44C0-4287-9F17-4821A9EE5D5E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FBD6-CC51-4E84-9F80-366BF0B90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423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EB92A-44C0-4287-9F17-4821A9EE5D5E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F52FBD6-CC51-4E84-9F80-366BF0B90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993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6214" y="2404534"/>
            <a:ext cx="10290220" cy="1646302"/>
          </a:xfrm>
        </p:spPr>
        <p:txBody>
          <a:bodyPr/>
          <a:lstStyle/>
          <a:p>
            <a:pPr algn="ctr"/>
            <a:r>
              <a:rPr lang="ru-RU" sz="3200" b="1" dirty="0"/>
              <a:t>ОСНОВНЫЕ ПОДХОДЫ К ОРГАНИЗАЦИИ ИССЛЕДОВАТЕЛЬСКОЙ ДЕЯТЕЛЬНОСТИ МУРМАНСКИМ РЕГИОНАЛЬНЫМ НАУЧНЫМ ОБЩЕСТВОМ ШКОЛЬНИКОВ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8734" y="4862202"/>
            <a:ext cx="7766936" cy="1577235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Сагайдачная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Виктория Владимировна, канд.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пед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наук, г. Мурманск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Макарова Юлия Николаевна, г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Мурманск, старший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методист,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ГАУДО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МО «МОЦДО «Лапландия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lvl="0">
              <a:spcBef>
                <a:spcPts val="0"/>
              </a:spcBef>
              <a:buClr>
                <a:srgbClr val="E48312"/>
              </a:buClr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Огурцова Галина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Игорьевна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г. Мурманск, старший методист, </a:t>
            </a:r>
          </a:p>
          <a:p>
            <a:pPr lvl="0">
              <a:spcBef>
                <a:spcPts val="0"/>
              </a:spcBef>
              <a:buClr>
                <a:srgbClr val="E48312"/>
              </a:buClr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ГАУДО МО «МОЦДО «Лапландия»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971" y="333027"/>
            <a:ext cx="1333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4492" y="333027"/>
            <a:ext cx="1262867" cy="101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52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rvad\администрация\Мелихов\18.11.2017 ШАГ В БУДУЩЕЕ ЗАКРЫТИЕ\IMG_58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728" y="314805"/>
            <a:ext cx="6025019" cy="401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Servad\администрация\Мелихов\13.11.2017\IMG_40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5747" y="3675596"/>
            <a:ext cx="4776592" cy="318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Servad\администрация\Мелихов\18.11.2017 ШАГ В БУДУЩЕЕ ЗАКРЫТИЕ\IMG_54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728" y="3878668"/>
            <a:ext cx="4471793" cy="297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Servad\администрация\1_РКЦ по РОД\1_ПАПКИ СОТРУДНИКОВ\ШБ 2017\Фото кубков\AZbW5hUv6J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4826" y="314805"/>
            <a:ext cx="4058433" cy="304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38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699" y="257577"/>
            <a:ext cx="9337183" cy="154546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Координационный центр программы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«</a:t>
            </a:r>
            <a:r>
              <a:rPr lang="ru-RU" sz="3200" b="1" dirty="0"/>
              <a:t>Шаг в будущее» по </a:t>
            </a:r>
            <a:r>
              <a:rPr lang="ru-RU" sz="3200" b="1" dirty="0" smtClean="0"/>
              <a:t>Мурманской области</a:t>
            </a:r>
            <a:endParaRPr lang="ru-RU" sz="32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5004" y="1442434"/>
            <a:ext cx="9028090" cy="503563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Для обучающихся </a:t>
            </a:r>
          </a:p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Образовательные программы «Академия юных» (очно-заочное обучение) и «Я – исследователь» (дистанционное обучение)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Малая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региональная научная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конференция «Я – исследователь»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Специализированные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научные семинары для старших школьников-исследователей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 интерактивные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практикумы для младших школьников «Научный десант КНЦ РАН»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Экскурсии в Полярно-альпийский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ботанический сад-институт Кольского научного центра Российской академии наук в городе Кировске, музей Полярного научно-исследовательского института морского рыбного хозяйства и океанографии им. Н.М.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Книповича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интерактивные экскурсии в выставочный центр «Атомный ледокол «Ленин», шоу химических фейерверков на кафедре химии МГТУ, экскурсии по экспозициям краеведческого музея «Закрома науки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» и т.п.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Научно-популярные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лекции ведущих ученых области,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творческие встречи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 молодыми учеными Заполярья в рамках Конвента молодых ученых «Наука молодая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Индивидуальные консультации</a:t>
            </a:r>
          </a:p>
          <a:p>
            <a:pPr algn="just"/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801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699" y="257577"/>
            <a:ext cx="9337183" cy="154546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Координационный центр программы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«</a:t>
            </a:r>
            <a:r>
              <a:rPr lang="ru-RU" sz="3200" b="1" dirty="0"/>
              <a:t>Шаг в будущее» по Мурманской </a:t>
            </a:r>
            <a:r>
              <a:rPr lang="ru-RU" sz="3200" b="1" dirty="0" smtClean="0"/>
              <a:t>области</a:t>
            </a:r>
            <a:endParaRPr lang="ru-RU" sz="32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87009" y="1511768"/>
            <a:ext cx="9028090" cy="48765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Для научных руководителей, специалистов общеобразовательных организаций и организаций дополнительного образования:</a:t>
            </a:r>
          </a:p>
          <a:p>
            <a:pPr algn="just">
              <a:tabLst>
                <a:tab pos="2871788" algn="l"/>
              </a:tabLs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Школа молодого научного руководителя </a:t>
            </a:r>
          </a:p>
          <a:p>
            <a:pPr algn="just">
              <a:tabLst>
                <a:tab pos="2871788" algn="l"/>
              </a:tabLs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Областные семинары по вопросам организации исследовательской деятельности с обучающимися</a:t>
            </a:r>
          </a:p>
          <a:p>
            <a:pPr marL="0" indent="0" algn="just">
              <a:buNone/>
              <a:tabLst>
                <a:tab pos="2871788" algn="l"/>
              </a:tabLs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just">
              <a:spcBef>
                <a:spcPts val="0"/>
              </a:spcBef>
              <a:tabLst>
                <a:tab pos="2871788" algn="l"/>
              </a:tabLs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Совещания руководителей и </a:t>
            </a:r>
          </a:p>
          <a:p>
            <a:pPr marL="0" indent="0" algn="just">
              <a:spcBef>
                <a:spcPts val="0"/>
              </a:spcBef>
              <a:buNone/>
              <a:tabLst>
                <a:tab pos="2871788" algn="l"/>
              </a:tabLs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исполнительных директоров </a:t>
            </a:r>
          </a:p>
          <a:p>
            <a:pPr marL="0" indent="0" algn="just">
              <a:spcBef>
                <a:spcPts val="0"/>
              </a:spcBef>
              <a:buNone/>
              <a:tabLst>
                <a:tab pos="2871788" algn="l"/>
              </a:tabLs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муниципальных и городских КЦ </a:t>
            </a:r>
          </a:p>
          <a:p>
            <a:pPr marL="0" indent="0" algn="just">
              <a:spcBef>
                <a:spcPts val="0"/>
              </a:spcBef>
              <a:buNone/>
              <a:tabLst>
                <a:tab pos="2871788" algn="l"/>
              </a:tabLs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программы «Шаг в будущее» </a:t>
            </a:r>
            <a:endParaRPr lang="ru-RU" sz="1600" dirty="0"/>
          </a:p>
        </p:txBody>
      </p:sp>
      <p:pic>
        <p:nvPicPr>
          <p:cNvPr id="5122" name="Picture 2" descr="F:\DCIM\100ANDRO\DSC_007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37" t="31781"/>
          <a:stretch/>
        </p:blipFill>
        <p:spPr bwMode="auto">
          <a:xfrm>
            <a:off x="4481514" y="3400816"/>
            <a:ext cx="6426097" cy="308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485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364" y="609600"/>
            <a:ext cx="9544833" cy="10438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Наиболее эффективный подход к организации исследовательской деятельности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7003"/>
            <a:ext cx="8596668" cy="387435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развитие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исследовательских компетенций молодых исследователей;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поддержка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деятельности школьных и муниципальных научных обществ;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организация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обучающих мероприятий для педагогов – руководителей школьников;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организация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мероприятий по пропаганде и популяризации науки, научно-исследовательской деятельности  и научного творчества в молодежной среде. </a:t>
            </a:r>
          </a:p>
        </p:txBody>
      </p:sp>
    </p:spTree>
    <p:extLst>
      <p:ext uri="{BB962C8B-B14F-4D97-AF65-F5344CB8AC3E}">
        <p14:creationId xmlns:p14="http://schemas.microsoft.com/office/powerpoint/2010/main" xmlns="" val="339983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600" y="346971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СПАСИБО ЗА ВНИМАНИЕ!</a:t>
            </a:r>
            <a:endParaRPr lang="ru-RU" sz="4400" b="1" dirty="0"/>
          </a:p>
        </p:txBody>
      </p:sp>
      <p:pic>
        <p:nvPicPr>
          <p:cNvPr id="1026" name="Picture 2" descr="\\Servad\администрация\1_РКЦ по РОД\1_ПАПКИ СОТРУДНИКОВ\Макарова\Логотипы\Логотипы МинОбрМО и Лапландии\Логотипы МинОбрМО и Лапландии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165" b="12036"/>
          <a:stretch/>
        </p:blipFill>
        <p:spPr bwMode="auto">
          <a:xfrm>
            <a:off x="0" y="300625"/>
            <a:ext cx="6175332" cy="287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8738" y="4525963"/>
            <a:ext cx="2713038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6821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1831"/>
            <a:ext cx="8596668" cy="410953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Нормативно закрепляет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необходимость формирования таких личностных характеристик выпускника как готовность к сотрудничеству, способность осуществлять учебно-исследовательскую, проектную и информационно-познавательную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деятельность.</a:t>
            </a:r>
          </a:p>
          <a:p>
            <a:pPr algn="just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Требования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 результатам освоения обучающимися основной образовательной программы включают владение навыками учебно-исследовательской, проектной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деятельности, формирование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навыков участия в различных формах организации учебно-исследовательской и проектной деятельности (творческие конкурсы, олимпиады, научные общества, научно-практические конференции, олимпиады, национальные образовательные программы и т.д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.), и овладение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приемами учебного сотрудничества и социального взаимодействия со сверстниками, старшими школьниками и взрослыми в совместной учебно-исследовательской и проектной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деятельности.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0609" y="531983"/>
            <a:ext cx="89133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Федеральный государственный образовательный стандарт основного общего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xmlns="" val="41889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/>
          <a:lstStyle/>
          <a:p>
            <a:pPr algn="ctr"/>
            <a:r>
              <a:rPr lang="ru-RU" sz="3200" b="1" dirty="0"/>
              <a:t>Исследовательская</a:t>
            </a:r>
            <a:r>
              <a:rPr lang="ru-RU" dirty="0"/>
              <a:t> </a:t>
            </a:r>
            <a:r>
              <a:rPr lang="ru-RU" sz="3200" b="1" dirty="0"/>
              <a:t>деятельность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71223"/>
            <a:ext cx="8596668" cy="4470139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- технология,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реализация которой наиболее эффективна в системе дополнительного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образования.</a:t>
            </a:r>
          </a:p>
          <a:p>
            <a:pPr algn="just"/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Реализовать данную  технологию в системе дополнительного  образования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позволяют: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- гибкие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образовательные программы, выстраиваемые в соответствии со спецификой выполняемой задачи, способностями каждого учащегося,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- индивидуальные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формы работы,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- создание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таких условий, при которых обучающийся «сам должен находить  проблемы, ставить задачи, двигаться по пути  их решения, получать и оценивать результаты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25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Исследовательская компетентность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совокупность знаний, способностей, навыков и опыта в проведении исследования, получении определенного нового знания, нового интеллектуального продукта, создания нового проекта, нового решения проблемы; качества и умения, которые человек должен проявлять в проведении эффективного исследования любого вопроса. </a:t>
            </a:r>
          </a:p>
        </p:txBody>
      </p:sp>
    </p:spTree>
    <p:extLst>
      <p:ext uri="{BB962C8B-B14F-4D97-AF65-F5344CB8AC3E}">
        <p14:creationId xmlns:p14="http://schemas.microsoft.com/office/powerpoint/2010/main" xmlns="" val="98537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89" y="364901"/>
            <a:ext cx="9491730" cy="159268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Региональное научное общество </a:t>
            </a:r>
            <a:r>
              <a:rPr lang="ru-RU" sz="3200" b="1" dirty="0"/>
              <a:t>школьников Мурманской области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«</a:t>
            </a:r>
            <a:r>
              <a:rPr lang="ru-RU" sz="3200" b="1" dirty="0"/>
              <a:t>Северное сияние»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6596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Целью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РНОШ МО является создание творческой среды для проявления и развития способностей талантливых школьников и студентов, обеспечения возможности их самоопределения и самореализации.</a:t>
            </a:r>
          </a:p>
          <a:p>
            <a:pPr algn="just">
              <a:spcBef>
                <a:spcPts val="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Основные задачи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привлечение внимания  обучающихся к наиболее перспективным областям науки, развитие технических, естественных и социально-гуманитарных знаний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развитие навыков научно-исследовательской работы, умения самостоятельно и творчески мыслить, использовать полученные знания на практике;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развитие навыков самостоятельной работы с научной литературой, обучение методике научно-исследовательской работы;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пропаганда достижений отечественной и мировой науки, техники, культуры;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осуществление поддержки и координация работы научных обществ школьников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1134" y="371649"/>
            <a:ext cx="1352985" cy="1289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37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972" y="244700"/>
            <a:ext cx="8952030" cy="10947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Структура Регионального научного общества школьников Мурманской области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5464596"/>
              </p:ext>
            </p:extLst>
          </p:nvPr>
        </p:nvGraphicFramePr>
        <p:xfrm>
          <a:off x="309093" y="1455313"/>
          <a:ext cx="9350061" cy="5022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\\Servad\администрация\1_РКЦ по РОД\1_ПАПКИ СОТРУДНИКОВ\АРХИВ\Зубрицкая\svidetelstvo 2015 РНОШ верный_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28" t="1416" r="1466" b="50000"/>
          <a:stretch/>
        </p:blipFill>
        <p:spPr bwMode="auto">
          <a:xfrm>
            <a:off x="488514" y="4039644"/>
            <a:ext cx="3946113" cy="268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966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182" y="158839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Образовательные и научные организации региона, ведущие предприятия </a:t>
            </a:r>
            <a:r>
              <a:rPr lang="ru-RU" b="1" dirty="0"/>
              <a:t>области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883" y="1479638"/>
            <a:ext cx="9569002" cy="5204497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Мурманский арктический государственный университет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Мурманский технический государственный университет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Кольский научный центр Российской академии наук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ОЯРБ Головной филиал СРЗ «Нерпа» ОАО «ЦС «Звездочка», 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ЗАО «ФосАгро АГ», 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Кольская АЭС 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Региональный центр научно-технического творчества ГАУДО МО «МОЦДО «Лапландия»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ГАПОУ МО «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Мончегорский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политехнический колледж», лаборатория «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ФабЛаб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Мончегорск»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Детский технопарк «Кваториум-51»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Общеобразовательные организации и организации дополнительного образования региона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08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699" y="257577"/>
            <a:ext cx="9337183" cy="154546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Сеть муниципальных и городских координационных центром программы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«</a:t>
            </a:r>
            <a:r>
              <a:rPr lang="ru-RU" sz="3200" b="1" dirty="0"/>
              <a:t>Шаг в будущее»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5004" y="2160589"/>
            <a:ext cx="9028090" cy="43174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Координационный центр Российской научно-социальной программы для молодёжи и школьников «Шаг в будущее» по Мурманской области</a:t>
            </a:r>
          </a:p>
          <a:p>
            <a:pPr marL="0" indent="0">
              <a:buNone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17 муниципальных и городских координационных центров программы «Шаг в будущее»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785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699" y="257577"/>
            <a:ext cx="9337183" cy="154546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Координационный центр программы «Шаг в будущее» по </a:t>
            </a:r>
            <a:r>
              <a:rPr lang="ru-RU" sz="3200" b="1" dirty="0" smtClean="0"/>
              <a:t>Мурманской области</a:t>
            </a:r>
            <a:endParaRPr lang="ru-RU" sz="32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5004" y="1442434"/>
            <a:ext cx="9028090" cy="503563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Для обучающихся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Молодежный научный форум Северо-Запада России «Шаг в будущее»</a:t>
            </a:r>
          </a:p>
          <a:p>
            <a:pPr marL="0" indent="0" algn="ctr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Соревнование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молодых исследователей программы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Шаг в будущее» в Северо-Западном федеральном округе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РФ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этап Всероссийской олимпиады школьников «Шаг в будущее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» 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Региональная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научная и инженерная выставка молодых исследователей «Будущее Севера»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Региональное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соревнование юных исследователей «Будущее Севера. ЮНИОР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algn="just"/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745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266</TotalTime>
  <Words>785</Words>
  <Application>Microsoft Office PowerPoint</Application>
  <PresentationFormat>Произвольный</PresentationFormat>
  <Paragraphs>84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Грань</vt:lpstr>
      <vt:lpstr>ОСНОВНЫЕ ПОДХОДЫ К ОРГАНИЗАЦИИ ИССЛЕДОВАТЕЛЬСКОЙ ДЕЯТЕЛЬНОСТИ МУРМАНСКИМ РЕГИОНАЛЬНЫМ НАУЧНЫМ ОБЩЕСТВОМ ШКОЛЬНИКОВ</vt:lpstr>
      <vt:lpstr>Слайд 2</vt:lpstr>
      <vt:lpstr>Исследовательская деятельность </vt:lpstr>
      <vt:lpstr>Исследовательская компетентность </vt:lpstr>
      <vt:lpstr>Региональное научное общество школьников Мурманской области  «Северное сияние» </vt:lpstr>
      <vt:lpstr>Структура Регионального научного общества школьников Мурманской области</vt:lpstr>
      <vt:lpstr>Образовательные и научные организации региона, ведущие предприятия области</vt:lpstr>
      <vt:lpstr>Сеть муниципальных и городских координационных центром программы  «Шаг в будущее»</vt:lpstr>
      <vt:lpstr>Координационный центр программы «Шаг в будущее» по Мурманской области</vt:lpstr>
      <vt:lpstr>Слайд 10</vt:lpstr>
      <vt:lpstr>Координационный центр программы  «Шаг в будущее» по Мурманской области</vt:lpstr>
      <vt:lpstr>Координационный центр программы  «Шаг в будущее» по Мурманской области</vt:lpstr>
      <vt:lpstr>Наиболее эффективный подход к организации исследовательской деятельности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ПОДХОДЫ К ОРГАНИЗАЦИИ ИССЛЕДОВАТЕЛЬСКОЙ ДЕЯТЕЛЬНОСТИ МУРМАНСКИМ РЕГИОНАЛЬНЫМ НАУЧНЫМ ОБЩЕСТВОМ ШКОЛЬНИКОВ</dc:title>
  <dc:creator>201kl-master</dc:creator>
  <cp:lastModifiedBy>OlgaK</cp:lastModifiedBy>
  <cp:revision>47</cp:revision>
  <dcterms:created xsi:type="dcterms:W3CDTF">2017-11-22T07:39:09Z</dcterms:created>
  <dcterms:modified xsi:type="dcterms:W3CDTF">2017-11-22T18:01:22Z</dcterms:modified>
</cp:coreProperties>
</file>