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2" r:id="rId3"/>
    <p:sldId id="257" r:id="rId4"/>
    <p:sldId id="258" r:id="rId5"/>
    <p:sldId id="273" r:id="rId6"/>
    <p:sldId id="260" r:id="rId7"/>
    <p:sldId id="261" r:id="rId8"/>
    <p:sldId id="262" r:id="rId9"/>
    <p:sldId id="263" r:id="rId10"/>
    <p:sldId id="264" r:id="rId11"/>
    <p:sldId id="265" r:id="rId12"/>
    <p:sldId id="266" r:id="rId13"/>
    <p:sldId id="267" r:id="rId14"/>
    <p:sldId id="268" r:id="rId15"/>
    <p:sldId id="269" r:id="rId16"/>
    <p:sldId id="270" r:id="rId17"/>
    <p:sldId id="274" r:id="rId1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4" d="100"/>
          <a:sy n="94" d="100"/>
        </p:scale>
        <p:origin x="-2088" y="-47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6E6B6DEE-7E21-400F-95C4-011900CA32D7}" type="datetimeFigureOut">
              <a:rPr lang="ru-RU" smtClean="0"/>
              <a:pPr/>
              <a:t>20.11.2017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5D0C7E7-0555-427B-BB29-8D86000D8074}"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E6B6DEE-7E21-400F-95C4-011900CA32D7}" type="datetimeFigureOut">
              <a:rPr lang="ru-RU" smtClean="0"/>
              <a:pPr/>
              <a:t>20.11.2017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5D0C7E7-0555-427B-BB29-8D86000D8074}"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E6B6DEE-7E21-400F-95C4-011900CA32D7}" type="datetimeFigureOut">
              <a:rPr lang="ru-RU" smtClean="0"/>
              <a:pPr/>
              <a:t>20.11.2017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5D0C7E7-0555-427B-BB29-8D86000D8074}"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E6B6DEE-7E21-400F-95C4-011900CA32D7}" type="datetimeFigureOut">
              <a:rPr lang="ru-RU" smtClean="0"/>
              <a:pPr/>
              <a:t>20.11.2017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5D0C7E7-0555-427B-BB29-8D86000D8074}"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6E6B6DEE-7E21-400F-95C4-011900CA32D7}" type="datetimeFigureOut">
              <a:rPr lang="ru-RU" smtClean="0"/>
              <a:pPr/>
              <a:t>20.11.2017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5D0C7E7-0555-427B-BB29-8D86000D8074}"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6E6B6DEE-7E21-400F-95C4-011900CA32D7}" type="datetimeFigureOut">
              <a:rPr lang="ru-RU" smtClean="0"/>
              <a:pPr/>
              <a:t>20.11.2017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5D0C7E7-0555-427B-BB29-8D86000D8074}"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6E6B6DEE-7E21-400F-95C4-011900CA32D7}" type="datetimeFigureOut">
              <a:rPr lang="ru-RU" smtClean="0"/>
              <a:pPr/>
              <a:t>20.11.2017</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E5D0C7E7-0555-427B-BB29-8D86000D8074}"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6E6B6DEE-7E21-400F-95C4-011900CA32D7}" type="datetimeFigureOut">
              <a:rPr lang="ru-RU" smtClean="0"/>
              <a:pPr/>
              <a:t>20.11.2017</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E5D0C7E7-0555-427B-BB29-8D86000D8074}"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6E6B6DEE-7E21-400F-95C4-011900CA32D7}" type="datetimeFigureOut">
              <a:rPr lang="ru-RU" smtClean="0"/>
              <a:pPr/>
              <a:t>20.11.2017</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E5D0C7E7-0555-427B-BB29-8D86000D8074}"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6E6B6DEE-7E21-400F-95C4-011900CA32D7}" type="datetimeFigureOut">
              <a:rPr lang="ru-RU" smtClean="0"/>
              <a:pPr/>
              <a:t>20.11.2017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5D0C7E7-0555-427B-BB29-8D86000D8074}"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6E6B6DEE-7E21-400F-95C4-011900CA32D7}" type="datetimeFigureOut">
              <a:rPr lang="ru-RU" smtClean="0"/>
              <a:pPr/>
              <a:t>20.11.2017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5D0C7E7-0555-427B-BB29-8D86000D8074}"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6B6DEE-7E21-400F-95C4-011900CA32D7}" type="datetimeFigureOut">
              <a:rPr lang="ru-RU" smtClean="0"/>
              <a:pPr/>
              <a:t>20.11.2017</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D0C7E7-0555-427B-BB29-8D86000D8074}"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Похожее изображение"/>
          <p:cNvPicPr>
            <a:picLocks noChangeAspect="1" noChangeArrowheads="1"/>
          </p:cNvPicPr>
          <p:nvPr/>
        </p:nvPicPr>
        <p:blipFill>
          <a:blip r:embed="rId2" cstate="print"/>
          <a:srcRect/>
          <a:stretch>
            <a:fillRect/>
          </a:stretch>
        </p:blipFill>
        <p:spPr bwMode="auto">
          <a:xfrm>
            <a:off x="1331640" y="1412776"/>
            <a:ext cx="6480720" cy="4806534"/>
          </a:xfrm>
          <a:prstGeom prst="rect">
            <a:avLst/>
          </a:prstGeom>
          <a:noFill/>
        </p:spPr>
      </p:pic>
      <p:sp>
        <p:nvSpPr>
          <p:cNvPr id="1025" name="Rectangle 1"/>
          <p:cNvSpPr>
            <a:spLocks noChangeArrowheads="1"/>
          </p:cNvSpPr>
          <p:nvPr/>
        </p:nvSpPr>
        <p:spPr bwMode="auto">
          <a:xfrm>
            <a:off x="20712" y="11088"/>
            <a:ext cx="9144000"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АНАЛИЗ ПРИЧИН ОШИБОК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В ПРОЕКТАХ ПРИ НЕДОСТАТОЧНОМ ПОНИМАНИИ СУЩНОСТИ МЕТОДА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УЧЕБНОГО ПРОЕКТИРОВАНИЯ</a:t>
            </a:r>
            <a:endParaRPr kumimoji="0" lang="ru-RU"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2" name="TextBox 1"/>
          <p:cNvSpPr txBox="1"/>
          <p:nvPr/>
        </p:nvSpPr>
        <p:spPr>
          <a:xfrm>
            <a:off x="1047840" y="6165304"/>
            <a:ext cx="7416824" cy="523220"/>
          </a:xfrm>
          <a:prstGeom prst="rect">
            <a:avLst/>
          </a:prstGeom>
          <a:noFill/>
        </p:spPr>
        <p:txBody>
          <a:bodyPr wrap="square" rtlCol="0">
            <a:spAutoFit/>
          </a:bodyPr>
          <a:lstStyle/>
          <a:p>
            <a:pPr algn="ctr"/>
            <a:r>
              <a:rPr lang="ru-RU" sz="2800" dirty="0" smtClean="0"/>
              <a:t>Борискина Ю.М</a:t>
            </a:r>
            <a:r>
              <a:rPr lang="ru-RU" sz="2800" i="1" dirty="0" smtClean="0"/>
              <a:t>.,</a:t>
            </a:r>
            <a:r>
              <a:rPr lang="en-US" sz="2800" i="1" dirty="0" smtClean="0"/>
              <a:t>   boriskina1580@mail.ru</a:t>
            </a:r>
            <a:endParaRPr lang="ru-RU" sz="2800" i="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вал 3"/>
          <p:cNvSpPr/>
          <p:nvPr/>
        </p:nvSpPr>
        <p:spPr>
          <a:xfrm>
            <a:off x="179512" y="836712"/>
            <a:ext cx="936104" cy="9361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5</a:t>
            </a:r>
            <a:endParaRPr lang="ru-RU" sz="4800" dirty="0"/>
          </a:p>
        </p:txBody>
      </p:sp>
      <p:sp>
        <p:nvSpPr>
          <p:cNvPr id="5" name="Прямоугольник 4"/>
          <p:cNvSpPr/>
          <p:nvPr/>
        </p:nvSpPr>
        <p:spPr>
          <a:xfrm>
            <a:off x="827584" y="188640"/>
            <a:ext cx="8136904" cy="223224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ru-RU" sz="2400" dirty="0" smtClean="0"/>
              <a:t>Нужно придавать важное значение другим, не «учебно-предметным» навыкам, будь то умение отстаивать свое мнение, структурировать и визуализировать данные, презентовать выполненную работу на публике, искать информацию в разных источниках.</a:t>
            </a:r>
            <a:endParaRPr lang="ru-RU" sz="2400" dirty="0"/>
          </a:p>
        </p:txBody>
      </p:sp>
      <p:pic>
        <p:nvPicPr>
          <p:cNvPr id="7170" name="Picture 2" descr="Картинки по запросу источники информации"/>
          <p:cNvPicPr>
            <a:picLocks noChangeAspect="1" noChangeArrowheads="1"/>
          </p:cNvPicPr>
          <p:nvPr/>
        </p:nvPicPr>
        <p:blipFill>
          <a:blip r:embed="rId2" cstate="print"/>
          <a:srcRect l="3520" t="14960" b="11121"/>
          <a:stretch>
            <a:fillRect/>
          </a:stretch>
        </p:blipFill>
        <p:spPr bwMode="auto">
          <a:xfrm>
            <a:off x="827584" y="2636912"/>
            <a:ext cx="8136904" cy="4007672"/>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вал 3"/>
          <p:cNvSpPr/>
          <p:nvPr/>
        </p:nvSpPr>
        <p:spPr>
          <a:xfrm>
            <a:off x="179512" y="836712"/>
            <a:ext cx="936104" cy="9361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6</a:t>
            </a:r>
            <a:endParaRPr lang="ru-RU" sz="4800" dirty="0"/>
          </a:p>
        </p:txBody>
      </p:sp>
      <p:sp>
        <p:nvSpPr>
          <p:cNvPr id="5" name="Прямоугольник 4"/>
          <p:cNvSpPr/>
          <p:nvPr/>
        </p:nvSpPr>
        <p:spPr>
          <a:xfrm>
            <a:off x="827584" y="188640"/>
            <a:ext cx="8136904" cy="223224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ru-RU" sz="2400" dirty="0" smtClean="0"/>
              <a:t>Недостаточное понимание структуры каждого типа учебного проекта (</a:t>
            </a:r>
            <a:r>
              <a:rPr lang="ru-RU" sz="2400" dirty="0" err="1" smtClean="0"/>
              <a:t>дистанцировать</a:t>
            </a:r>
            <a:r>
              <a:rPr lang="ru-RU" sz="2400" dirty="0" smtClean="0"/>
              <a:t> понятие «проектная работа», «исследовательская работа», «урок с применением технологии проекта» и т.д.).</a:t>
            </a:r>
          </a:p>
        </p:txBody>
      </p:sp>
      <p:pic>
        <p:nvPicPr>
          <p:cNvPr id="6146" name="Picture 2" descr="Картинки по запросу источники информации"/>
          <p:cNvPicPr>
            <a:picLocks noChangeAspect="1" noChangeArrowheads="1"/>
          </p:cNvPicPr>
          <p:nvPr/>
        </p:nvPicPr>
        <p:blipFill>
          <a:blip r:embed="rId2" cstate="print"/>
          <a:srcRect b="3009"/>
          <a:stretch>
            <a:fillRect/>
          </a:stretch>
        </p:blipFill>
        <p:spPr bwMode="auto">
          <a:xfrm>
            <a:off x="827584" y="2636912"/>
            <a:ext cx="8136904" cy="4032448"/>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p:cNvPicPr>
            <a:picLocks noChangeAspect="1" noChangeArrowheads="1"/>
          </p:cNvPicPr>
          <p:nvPr/>
        </p:nvPicPr>
        <p:blipFill>
          <a:blip r:embed="rId2" cstate="print"/>
          <a:srcRect l="12584" r="13653"/>
          <a:stretch>
            <a:fillRect/>
          </a:stretch>
        </p:blipFill>
        <p:spPr bwMode="auto">
          <a:xfrm>
            <a:off x="4572000" y="3191325"/>
            <a:ext cx="4571999" cy="3666677"/>
          </a:xfrm>
          <a:prstGeom prst="rect">
            <a:avLst/>
          </a:prstGeom>
          <a:noFill/>
          <a:ln w="9525">
            <a:noFill/>
            <a:miter lim="800000"/>
            <a:headEnd/>
            <a:tailEnd/>
          </a:ln>
        </p:spPr>
      </p:pic>
      <p:pic>
        <p:nvPicPr>
          <p:cNvPr id="6145" name="Picture 1"/>
          <p:cNvPicPr>
            <a:picLocks noChangeAspect="1" noChangeArrowheads="1"/>
          </p:cNvPicPr>
          <p:nvPr/>
        </p:nvPicPr>
        <p:blipFill>
          <a:blip r:embed="rId3" cstate="print"/>
          <a:srcRect l="12952" r="12867"/>
          <a:stretch>
            <a:fillRect/>
          </a:stretch>
        </p:blipFill>
        <p:spPr bwMode="auto">
          <a:xfrm>
            <a:off x="0" y="2564904"/>
            <a:ext cx="4467851" cy="3645025"/>
          </a:xfrm>
          <a:prstGeom prst="rect">
            <a:avLst/>
          </a:prstGeom>
          <a:noFill/>
          <a:ln w="9525">
            <a:noFill/>
            <a:miter lim="800000"/>
            <a:headEnd/>
            <a:tailEnd/>
          </a:ln>
        </p:spPr>
      </p:pic>
      <p:sp>
        <p:nvSpPr>
          <p:cNvPr id="6" name="Овал 5"/>
          <p:cNvSpPr/>
          <p:nvPr/>
        </p:nvSpPr>
        <p:spPr>
          <a:xfrm>
            <a:off x="179512" y="836712"/>
            <a:ext cx="936104" cy="9361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7</a:t>
            </a:r>
            <a:endParaRPr lang="ru-RU" sz="4800" dirty="0"/>
          </a:p>
        </p:txBody>
      </p:sp>
      <p:sp>
        <p:nvSpPr>
          <p:cNvPr id="7" name="Прямоугольник 6"/>
          <p:cNvSpPr/>
          <p:nvPr/>
        </p:nvSpPr>
        <p:spPr>
          <a:xfrm>
            <a:off x="827584" y="188640"/>
            <a:ext cx="8136904" cy="223224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ru-RU" sz="2400" dirty="0" smtClean="0"/>
              <a:t>Неэффективно подобранные методы исследования, не согласующиеся с поставленными задачами. </a:t>
            </a:r>
            <a:endParaRPr lang="ru-RU" sz="2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l="12675" r="13649" b="8411"/>
          <a:stretch>
            <a:fillRect/>
          </a:stretch>
        </p:blipFill>
        <p:spPr bwMode="auto">
          <a:xfrm>
            <a:off x="827584" y="2564904"/>
            <a:ext cx="5832648" cy="4076582"/>
          </a:xfrm>
          <a:prstGeom prst="rect">
            <a:avLst/>
          </a:prstGeom>
          <a:noFill/>
          <a:ln w="9525">
            <a:solidFill>
              <a:schemeClr val="accent1"/>
            </a:solidFill>
            <a:miter lim="800000"/>
            <a:headEnd/>
            <a:tailEnd/>
          </a:ln>
        </p:spPr>
      </p:pic>
      <p:sp>
        <p:nvSpPr>
          <p:cNvPr id="5" name="Овал 4"/>
          <p:cNvSpPr/>
          <p:nvPr/>
        </p:nvSpPr>
        <p:spPr>
          <a:xfrm>
            <a:off x="179512" y="836712"/>
            <a:ext cx="936104" cy="9361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8</a:t>
            </a:r>
            <a:endParaRPr lang="ru-RU" sz="4800" dirty="0"/>
          </a:p>
        </p:txBody>
      </p:sp>
      <p:sp>
        <p:nvSpPr>
          <p:cNvPr id="6" name="Прямоугольник 5"/>
          <p:cNvSpPr/>
          <p:nvPr/>
        </p:nvSpPr>
        <p:spPr>
          <a:xfrm>
            <a:off x="827584" y="188640"/>
            <a:ext cx="8136904" cy="223224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ru-RU" sz="2400" dirty="0" smtClean="0"/>
              <a:t>Недостаток внимания выбору стоящих идей, проблем (итог- типичные проекты</a:t>
            </a:r>
            <a:r>
              <a:rPr lang="en-US" sz="2400" dirty="0" smtClean="0"/>
              <a:t>;</a:t>
            </a:r>
            <a:r>
              <a:rPr lang="ru-RU" sz="2400" dirty="0" smtClean="0"/>
              <a:t> проекты, не подходящие под структуру проекта).</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Рита\Desktop\конкурсы 2015-16\фото МФЮА\DSC03993.JPG"/>
          <p:cNvPicPr>
            <a:picLocks noChangeAspect="1" noChangeArrowheads="1"/>
          </p:cNvPicPr>
          <p:nvPr/>
        </p:nvPicPr>
        <p:blipFill>
          <a:blip r:embed="rId2" cstate="print"/>
          <a:srcRect/>
          <a:stretch>
            <a:fillRect/>
          </a:stretch>
        </p:blipFill>
        <p:spPr bwMode="auto">
          <a:xfrm>
            <a:off x="0" y="2564904"/>
            <a:ext cx="4475989" cy="3356992"/>
          </a:xfrm>
          <a:prstGeom prst="rect">
            <a:avLst/>
          </a:prstGeom>
          <a:noFill/>
        </p:spPr>
      </p:pic>
      <p:pic>
        <p:nvPicPr>
          <p:cNvPr id="7" name="Picture 2" descr="C:\Users\Рита\Desktop\конкурсы 2015-16\фото МФЮА\DSC03952.JPG"/>
          <p:cNvPicPr>
            <a:picLocks noChangeAspect="1" noChangeArrowheads="1"/>
          </p:cNvPicPr>
          <p:nvPr/>
        </p:nvPicPr>
        <p:blipFill>
          <a:blip r:embed="rId3" cstate="print"/>
          <a:srcRect/>
          <a:stretch>
            <a:fillRect/>
          </a:stretch>
        </p:blipFill>
        <p:spPr bwMode="auto">
          <a:xfrm>
            <a:off x="4644009" y="3483006"/>
            <a:ext cx="4499992" cy="3374994"/>
          </a:xfrm>
          <a:prstGeom prst="rect">
            <a:avLst/>
          </a:prstGeom>
          <a:noFill/>
        </p:spPr>
      </p:pic>
      <p:sp>
        <p:nvSpPr>
          <p:cNvPr id="6" name="Овал 5"/>
          <p:cNvSpPr/>
          <p:nvPr/>
        </p:nvSpPr>
        <p:spPr>
          <a:xfrm>
            <a:off x="179512" y="836712"/>
            <a:ext cx="936104" cy="9361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9</a:t>
            </a:r>
            <a:endParaRPr lang="ru-RU" sz="4800" dirty="0"/>
          </a:p>
        </p:txBody>
      </p:sp>
      <p:sp>
        <p:nvSpPr>
          <p:cNvPr id="8" name="Прямоугольник 7"/>
          <p:cNvSpPr/>
          <p:nvPr/>
        </p:nvSpPr>
        <p:spPr>
          <a:xfrm>
            <a:off x="827584" y="188640"/>
            <a:ext cx="8136904" cy="223224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ru-RU" sz="2400" dirty="0" smtClean="0"/>
              <a:t>Оценивание проекта одной оценкой, оценивание без разработанных критериев.</a:t>
            </a:r>
            <a:endParaRPr lang="ru-RU" sz="2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Рита\Desktop\фото проекты 1\20170130_111106.jpg"/>
          <p:cNvPicPr>
            <a:picLocks noChangeAspect="1" noChangeArrowheads="1"/>
          </p:cNvPicPr>
          <p:nvPr/>
        </p:nvPicPr>
        <p:blipFill>
          <a:blip r:embed="rId2" cstate="print"/>
          <a:srcRect/>
          <a:stretch>
            <a:fillRect/>
          </a:stretch>
        </p:blipFill>
        <p:spPr bwMode="auto">
          <a:xfrm>
            <a:off x="0" y="2564904"/>
            <a:ext cx="4475990" cy="3356992"/>
          </a:xfrm>
          <a:prstGeom prst="rect">
            <a:avLst/>
          </a:prstGeom>
          <a:noFill/>
        </p:spPr>
      </p:pic>
      <p:pic>
        <p:nvPicPr>
          <p:cNvPr id="5" name="Picture 2" descr="C:\Users\Рита\Desktop\конкурсы 2015-16\фото эконом шаги\DSC03921.JPG"/>
          <p:cNvPicPr>
            <a:picLocks noChangeAspect="1" noChangeArrowheads="1"/>
          </p:cNvPicPr>
          <p:nvPr/>
        </p:nvPicPr>
        <p:blipFill>
          <a:blip r:embed="rId3" cstate="print"/>
          <a:srcRect/>
          <a:stretch>
            <a:fillRect/>
          </a:stretch>
        </p:blipFill>
        <p:spPr bwMode="auto">
          <a:xfrm>
            <a:off x="4644008" y="3483006"/>
            <a:ext cx="4499992" cy="3374994"/>
          </a:xfrm>
          <a:prstGeom prst="rect">
            <a:avLst/>
          </a:prstGeom>
          <a:noFill/>
        </p:spPr>
      </p:pic>
      <p:sp>
        <p:nvSpPr>
          <p:cNvPr id="6" name="Овал 5"/>
          <p:cNvSpPr/>
          <p:nvPr/>
        </p:nvSpPr>
        <p:spPr>
          <a:xfrm>
            <a:off x="179512" y="836712"/>
            <a:ext cx="936104" cy="9361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10</a:t>
            </a:r>
            <a:endParaRPr lang="ru-RU" sz="3600" dirty="0"/>
          </a:p>
        </p:txBody>
      </p:sp>
      <p:sp>
        <p:nvSpPr>
          <p:cNvPr id="7" name="Прямоугольник 6"/>
          <p:cNvSpPr/>
          <p:nvPr/>
        </p:nvSpPr>
        <p:spPr>
          <a:xfrm>
            <a:off x="827584" y="188640"/>
            <a:ext cx="8136904" cy="223224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ru-RU" sz="2400" dirty="0" smtClean="0"/>
              <a:t>Не найденный баланс между предполагаемой по технологии значительной самостоятельностью деятельности учащегося и его работе в команде, включая общение с педагогом.</a:t>
            </a:r>
            <a:endParaRPr lang="ru-RU" sz="24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Овал 5"/>
          <p:cNvSpPr/>
          <p:nvPr/>
        </p:nvSpPr>
        <p:spPr>
          <a:xfrm>
            <a:off x="179512" y="836712"/>
            <a:ext cx="936104" cy="9361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7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endParaRPr lang="ru-RU" sz="7200" dirty="0"/>
          </a:p>
        </p:txBody>
      </p:sp>
      <p:sp>
        <p:nvSpPr>
          <p:cNvPr id="5" name="Прямоугольник 4"/>
          <p:cNvSpPr/>
          <p:nvPr/>
        </p:nvSpPr>
        <p:spPr>
          <a:xfrm>
            <a:off x="827584" y="188640"/>
            <a:ext cx="8136904" cy="223224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ru-RU" sz="2400" dirty="0" smtClean="0"/>
              <a:t>Учет недочетов позволит педагогу избежать типичных ошибок первой группы при организации проектной деятельности, сделать эту работу интересной для учеников и правильной с точки зрения процесса проведения научного исследования. </a:t>
            </a:r>
            <a:endParaRPr lang="ru-RU" sz="2400" dirty="0"/>
          </a:p>
        </p:txBody>
      </p:sp>
      <p:pic>
        <p:nvPicPr>
          <p:cNvPr id="1026" name="Picture 2" descr="Картинки по запросу источники информации"/>
          <p:cNvPicPr>
            <a:picLocks noChangeAspect="1" noChangeArrowheads="1"/>
          </p:cNvPicPr>
          <p:nvPr/>
        </p:nvPicPr>
        <p:blipFill>
          <a:blip r:embed="rId2" cstate="print"/>
          <a:srcRect/>
          <a:stretch>
            <a:fillRect/>
          </a:stretch>
        </p:blipFill>
        <p:spPr bwMode="auto">
          <a:xfrm>
            <a:off x="827584" y="2564904"/>
            <a:ext cx="6669340" cy="4118318"/>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Картинки по запросу источники информации"/>
          <p:cNvPicPr>
            <a:picLocks noChangeAspect="1" noChangeArrowheads="1"/>
          </p:cNvPicPr>
          <p:nvPr/>
        </p:nvPicPr>
        <p:blipFill>
          <a:blip r:embed="rId2" cstate="print"/>
          <a:srcRect/>
          <a:stretch>
            <a:fillRect/>
          </a:stretch>
        </p:blipFill>
        <p:spPr bwMode="auto">
          <a:xfrm>
            <a:off x="179512" y="1736132"/>
            <a:ext cx="8784976" cy="4932137"/>
          </a:xfrm>
          <a:prstGeom prst="rect">
            <a:avLst/>
          </a:prstGeom>
          <a:noFill/>
        </p:spPr>
      </p:pic>
      <p:sp>
        <p:nvSpPr>
          <p:cNvPr id="3" name="Прямоугольник 2"/>
          <p:cNvSpPr/>
          <p:nvPr/>
        </p:nvSpPr>
        <p:spPr>
          <a:xfrm>
            <a:off x="0" y="260648"/>
            <a:ext cx="9144000" cy="1077218"/>
          </a:xfrm>
          <a:prstGeom prst="rect">
            <a:avLst/>
          </a:prstGeom>
          <a:noFill/>
        </p:spPr>
        <p:txBody>
          <a:bodyPr wrap="square" lIns="91440" tIns="45720" rIns="91440" bIns="45720">
            <a:spAutoFit/>
          </a:bodyPr>
          <a:lstStyle/>
          <a:p>
            <a:pPr algn="ctr"/>
            <a:r>
              <a:rPr lang="ru-RU" sz="6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Благодарю за внимание!</a:t>
            </a:r>
            <a:endParaRPr lang="ru-RU" sz="6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915816" y="2780928"/>
            <a:ext cx="3714776" cy="584775"/>
          </a:xfrm>
          <a:prstGeom prst="rect">
            <a:avLst/>
          </a:prstGeom>
          <a:solidFill>
            <a:schemeClr val="accent1">
              <a:lumMod val="20000"/>
              <a:lumOff val="80000"/>
            </a:schemeClr>
          </a:solidFill>
        </p:spPr>
        <p:txBody>
          <a:bodyPr wrap="square">
            <a:spAutoFit/>
          </a:bodyPr>
          <a:lstStyle/>
          <a:p>
            <a:pPr algn="ctr"/>
            <a:r>
              <a:rPr lang="ru-RU" sz="3200" b="1" dirty="0" smtClean="0"/>
              <a:t>Проект – это 6 «П»: </a:t>
            </a:r>
            <a:endParaRPr lang="ru-RU" sz="3200" dirty="0" smtClean="0"/>
          </a:p>
        </p:txBody>
      </p:sp>
      <p:sp>
        <p:nvSpPr>
          <p:cNvPr id="3" name="Пятно 1 2"/>
          <p:cNvSpPr/>
          <p:nvPr/>
        </p:nvSpPr>
        <p:spPr>
          <a:xfrm>
            <a:off x="3214678" y="0"/>
            <a:ext cx="2286016" cy="1857388"/>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проблема</a:t>
            </a:r>
            <a:endParaRPr lang="ru-RU" dirty="0"/>
          </a:p>
        </p:txBody>
      </p:sp>
      <p:sp>
        <p:nvSpPr>
          <p:cNvPr id="4" name="Пятно 1 3"/>
          <p:cNvSpPr/>
          <p:nvPr/>
        </p:nvSpPr>
        <p:spPr>
          <a:xfrm>
            <a:off x="5572100" y="642918"/>
            <a:ext cx="3571900" cy="1857388"/>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проектирование</a:t>
            </a:r>
            <a:endParaRPr lang="ru-RU" dirty="0"/>
          </a:p>
        </p:txBody>
      </p:sp>
      <p:sp>
        <p:nvSpPr>
          <p:cNvPr id="5" name="Пятно 1 4"/>
          <p:cNvSpPr/>
          <p:nvPr/>
        </p:nvSpPr>
        <p:spPr>
          <a:xfrm>
            <a:off x="5572100" y="3501008"/>
            <a:ext cx="3571900" cy="1857388"/>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Поиск информации</a:t>
            </a:r>
            <a:endParaRPr lang="ru-RU" dirty="0"/>
          </a:p>
        </p:txBody>
      </p:sp>
      <p:sp>
        <p:nvSpPr>
          <p:cNvPr id="6" name="Пятно 1 5"/>
          <p:cNvSpPr/>
          <p:nvPr/>
        </p:nvSpPr>
        <p:spPr>
          <a:xfrm>
            <a:off x="3419872" y="3861048"/>
            <a:ext cx="2286016" cy="1857388"/>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продукт</a:t>
            </a:r>
            <a:endParaRPr lang="ru-RU" dirty="0"/>
          </a:p>
        </p:txBody>
      </p:sp>
      <p:sp>
        <p:nvSpPr>
          <p:cNvPr id="7" name="Пятно 1 6"/>
          <p:cNvSpPr/>
          <p:nvPr/>
        </p:nvSpPr>
        <p:spPr>
          <a:xfrm>
            <a:off x="683568" y="3284984"/>
            <a:ext cx="2714644" cy="1857388"/>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презентация</a:t>
            </a:r>
            <a:endParaRPr lang="ru-RU" dirty="0"/>
          </a:p>
        </p:txBody>
      </p:sp>
      <p:sp>
        <p:nvSpPr>
          <p:cNvPr id="8" name="Пятно 1 7"/>
          <p:cNvSpPr/>
          <p:nvPr/>
        </p:nvSpPr>
        <p:spPr>
          <a:xfrm>
            <a:off x="357158" y="1071546"/>
            <a:ext cx="2786082" cy="1857388"/>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err="1" smtClean="0"/>
              <a:t>портфолио</a:t>
            </a:r>
            <a:endParaRPr lang="ru-RU" dirty="0"/>
          </a:p>
        </p:txBody>
      </p:sp>
      <p:sp>
        <p:nvSpPr>
          <p:cNvPr id="9" name="Стрелка вправо 8"/>
          <p:cNvSpPr/>
          <p:nvPr/>
        </p:nvSpPr>
        <p:spPr>
          <a:xfrm rot="16046604">
            <a:off x="4214810" y="2000240"/>
            <a:ext cx="571504" cy="285752"/>
          </a:xfrm>
          <a:prstGeom prst="rightArrow">
            <a:avLst/>
          </a:prstGeom>
          <a:solidFill>
            <a:schemeClr val="accent1">
              <a:alpha val="4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трелка вправо 9"/>
          <p:cNvSpPr/>
          <p:nvPr/>
        </p:nvSpPr>
        <p:spPr>
          <a:xfrm rot="18460161">
            <a:off x="5645535" y="2313740"/>
            <a:ext cx="571504" cy="285752"/>
          </a:xfrm>
          <a:prstGeom prst="rightArrow">
            <a:avLst/>
          </a:prstGeom>
          <a:solidFill>
            <a:schemeClr val="accent1">
              <a:alpha val="4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Стрелка вправо 10"/>
          <p:cNvSpPr/>
          <p:nvPr/>
        </p:nvSpPr>
        <p:spPr>
          <a:xfrm rot="1937443">
            <a:off x="5972286" y="3559557"/>
            <a:ext cx="571504" cy="285752"/>
          </a:xfrm>
          <a:prstGeom prst="rightArrow">
            <a:avLst/>
          </a:prstGeom>
          <a:solidFill>
            <a:schemeClr val="accent1">
              <a:alpha val="4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Стрелка вправо 11"/>
          <p:cNvSpPr/>
          <p:nvPr/>
        </p:nvSpPr>
        <p:spPr>
          <a:xfrm rot="13169784">
            <a:off x="3013450" y="2353986"/>
            <a:ext cx="571504" cy="285752"/>
          </a:xfrm>
          <a:prstGeom prst="rightArrow">
            <a:avLst/>
          </a:prstGeom>
          <a:solidFill>
            <a:schemeClr val="accent1">
              <a:alpha val="5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Стрелка вправо 12"/>
          <p:cNvSpPr/>
          <p:nvPr/>
        </p:nvSpPr>
        <p:spPr>
          <a:xfrm rot="7696988">
            <a:off x="3076024" y="3592764"/>
            <a:ext cx="537715" cy="248536"/>
          </a:xfrm>
          <a:prstGeom prst="rightArrow">
            <a:avLst/>
          </a:prstGeom>
          <a:solidFill>
            <a:schemeClr val="accent1">
              <a:alpha val="5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Стрелка вправо 13"/>
          <p:cNvSpPr/>
          <p:nvPr/>
        </p:nvSpPr>
        <p:spPr>
          <a:xfrm rot="5400000">
            <a:off x="4285108" y="3643884"/>
            <a:ext cx="571504" cy="285752"/>
          </a:xfrm>
          <a:prstGeom prst="rightArrow">
            <a:avLst/>
          </a:prstGeom>
          <a:solidFill>
            <a:schemeClr val="accent1">
              <a:alpha val="4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Прямоугольник 14"/>
          <p:cNvSpPr/>
          <p:nvPr/>
        </p:nvSpPr>
        <p:spPr>
          <a:xfrm>
            <a:off x="179512" y="5661248"/>
            <a:ext cx="8748464" cy="1015663"/>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a:spAutoFit/>
          </a:bodyPr>
          <a:lstStyle/>
          <a:p>
            <a:pPr lvl="0" algn="ctr" fontAlgn="base">
              <a:spcBef>
                <a:spcPct val="0"/>
              </a:spcBef>
              <a:spcAft>
                <a:spcPct val="0"/>
              </a:spcAft>
            </a:pPr>
            <a:r>
              <a:rPr lang="ru-RU" sz="2000" b="1" dirty="0" smtClean="0">
                <a:latin typeface="Arial" pitchFamily="34" charset="0"/>
                <a:ea typeface="Times New Roman" pitchFamily="18" charset="0"/>
              </a:rPr>
              <a:t>Проект</a:t>
            </a:r>
            <a:r>
              <a:rPr lang="ru-RU" sz="2000" dirty="0" smtClean="0">
                <a:latin typeface="Arial" pitchFamily="34" charset="0"/>
                <a:ea typeface="Times New Roman" pitchFamily="18" charset="0"/>
              </a:rPr>
              <a:t> — специально организованный учителем и самостоятельно выполняемый учащимися комплекс действий по решению значимой для учащегося проблемы, завершающихся созданием продукта.</a:t>
            </a:r>
            <a:endParaRPr lang="ru-RU" sz="2000" b="1" dirty="0" smtClean="0">
              <a:latin typeface="Arial" pitchFamily="34" charset="0"/>
              <a:ea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1000" tmFilter="0, 0; .2, .5; .8, .5; 1, 0"/>
                                        <p:tgtEl>
                                          <p:spTgt spid="2"/>
                                        </p:tgtEl>
                                      </p:cBhvr>
                                    </p:animEffect>
                                    <p:animScale>
                                      <p:cBhvr>
                                        <p:cTn id="7" dur="500" autoRev="1" fill="hold"/>
                                        <p:tgtEl>
                                          <p:spTgt spid="2"/>
                                        </p:tgtEl>
                                      </p:cBhvr>
                                      <p:by x="105000" y="105000"/>
                                    </p:animScale>
                                  </p:childTnLst>
                                </p:cTn>
                              </p:par>
                            </p:childTnLst>
                          </p:cTn>
                        </p:par>
                        <p:par>
                          <p:cTn id="8" fill="hold">
                            <p:stCondLst>
                              <p:cond delay="1000"/>
                            </p:stCondLst>
                            <p:childTnLst>
                              <p:par>
                                <p:cTn id="9" presetID="5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Scale>
                                      <p:cBhvr>
                                        <p:cTn id="11"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3"/>
                                        </p:tgtEl>
                                        <p:attrNameLst>
                                          <p:attrName>ppt_x</p:attrName>
                                          <p:attrName>ppt_y</p:attrName>
                                        </p:attrNameLst>
                                      </p:cBhvr>
                                    </p:animMotion>
                                    <p:animEffect transition="in" filter="fade">
                                      <p:cBhvr>
                                        <p:cTn id="13" dur="1000"/>
                                        <p:tgtEl>
                                          <p:spTgt spid="3"/>
                                        </p:tgtEl>
                                      </p:cBhvr>
                                    </p:animEffect>
                                  </p:childTnLst>
                                </p:cTn>
                              </p:par>
                            </p:childTnLst>
                          </p:cTn>
                        </p:par>
                        <p:par>
                          <p:cTn id="14" fill="hold">
                            <p:stCondLst>
                              <p:cond delay="2000"/>
                            </p:stCondLst>
                            <p:childTnLst>
                              <p:par>
                                <p:cTn id="15" presetID="52"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Scale>
                                      <p:cBhvr>
                                        <p:cTn id="17"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4"/>
                                        </p:tgtEl>
                                        <p:attrNameLst>
                                          <p:attrName>ppt_x</p:attrName>
                                          <p:attrName>ppt_y</p:attrName>
                                        </p:attrNameLst>
                                      </p:cBhvr>
                                    </p:animMotion>
                                    <p:animEffect transition="in" filter="fade">
                                      <p:cBhvr>
                                        <p:cTn id="19" dur="1000"/>
                                        <p:tgtEl>
                                          <p:spTgt spid="4"/>
                                        </p:tgtEl>
                                      </p:cBhvr>
                                    </p:animEffect>
                                  </p:childTnLst>
                                </p:cTn>
                              </p:par>
                            </p:childTnLst>
                          </p:cTn>
                        </p:par>
                        <p:par>
                          <p:cTn id="20" fill="hold">
                            <p:stCondLst>
                              <p:cond delay="3000"/>
                            </p:stCondLst>
                            <p:childTnLst>
                              <p:par>
                                <p:cTn id="21" presetID="52" presetClass="entr" presetSubtype="0"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Scale>
                                      <p:cBhvr>
                                        <p:cTn id="23"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4" dur="1000" decel="50000" fill="hold">
                                          <p:stCondLst>
                                            <p:cond delay="0"/>
                                          </p:stCondLst>
                                        </p:cTn>
                                        <p:tgtEl>
                                          <p:spTgt spid="5"/>
                                        </p:tgtEl>
                                        <p:attrNameLst>
                                          <p:attrName>ppt_x</p:attrName>
                                          <p:attrName>ppt_y</p:attrName>
                                        </p:attrNameLst>
                                      </p:cBhvr>
                                    </p:animMotion>
                                    <p:animEffect transition="in" filter="fade">
                                      <p:cBhvr>
                                        <p:cTn id="25" dur="1000"/>
                                        <p:tgtEl>
                                          <p:spTgt spid="5"/>
                                        </p:tgtEl>
                                      </p:cBhvr>
                                    </p:animEffect>
                                  </p:childTnLst>
                                </p:cTn>
                              </p:par>
                            </p:childTnLst>
                          </p:cTn>
                        </p:par>
                        <p:par>
                          <p:cTn id="26" fill="hold">
                            <p:stCondLst>
                              <p:cond delay="4000"/>
                            </p:stCondLst>
                            <p:childTnLst>
                              <p:par>
                                <p:cTn id="27" presetID="52" presetClass="entr" presetSubtype="0"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Scale>
                                      <p:cBhvr>
                                        <p:cTn id="29"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0" dur="1000" decel="50000" fill="hold">
                                          <p:stCondLst>
                                            <p:cond delay="0"/>
                                          </p:stCondLst>
                                        </p:cTn>
                                        <p:tgtEl>
                                          <p:spTgt spid="6"/>
                                        </p:tgtEl>
                                        <p:attrNameLst>
                                          <p:attrName>ppt_x</p:attrName>
                                          <p:attrName>ppt_y</p:attrName>
                                        </p:attrNameLst>
                                      </p:cBhvr>
                                    </p:animMotion>
                                    <p:animEffect transition="in" filter="fade">
                                      <p:cBhvr>
                                        <p:cTn id="31" dur="1000"/>
                                        <p:tgtEl>
                                          <p:spTgt spid="6"/>
                                        </p:tgtEl>
                                      </p:cBhvr>
                                    </p:animEffect>
                                  </p:childTnLst>
                                </p:cTn>
                              </p:par>
                            </p:childTnLst>
                          </p:cTn>
                        </p:par>
                        <p:par>
                          <p:cTn id="32" fill="hold">
                            <p:stCondLst>
                              <p:cond delay="5000"/>
                            </p:stCondLst>
                            <p:childTnLst>
                              <p:par>
                                <p:cTn id="33" presetID="52" presetClass="entr" presetSubtype="0" fill="hold" grpId="0" nodeType="afterEffect">
                                  <p:stCondLst>
                                    <p:cond delay="0"/>
                                  </p:stCondLst>
                                  <p:childTnLst>
                                    <p:set>
                                      <p:cBhvr>
                                        <p:cTn id="34" dur="1" fill="hold">
                                          <p:stCondLst>
                                            <p:cond delay="0"/>
                                          </p:stCondLst>
                                        </p:cTn>
                                        <p:tgtEl>
                                          <p:spTgt spid="7"/>
                                        </p:tgtEl>
                                        <p:attrNameLst>
                                          <p:attrName>style.visibility</p:attrName>
                                        </p:attrNameLst>
                                      </p:cBhvr>
                                      <p:to>
                                        <p:strVal val="visible"/>
                                      </p:to>
                                    </p:set>
                                    <p:animScale>
                                      <p:cBhvr>
                                        <p:cTn id="35"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6" dur="1000" decel="50000" fill="hold">
                                          <p:stCondLst>
                                            <p:cond delay="0"/>
                                          </p:stCondLst>
                                        </p:cTn>
                                        <p:tgtEl>
                                          <p:spTgt spid="7"/>
                                        </p:tgtEl>
                                        <p:attrNameLst>
                                          <p:attrName>ppt_x</p:attrName>
                                          <p:attrName>ppt_y</p:attrName>
                                        </p:attrNameLst>
                                      </p:cBhvr>
                                    </p:animMotion>
                                    <p:animEffect transition="in" filter="fade">
                                      <p:cBhvr>
                                        <p:cTn id="37" dur="1000"/>
                                        <p:tgtEl>
                                          <p:spTgt spid="7"/>
                                        </p:tgtEl>
                                      </p:cBhvr>
                                    </p:animEffect>
                                  </p:childTnLst>
                                </p:cTn>
                              </p:par>
                            </p:childTnLst>
                          </p:cTn>
                        </p:par>
                        <p:par>
                          <p:cTn id="38" fill="hold">
                            <p:stCondLst>
                              <p:cond delay="6000"/>
                            </p:stCondLst>
                            <p:childTnLst>
                              <p:par>
                                <p:cTn id="39" presetID="52" presetClass="entr" presetSubtype="0"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Scale>
                                      <p:cBhvr>
                                        <p:cTn id="41"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2" dur="1000" decel="50000" fill="hold">
                                          <p:stCondLst>
                                            <p:cond delay="0"/>
                                          </p:stCondLst>
                                        </p:cTn>
                                        <p:tgtEl>
                                          <p:spTgt spid="8"/>
                                        </p:tgtEl>
                                        <p:attrNameLst>
                                          <p:attrName>ppt_x</p:attrName>
                                          <p:attrName>ppt_y</p:attrName>
                                        </p:attrNameLst>
                                      </p:cBhvr>
                                    </p:animMotion>
                                    <p:animEffect transition="in" filter="fade">
                                      <p:cBhvr>
                                        <p:cTn id="43"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79512" y="188640"/>
            <a:ext cx="8784976" cy="223224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ru-RU" sz="2400" dirty="0" smtClean="0"/>
              <a:t>Все недочеты можно разделить на несколько больших групп: </a:t>
            </a:r>
          </a:p>
          <a:p>
            <a:pPr algn="just">
              <a:buFont typeface="Arial" pitchFamily="34" charset="0"/>
              <a:buChar char="•"/>
            </a:pPr>
            <a:r>
              <a:rPr lang="ru-RU" sz="2400" dirty="0" smtClean="0"/>
              <a:t> ошибки, связанные с недопонимание сущности самого метода проекта как дидактического инструмента; </a:t>
            </a:r>
          </a:p>
          <a:p>
            <a:pPr algn="just">
              <a:buFont typeface="Arial" pitchFamily="34" charset="0"/>
              <a:buChar char="•"/>
            </a:pPr>
            <a:r>
              <a:rPr lang="ru-RU" sz="2400" dirty="0" smtClean="0"/>
              <a:t> ошибки, связанные с разработкой проблематики проекта и его мониторинга; </a:t>
            </a:r>
          </a:p>
          <a:p>
            <a:pPr algn="just">
              <a:buFont typeface="Arial" pitchFamily="34" charset="0"/>
              <a:buChar char="•"/>
            </a:pPr>
            <a:r>
              <a:rPr lang="ru-RU" sz="2400" dirty="0" smtClean="0"/>
              <a:t> ошибки эргономики презентации при представлении проекта. </a:t>
            </a:r>
          </a:p>
        </p:txBody>
      </p:sp>
      <p:pic>
        <p:nvPicPr>
          <p:cNvPr id="3" name="Picture 4" descr="&amp;Kcy;&amp;acy;&amp;rcy;&amp;tcy;&amp;icy;&amp;ncy;&amp;kcy;&amp;icy; &amp;pcy;&amp;ocy; &amp;zcy;&amp;acy;&amp;pcy;&amp;rcy;&amp;ocy;&amp;scy;&amp;ucy; &amp;pcy;&amp;rcy;&amp;ocy;&amp;iecy;&amp;kcy;&amp;tcy;&amp;ncy;&amp;acy;&amp;yacy; &amp;dcy;&amp;iecy;&amp;yacy;&amp;tcy;&amp;iecy;&amp;lcy;&amp;softcy;&amp;ncy;&amp;ocy;&amp;scy;&amp;tcy;&amp;softcy;"/>
          <p:cNvPicPr>
            <a:picLocks noChangeAspect="1" noChangeArrowheads="1"/>
          </p:cNvPicPr>
          <p:nvPr/>
        </p:nvPicPr>
        <p:blipFill>
          <a:blip r:embed="rId2" cstate="print"/>
          <a:srcRect t="23773"/>
          <a:stretch>
            <a:fillRect/>
          </a:stretch>
        </p:blipFill>
        <p:spPr bwMode="auto">
          <a:xfrm>
            <a:off x="971600" y="2564904"/>
            <a:ext cx="7200800" cy="41192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9512" y="188640"/>
            <a:ext cx="8784976" cy="648072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Рита\Desktop\1357\защита 31 января 2017 г\Слайд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Прямоугольник 2"/>
          <p:cNvSpPr/>
          <p:nvPr/>
        </p:nvSpPr>
        <p:spPr>
          <a:xfrm>
            <a:off x="0" y="1844824"/>
            <a:ext cx="9144000" cy="707886"/>
          </a:xfrm>
          <a:prstGeom prst="rect">
            <a:avLst/>
          </a:prstGeom>
          <a:solidFill>
            <a:schemeClr val="bg1"/>
          </a:solidFill>
        </p:spPr>
        <p:txBody>
          <a:bodyPr wrap="square">
            <a:spAutoFit/>
          </a:bodyPr>
          <a:lstStyle/>
          <a:p>
            <a:pPr algn="ctr"/>
            <a:r>
              <a:rPr lang="ru-RU" sz="2000" b="1" dirty="0" smtClean="0"/>
              <a:t>Ошибки 1-ой  группы- </a:t>
            </a:r>
            <a:r>
              <a:rPr lang="ru-RU" sz="2000" b="1" dirty="0"/>
              <a:t>те недочеты, которые возникают у авторов проектов </a:t>
            </a:r>
            <a:r>
              <a:rPr lang="ru-RU" sz="2000" b="1" dirty="0" smtClean="0"/>
              <a:t/>
            </a:r>
            <a:br>
              <a:rPr lang="ru-RU" sz="2000" b="1" dirty="0" smtClean="0"/>
            </a:br>
            <a:r>
              <a:rPr lang="ru-RU" sz="2000" b="1" dirty="0" smtClean="0"/>
              <a:t>из-за </a:t>
            </a:r>
            <a:r>
              <a:rPr lang="ru-RU" sz="2000" b="1" dirty="0"/>
              <a:t>недостаточного понимания сущности метода учебного проектирования.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Овал 5"/>
          <p:cNvSpPr/>
          <p:nvPr/>
        </p:nvSpPr>
        <p:spPr>
          <a:xfrm>
            <a:off x="179512" y="836712"/>
            <a:ext cx="936104" cy="9361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1</a:t>
            </a:r>
            <a:endParaRPr lang="ru-RU" sz="4800" dirty="0"/>
          </a:p>
        </p:txBody>
      </p:sp>
      <p:pic>
        <p:nvPicPr>
          <p:cNvPr id="4" name="Picture 2"/>
          <p:cNvPicPr>
            <a:picLocks noChangeAspect="1" noChangeArrowheads="1"/>
          </p:cNvPicPr>
          <p:nvPr/>
        </p:nvPicPr>
        <p:blipFill>
          <a:blip r:embed="rId2" cstate="print"/>
          <a:srcRect/>
          <a:stretch>
            <a:fillRect/>
          </a:stretch>
        </p:blipFill>
        <p:spPr bwMode="auto">
          <a:xfrm>
            <a:off x="827584" y="2564904"/>
            <a:ext cx="5784979" cy="4149080"/>
          </a:xfrm>
          <a:prstGeom prst="rect">
            <a:avLst/>
          </a:prstGeom>
          <a:noFill/>
          <a:ln w="9525">
            <a:noFill/>
            <a:miter lim="800000"/>
            <a:headEnd/>
            <a:tailEnd/>
          </a:ln>
          <a:effectLst/>
        </p:spPr>
      </p:pic>
      <p:sp>
        <p:nvSpPr>
          <p:cNvPr id="5" name="Прямоугольник 4"/>
          <p:cNvSpPr/>
          <p:nvPr/>
        </p:nvSpPr>
        <p:spPr>
          <a:xfrm>
            <a:off x="827584" y="188640"/>
            <a:ext cx="8136904" cy="223224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ru-RU" sz="2400" dirty="0" smtClean="0"/>
              <a:t>Рассмотрение проектного метода как «факультативного», «кружкового», а не как ключевой педагогической технологии. Он не должен быть оторван от основного учебного процесса и стоять в стороне, нужна тесная интеграция с рабочими программами по предметам, календарно- тематическим планированием.</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вал 3"/>
          <p:cNvSpPr/>
          <p:nvPr/>
        </p:nvSpPr>
        <p:spPr>
          <a:xfrm>
            <a:off x="179512" y="836712"/>
            <a:ext cx="936104" cy="9361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2</a:t>
            </a:r>
            <a:endParaRPr lang="ru-RU" sz="4800" dirty="0"/>
          </a:p>
        </p:txBody>
      </p:sp>
      <p:sp>
        <p:nvSpPr>
          <p:cNvPr id="5" name="Прямоугольник 4"/>
          <p:cNvSpPr/>
          <p:nvPr/>
        </p:nvSpPr>
        <p:spPr>
          <a:xfrm>
            <a:off x="827584" y="188640"/>
            <a:ext cx="8136904" cy="216024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lvl="0" indent="450850" algn="just" fontAlgn="base">
              <a:spcBef>
                <a:spcPct val="0"/>
              </a:spcBef>
              <a:spcAft>
                <a:spcPct val="0"/>
              </a:spcAft>
            </a:pPr>
            <a:r>
              <a:rPr lang="ru-RU" sz="2200" dirty="0" smtClean="0">
                <a:solidFill>
                  <a:schemeClr val="tx1"/>
                </a:solidFill>
                <a:latin typeface="Calibri" pitchFamily="34" charset="0"/>
                <a:ea typeface="Times New Roman" pitchFamily="18" charset="0"/>
                <a:cs typeface="Times New Roman" pitchFamily="18" charset="0"/>
              </a:rPr>
              <a:t>Основные задачи при планировании проекта должны быть направлены на решение конкретной проблемы, приобретение навыков поиска информации, структурировании, экспериментальной деятельности, но достаточно часто текущее изучение тематического материала просто на финишной прямой оформляется в виде презентации, и становится «проектом». </a:t>
            </a:r>
            <a:endParaRPr lang="ru-RU" sz="2200" dirty="0" smtClean="0">
              <a:solidFill>
                <a:schemeClr val="tx1"/>
              </a:solidFill>
              <a:latin typeface="Arial" pitchFamily="34" charset="0"/>
              <a:cs typeface="Arial" pitchFamily="34" charset="0"/>
            </a:endParaRPr>
          </a:p>
        </p:txBody>
      </p:sp>
      <p:pic>
        <p:nvPicPr>
          <p:cNvPr id="10244" name="Picture 4" descr="Похожее изображение"/>
          <p:cNvPicPr>
            <a:picLocks noChangeAspect="1" noChangeArrowheads="1"/>
          </p:cNvPicPr>
          <p:nvPr/>
        </p:nvPicPr>
        <p:blipFill>
          <a:blip r:embed="rId2" cstate="print"/>
          <a:srcRect l="877"/>
          <a:stretch>
            <a:fillRect/>
          </a:stretch>
        </p:blipFill>
        <p:spPr bwMode="auto">
          <a:xfrm>
            <a:off x="827584" y="2492896"/>
            <a:ext cx="8136904" cy="4176464"/>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ChangeArrowheads="1"/>
          </p:cNvSpPr>
          <p:nvPr/>
        </p:nvSpPr>
        <p:spPr bwMode="auto">
          <a:xfrm>
            <a:off x="611560" y="3434809"/>
            <a:ext cx="7524328"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0" fontAlgn="base" latinLnBrk="0" hangingPunct="0">
              <a:lnSpc>
                <a:spcPct val="100000"/>
              </a:lnSpc>
              <a:spcBef>
                <a:spcPct val="0"/>
              </a:spcBef>
              <a:spcAft>
                <a:spcPct val="0"/>
              </a:spcAft>
              <a:buClrTx/>
              <a:buSzTx/>
              <a:buFontTx/>
              <a:buNone/>
              <a:tabLst/>
            </a:pPr>
            <a:r>
              <a:rPr lang="ru-RU" sz="1200" dirty="0" smtClean="0">
                <a:latin typeface="Calibri" pitchFamily="34" charset="0"/>
                <a:cs typeface="Times New Roman" pitchFamily="18" charset="0"/>
              </a:rPr>
              <a:t>..</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Овал 5"/>
          <p:cNvSpPr/>
          <p:nvPr/>
        </p:nvSpPr>
        <p:spPr>
          <a:xfrm>
            <a:off x="179512" y="836712"/>
            <a:ext cx="936104" cy="9361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3</a:t>
            </a:r>
            <a:endParaRPr lang="ru-RU" sz="4800" dirty="0"/>
          </a:p>
        </p:txBody>
      </p:sp>
      <p:sp>
        <p:nvSpPr>
          <p:cNvPr id="8" name="Прямоугольник 7"/>
          <p:cNvSpPr/>
          <p:nvPr/>
        </p:nvSpPr>
        <p:spPr>
          <a:xfrm>
            <a:off x="827584" y="188640"/>
            <a:ext cx="8136904" cy="32403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ru-RU" sz="2400" dirty="0" smtClean="0"/>
              <a:t>Нацеленность на один  аспект при проектировании, недостаточно «широкий взгляд» на выбранную проблему. Аспекты рассмотрения:</a:t>
            </a:r>
          </a:p>
          <a:p>
            <a:pPr lvl="0" indent="450850" algn="just" fontAlgn="base">
              <a:spcBef>
                <a:spcPct val="0"/>
              </a:spcBef>
              <a:spcAft>
                <a:spcPct val="0"/>
              </a:spcAft>
            </a:pPr>
            <a:r>
              <a:rPr lang="en-US" sz="2400" dirty="0" smtClean="0">
                <a:solidFill>
                  <a:schemeClr val="tx1"/>
                </a:solidFill>
                <a:latin typeface="Calibri" pitchFamily="34" charset="0"/>
                <a:ea typeface="Times New Roman" pitchFamily="18" charset="0"/>
                <a:cs typeface="Times New Roman" pitchFamily="18" charset="0"/>
              </a:rPr>
              <a:t>a</a:t>
            </a:r>
            <a:r>
              <a:rPr lang="ru-RU" sz="2400" dirty="0" smtClean="0">
                <a:solidFill>
                  <a:schemeClr val="tx1"/>
                </a:solidFill>
                <a:latin typeface="Calibri" pitchFamily="34" charset="0"/>
                <a:ea typeface="Times New Roman" pitchFamily="18" charset="0"/>
                <a:cs typeface="Times New Roman" pitchFamily="18" charset="0"/>
              </a:rPr>
              <a:t>) историко-методологический</a:t>
            </a:r>
            <a:r>
              <a:rPr lang="en-US" sz="2400" dirty="0" smtClean="0">
                <a:solidFill>
                  <a:schemeClr val="tx1"/>
                </a:solidFill>
                <a:latin typeface="Calibri" pitchFamily="34" charset="0"/>
                <a:ea typeface="Times New Roman" pitchFamily="18" charset="0"/>
                <a:cs typeface="Times New Roman" pitchFamily="18" charset="0"/>
              </a:rPr>
              <a:t>;</a:t>
            </a:r>
            <a:endParaRPr lang="ru-RU" sz="1200" dirty="0" smtClean="0">
              <a:solidFill>
                <a:schemeClr val="tx1"/>
              </a:solidFill>
              <a:latin typeface="Arial" pitchFamily="34" charset="0"/>
              <a:cs typeface="Arial" pitchFamily="34" charset="0"/>
            </a:endParaRPr>
          </a:p>
          <a:p>
            <a:pPr lvl="0" indent="450850" algn="just" eaLnBrk="0" fontAlgn="base" hangingPunct="0">
              <a:spcBef>
                <a:spcPct val="0"/>
              </a:spcBef>
              <a:spcAft>
                <a:spcPct val="0"/>
              </a:spcAft>
            </a:pPr>
            <a:r>
              <a:rPr lang="ru-RU" sz="2400" dirty="0" smtClean="0">
                <a:solidFill>
                  <a:schemeClr val="tx1"/>
                </a:solidFill>
                <a:latin typeface="Calibri" pitchFamily="34" charset="0"/>
                <a:ea typeface="Times New Roman" pitchFamily="18" charset="0"/>
                <a:cs typeface="Times New Roman" pitchFamily="18" charset="0"/>
              </a:rPr>
              <a:t>б) искусствоведческий</a:t>
            </a:r>
            <a:r>
              <a:rPr lang="en-US" sz="2400" dirty="0" smtClean="0">
                <a:solidFill>
                  <a:schemeClr val="tx1"/>
                </a:solidFill>
                <a:latin typeface="Calibri" pitchFamily="34" charset="0"/>
                <a:ea typeface="Times New Roman" pitchFamily="18" charset="0"/>
                <a:cs typeface="Times New Roman" pitchFamily="18" charset="0"/>
              </a:rPr>
              <a:t>;</a:t>
            </a:r>
            <a:endParaRPr lang="ru-RU" sz="1200" dirty="0" smtClean="0">
              <a:solidFill>
                <a:schemeClr val="tx1"/>
              </a:solidFill>
              <a:latin typeface="Arial" pitchFamily="34" charset="0"/>
              <a:cs typeface="Arial" pitchFamily="34" charset="0"/>
            </a:endParaRPr>
          </a:p>
          <a:p>
            <a:pPr lvl="0" indent="450850" algn="just" eaLnBrk="0" fontAlgn="base" hangingPunct="0">
              <a:spcBef>
                <a:spcPct val="0"/>
              </a:spcBef>
              <a:spcAft>
                <a:spcPct val="0"/>
              </a:spcAft>
            </a:pPr>
            <a:r>
              <a:rPr lang="ru-RU" sz="2400" dirty="0" smtClean="0">
                <a:solidFill>
                  <a:schemeClr val="tx1"/>
                </a:solidFill>
                <a:latin typeface="Calibri" pitchFamily="34" charset="0"/>
                <a:ea typeface="Times New Roman" pitchFamily="18" charset="0"/>
                <a:cs typeface="Times New Roman" pitchFamily="18" charset="0"/>
              </a:rPr>
              <a:t>в) филологический</a:t>
            </a:r>
            <a:r>
              <a:rPr lang="en-US" sz="2400" dirty="0" smtClean="0">
                <a:solidFill>
                  <a:schemeClr val="tx1"/>
                </a:solidFill>
                <a:latin typeface="Calibri" pitchFamily="34" charset="0"/>
                <a:ea typeface="Times New Roman" pitchFamily="18" charset="0"/>
                <a:cs typeface="Times New Roman" pitchFamily="18" charset="0"/>
              </a:rPr>
              <a:t>;</a:t>
            </a:r>
            <a:endParaRPr lang="ru-RU" sz="1200" dirty="0" smtClean="0">
              <a:solidFill>
                <a:schemeClr val="tx1"/>
              </a:solidFill>
              <a:latin typeface="Arial" pitchFamily="34" charset="0"/>
              <a:cs typeface="Arial" pitchFamily="34" charset="0"/>
            </a:endParaRPr>
          </a:p>
          <a:p>
            <a:pPr lvl="0" indent="450850" algn="just" eaLnBrk="0" fontAlgn="base" hangingPunct="0">
              <a:spcBef>
                <a:spcPct val="0"/>
              </a:spcBef>
              <a:spcAft>
                <a:spcPct val="0"/>
              </a:spcAft>
            </a:pPr>
            <a:r>
              <a:rPr lang="ru-RU" sz="2400" dirty="0" smtClean="0">
                <a:solidFill>
                  <a:schemeClr val="tx1"/>
                </a:solidFill>
                <a:latin typeface="Calibri" pitchFamily="34" charset="0"/>
                <a:ea typeface="Times New Roman" pitchFamily="18" charset="0"/>
                <a:cs typeface="Times New Roman" pitchFamily="18" charset="0"/>
              </a:rPr>
              <a:t>г) экологический</a:t>
            </a:r>
            <a:r>
              <a:rPr lang="en-US" sz="2400" dirty="0" smtClean="0">
                <a:solidFill>
                  <a:schemeClr val="tx1"/>
                </a:solidFill>
                <a:latin typeface="Calibri" pitchFamily="34" charset="0"/>
                <a:ea typeface="Times New Roman" pitchFamily="18" charset="0"/>
                <a:cs typeface="Times New Roman" pitchFamily="18" charset="0"/>
              </a:rPr>
              <a:t>;</a:t>
            </a:r>
            <a:r>
              <a:rPr lang="ru-RU" sz="2400" dirty="0" smtClean="0">
                <a:solidFill>
                  <a:schemeClr val="tx1"/>
                </a:solidFill>
                <a:latin typeface="Calibri" pitchFamily="34" charset="0"/>
                <a:ea typeface="Times New Roman" pitchFamily="18" charset="0"/>
                <a:cs typeface="Times New Roman" pitchFamily="18" charset="0"/>
              </a:rPr>
              <a:t> </a:t>
            </a:r>
            <a:endParaRPr lang="ru-RU" sz="1200" dirty="0" smtClean="0">
              <a:solidFill>
                <a:schemeClr val="tx1"/>
              </a:solidFill>
              <a:latin typeface="Arial" pitchFamily="34" charset="0"/>
              <a:cs typeface="Arial" pitchFamily="34" charset="0"/>
            </a:endParaRPr>
          </a:p>
          <a:p>
            <a:pPr lvl="0" indent="450850" algn="just" eaLnBrk="0" fontAlgn="base" hangingPunct="0">
              <a:spcBef>
                <a:spcPct val="0"/>
              </a:spcBef>
              <a:spcAft>
                <a:spcPct val="0"/>
              </a:spcAft>
            </a:pPr>
            <a:r>
              <a:rPr lang="ru-RU" sz="2400" dirty="0" err="1" smtClean="0">
                <a:solidFill>
                  <a:schemeClr val="tx1"/>
                </a:solidFill>
                <a:latin typeface="Calibri" pitchFamily="34" charset="0"/>
                <a:ea typeface="Times New Roman" pitchFamily="18" charset="0"/>
                <a:cs typeface="Times New Roman" pitchFamily="18" charset="0"/>
              </a:rPr>
              <a:t>д</a:t>
            </a:r>
            <a:r>
              <a:rPr lang="ru-RU" sz="2400" dirty="0" smtClean="0">
                <a:solidFill>
                  <a:schemeClr val="tx1"/>
                </a:solidFill>
                <a:latin typeface="Calibri" pitchFamily="34" charset="0"/>
                <a:ea typeface="Times New Roman" pitchFamily="18" charset="0"/>
                <a:cs typeface="Times New Roman" pitchFamily="18" charset="0"/>
              </a:rPr>
              <a:t>) прикладной</a:t>
            </a:r>
            <a:r>
              <a:rPr lang="en-US" sz="2400" dirty="0" smtClean="0">
                <a:solidFill>
                  <a:schemeClr val="tx1"/>
                </a:solidFill>
                <a:latin typeface="Calibri" pitchFamily="34" charset="0"/>
                <a:ea typeface="Times New Roman" pitchFamily="18" charset="0"/>
                <a:cs typeface="Times New Roman" pitchFamily="18" charset="0"/>
              </a:rPr>
              <a:t>;</a:t>
            </a:r>
            <a:r>
              <a:rPr lang="ru-RU" sz="2400" dirty="0" smtClean="0">
                <a:solidFill>
                  <a:schemeClr val="tx1"/>
                </a:solidFill>
                <a:latin typeface="Calibri" pitchFamily="34" charset="0"/>
                <a:ea typeface="Times New Roman" pitchFamily="18" charset="0"/>
                <a:cs typeface="Times New Roman" pitchFamily="18" charset="0"/>
              </a:rPr>
              <a:t> </a:t>
            </a:r>
            <a:endParaRPr lang="ru-RU" sz="1200" dirty="0" smtClean="0">
              <a:solidFill>
                <a:schemeClr val="tx1"/>
              </a:solidFill>
              <a:latin typeface="Arial" pitchFamily="34" charset="0"/>
              <a:cs typeface="Arial" pitchFamily="34" charset="0"/>
            </a:endParaRPr>
          </a:p>
          <a:p>
            <a:pPr lvl="0" indent="450850" algn="just" eaLnBrk="0" fontAlgn="base" hangingPunct="0">
              <a:spcBef>
                <a:spcPct val="0"/>
              </a:spcBef>
              <a:spcAft>
                <a:spcPct val="0"/>
              </a:spcAft>
            </a:pPr>
            <a:r>
              <a:rPr lang="ru-RU" sz="2400" dirty="0" smtClean="0">
                <a:solidFill>
                  <a:schemeClr val="tx1"/>
                </a:solidFill>
                <a:latin typeface="Calibri" pitchFamily="34" charset="0"/>
                <a:ea typeface="Times New Roman" pitchFamily="18" charset="0"/>
                <a:cs typeface="Times New Roman" pitchFamily="18" charset="0"/>
              </a:rPr>
              <a:t>е) краеведческий.</a:t>
            </a:r>
            <a:endParaRPr lang="ru-RU" sz="2400" dirty="0"/>
          </a:p>
        </p:txBody>
      </p:sp>
      <p:pic>
        <p:nvPicPr>
          <p:cNvPr id="9218" name="Picture 2" descr="Картинки по запросу широкий взгляд"/>
          <p:cNvPicPr>
            <a:picLocks noChangeAspect="1" noChangeArrowheads="1"/>
          </p:cNvPicPr>
          <p:nvPr/>
        </p:nvPicPr>
        <p:blipFill>
          <a:blip r:embed="rId2" cstate="print"/>
          <a:srcRect l="1010"/>
          <a:stretch>
            <a:fillRect/>
          </a:stretch>
        </p:blipFill>
        <p:spPr bwMode="auto">
          <a:xfrm>
            <a:off x="827584" y="3573016"/>
            <a:ext cx="7056784" cy="3127204"/>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вал 3"/>
          <p:cNvSpPr/>
          <p:nvPr/>
        </p:nvSpPr>
        <p:spPr>
          <a:xfrm>
            <a:off x="179512" y="836712"/>
            <a:ext cx="936104" cy="9361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4</a:t>
            </a:r>
            <a:endParaRPr lang="ru-RU" sz="4800" dirty="0"/>
          </a:p>
        </p:txBody>
      </p:sp>
      <p:sp>
        <p:nvSpPr>
          <p:cNvPr id="6" name="Прямоугольник 5"/>
          <p:cNvSpPr/>
          <p:nvPr/>
        </p:nvSpPr>
        <p:spPr>
          <a:xfrm>
            <a:off x="827584" y="188640"/>
            <a:ext cx="8136904" cy="223224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ru-RU" sz="2400" dirty="0" smtClean="0"/>
              <a:t>Главное при подготовке проекта- сам процесс исследования, а презентация, хоть и является важным звеном в структуре проекта, не должна занимать центральное место.</a:t>
            </a:r>
            <a:endParaRPr lang="ru-RU" sz="2400" dirty="0"/>
          </a:p>
        </p:txBody>
      </p:sp>
      <p:pic>
        <p:nvPicPr>
          <p:cNvPr id="8194" name="Picture 2" descr="Похожее изображение"/>
          <p:cNvPicPr>
            <a:picLocks noChangeAspect="1" noChangeArrowheads="1"/>
          </p:cNvPicPr>
          <p:nvPr/>
        </p:nvPicPr>
        <p:blipFill>
          <a:blip r:embed="rId2" cstate="print"/>
          <a:srcRect/>
          <a:stretch>
            <a:fillRect/>
          </a:stretch>
        </p:blipFill>
        <p:spPr bwMode="auto">
          <a:xfrm>
            <a:off x="827584" y="2636912"/>
            <a:ext cx="6912768" cy="4032448"/>
          </a:xfrm>
          <a:prstGeom prst="rect">
            <a:avLst/>
          </a:prstGeom>
          <a:noFill/>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89</TotalTime>
  <Words>436</Words>
  <Application>Microsoft Office PowerPoint</Application>
  <PresentationFormat>Экран (4:3)</PresentationFormat>
  <Paragraphs>47</Paragraphs>
  <Slides>17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Рита</dc:creator>
  <cp:lastModifiedBy>OlgaK</cp:lastModifiedBy>
  <cp:revision>7</cp:revision>
  <dcterms:created xsi:type="dcterms:W3CDTF">2017-11-17T20:37:25Z</dcterms:created>
  <dcterms:modified xsi:type="dcterms:W3CDTF">2017-11-20T09:12:43Z</dcterms:modified>
</cp:coreProperties>
</file>