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00" r:id="rId3"/>
    <p:sldId id="314" r:id="rId4"/>
    <p:sldId id="316" r:id="rId5"/>
    <p:sldId id="301" r:id="rId6"/>
    <p:sldId id="306" r:id="rId7"/>
    <p:sldId id="305" r:id="rId8"/>
    <p:sldId id="258" r:id="rId9"/>
    <p:sldId id="283" r:id="rId10"/>
    <p:sldId id="299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24" r:id="rId19"/>
    <p:sldId id="325" r:id="rId20"/>
    <p:sldId id="333" r:id="rId21"/>
    <p:sldId id="336" r:id="rId22"/>
    <p:sldId id="337" r:id="rId23"/>
    <p:sldId id="338" r:id="rId24"/>
    <p:sldId id="339" r:id="rId25"/>
    <p:sldId id="289" r:id="rId26"/>
    <p:sldId id="290" r:id="rId27"/>
    <p:sldId id="291" r:id="rId28"/>
    <p:sldId id="292" r:id="rId29"/>
    <p:sldId id="340" r:id="rId30"/>
    <p:sldId id="341" r:id="rId31"/>
    <p:sldId id="34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7E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750" autoAdjust="0"/>
  </p:normalViewPr>
  <p:slideViewPr>
    <p:cSldViewPr>
      <p:cViewPr varScale="1">
        <p:scale>
          <a:sx n="118" d="100"/>
          <a:sy n="118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3B713-3DC8-41EB-8D8D-8047968D5148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7CBFB-D121-4E75-865D-E10E3328A3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529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Разработанный ею метод «Креативное поле» позволяет адекватно идентифицировать творческие способности и одаренность, что дает возможность более эффективно осуществлять работу по их развитию и реализовывать индивидуализацию образования. Валидность метода доказала на выборке более 7,5 тыс. испытуемых в течение 30 лет. Вместе с учениками изучила структуру и генезис творческих способностей в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срезовых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лонгитюдных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(до 30 лет) экспериментах. Провела дифференциацию всей феноменологии творчества и построила его типологию. Разработанный подход был положен в основу отечественной теории творчества.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 кандидатской диссертации: «Метод исследования интеллектуальной активности». Тема докторской диссертации: «Психологические основы интеллектуальной активности».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7CBFB-D121-4E75-865D-E10E3328A32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1780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8C42D-3BDD-44F4-AD4A-5F7A4695A45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9622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8C42D-3BDD-44F4-AD4A-5F7A4695A45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4274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Напыление дисков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8C42D-3BDD-44F4-AD4A-5F7A4695A45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4001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8C42D-3BDD-44F4-AD4A-5F7A4695A45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2561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80D2-141C-4617-8822-B82FAAFCA5F7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DD36-2857-455A-ADD2-86409CB2C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6279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80D2-141C-4617-8822-B82FAAFCA5F7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DD36-2857-455A-ADD2-86409CB2C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4850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80D2-141C-4617-8822-B82FAAFCA5F7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DD36-2857-455A-ADD2-86409CB2C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3131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80D2-141C-4617-8822-B82FAAFCA5F7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DD36-2857-455A-ADD2-86409CB2C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0317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80D2-141C-4617-8822-B82FAAFCA5F7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DD36-2857-455A-ADD2-86409CB2C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233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80D2-141C-4617-8822-B82FAAFCA5F7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DD36-2857-455A-ADD2-86409CB2C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151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80D2-141C-4617-8822-B82FAAFCA5F7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DD36-2857-455A-ADD2-86409CB2C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095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80D2-141C-4617-8822-B82FAAFCA5F7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DD36-2857-455A-ADD2-86409CB2C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7416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80D2-141C-4617-8822-B82FAAFCA5F7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DD36-2857-455A-ADD2-86409CB2C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715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80D2-141C-4617-8822-B82FAAFCA5F7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DD36-2857-455A-ADD2-86409CB2C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5129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180D2-141C-4617-8822-B82FAAFCA5F7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CDD36-2857-455A-ADD2-86409CB2C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956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180D2-141C-4617-8822-B82FAAFCA5F7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CDD36-2857-455A-ADD2-86409CB2C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164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dakalinkin@yandex.ru" TargetMode="External"/><Relationship Id="rId2" Type="http://schemas.openxmlformats.org/officeDocument/2006/relationships/hyperlink" Target="mailto:ovbelova@yandex.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http://bogorodskoe.vaonews.ru/wp-content/uploads/2016/06/-%D1%88%D0%BA%D0%BE%D0%BB%D0%B0-%E2%84%961360-e146553974386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3975" y="54731"/>
            <a:ext cx="1014183" cy="119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395536" y="1844824"/>
            <a:ext cx="8337167" cy="134496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ОРГАНИЗАЦИЯ ИССЛЕДОВАТЕЛЬСКОГО ОБУЧЕНИЯ ШКОЛЬНИКОВ НА БАЗЕ КАФЕДР И НАУЧНЫХ ЛАБОРАТОРИЙ УНИВЕРСИТЕТА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62535" y="3573016"/>
            <a:ext cx="8460432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Белова Ольга Владимировна,</a:t>
            </a:r>
          </a:p>
          <a:p>
            <a:pPr algn="l">
              <a:spcBef>
                <a:spcPts val="0"/>
              </a:spcBef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Директор направления «Энергетика и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техносферная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безопасность» </a:t>
            </a:r>
          </a:p>
          <a:p>
            <a:pPr algn="l">
              <a:spcBef>
                <a:spcPts val="0"/>
              </a:spcBef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Программы «Шаг в будущее»,</a:t>
            </a:r>
          </a:p>
          <a:p>
            <a:pPr algn="l">
              <a:spcBef>
                <a:spcPts val="0"/>
              </a:spcBef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к.т.н., доцент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МГТУ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им. Н.Э.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Баумана</a:t>
            </a:r>
          </a:p>
          <a:p>
            <a:pPr algn="l">
              <a:spcBef>
                <a:spcPts val="0"/>
              </a:spcBef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Калинкин Дмитрий Анатольевич,</a:t>
            </a:r>
            <a:r>
              <a:rPr lang="ru-RU" sz="2000" dirty="0" smtClean="0"/>
              <a:t> </a:t>
            </a:r>
          </a:p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Главный специалист по подготовке кадров РКК «Энергия»</a:t>
            </a:r>
          </a:p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к.т.н., доцент МГТУ им. Н.Э. Баумана</a:t>
            </a:r>
          </a:p>
          <a:p>
            <a:pPr algn="l">
              <a:spcBef>
                <a:spcPts val="0"/>
              </a:spcBef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l">
              <a:spcBef>
                <a:spcPts val="0"/>
              </a:spcBef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16632"/>
            <a:ext cx="9144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C7E48"/>
                </a:solidFill>
              </a:rPr>
              <a:t>МГТУ им. Н.Э. Баумана</a:t>
            </a:r>
          </a:p>
          <a:p>
            <a:pPr algn="ctr" fontAlgn="auto">
              <a:defRPr/>
            </a:pPr>
            <a:r>
              <a:rPr lang="ru-RU" sz="2000" dirty="0">
                <a:solidFill>
                  <a:srgbClr val="0C7E48"/>
                </a:solidFill>
              </a:rPr>
              <a:t> </a:t>
            </a:r>
            <a:r>
              <a:rPr lang="ru-RU" sz="1400" b="1" dirty="0">
                <a:solidFill>
                  <a:srgbClr val="0C7E48"/>
                </a:solidFill>
              </a:rPr>
              <a:t>Российская научно-социальная программа для молодёжи и школьников </a:t>
            </a:r>
            <a:endParaRPr lang="ru-RU" sz="2000" b="1" dirty="0">
              <a:solidFill>
                <a:srgbClr val="0C7E48"/>
              </a:solidFill>
            </a:endParaRPr>
          </a:p>
          <a:p>
            <a:pPr algn="ctr" fontAlgn="auto">
              <a:defRPr/>
            </a:pPr>
            <a:r>
              <a:rPr lang="ru-RU" sz="2000" b="1" dirty="0">
                <a:solidFill>
                  <a:srgbClr val="0C7E48"/>
                </a:solidFill>
                <a:latin typeface="+mn-lt"/>
                <a:cs typeface="+mn-cs"/>
              </a:rPr>
              <a:t>«ШАГ В БУДУЩЕЕ</a:t>
            </a:r>
            <a:r>
              <a:rPr lang="ru-RU" sz="2000" b="1" dirty="0" smtClean="0">
                <a:solidFill>
                  <a:srgbClr val="0C7E48"/>
                </a:solidFill>
                <a:latin typeface="+mn-lt"/>
                <a:cs typeface="+mn-cs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C7E48"/>
                </a:solidFill>
              </a:rPr>
              <a:t>Российская научно-методическая конференция-семинар</a:t>
            </a:r>
            <a:br>
              <a:rPr lang="ru-RU" sz="1400" b="1" dirty="0">
                <a:solidFill>
                  <a:srgbClr val="0C7E48"/>
                </a:solidFill>
              </a:rPr>
            </a:br>
            <a:r>
              <a:rPr lang="ru-RU" sz="1400" b="1" dirty="0">
                <a:solidFill>
                  <a:srgbClr val="0C7E48"/>
                </a:solidFill>
              </a:rPr>
              <a:t>«ТВОРЧЕСТВО МОЛОДЫХ ИССЛЕДОВАТЕЛЕЙ В СИСТЕМЕ “ШКОЛА-НАУКА-ВУЗ”»</a:t>
            </a:r>
          </a:p>
        </p:txBody>
      </p:sp>
      <p:pic>
        <p:nvPicPr>
          <p:cNvPr id="14" name="Picture 2" descr="http://www.a-elita.net/userfiles/Image/Kubi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095" y="70256"/>
            <a:ext cx="1186895" cy="112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2627784" y="6357934"/>
            <a:ext cx="3929058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Москва, </a:t>
            </a:r>
            <a:r>
              <a:rPr kumimoji="0" lang="ru-RU" sz="2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0804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243" y="44624"/>
            <a:ext cx="84249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</a:t>
            </a:r>
            <a:r>
              <a:rPr lang="ru-RU" sz="2400" dirty="0" smtClean="0"/>
              <a:t>истемное </a:t>
            </a:r>
            <a:r>
              <a:rPr lang="ru-RU" sz="2400" dirty="0"/>
              <a:t>мышление </a:t>
            </a:r>
            <a:r>
              <a:rPr lang="ru-RU" sz="2400" dirty="0" smtClean="0"/>
              <a:t>– это </a:t>
            </a:r>
            <a:r>
              <a:rPr lang="ru-RU" sz="2400" dirty="0"/>
              <a:t>подход, благодаря которому </a:t>
            </a:r>
            <a:r>
              <a:rPr lang="ru-RU" sz="2400" dirty="0" smtClean="0"/>
              <a:t>мы можем </a:t>
            </a:r>
            <a:r>
              <a:rPr lang="ru-RU" sz="2400" dirty="0"/>
              <a:t>осознать </a:t>
            </a:r>
            <a:r>
              <a:rPr lang="ru-RU" sz="2400" dirty="0" smtClean="0"/>
              <a:t> закономерность </a:t>
            </a:r>
            <a:r>
              <a:rPr lang="ru-RU" sz="2400" dirty="0"/>
              <a:t>и смысл </a:t>
            </a:r>
            <a:r>
              <a:rPr lang="ru-RU" sz="2400" dirty="0" smtClean="0"/>
              <a:t>в </a:t>
            </a:r>
            <a:r>
              <a:rPr lang="ru-RU" sz="2400" dirty="0"/>
              <a:t>наблюдаемых </a:t>
            </a:r>
            <a:r>
              <a:rPr lang="ru-RU" sz="2400" dirty="0" smtClean="0"/>
              <a:t>явлениях.</a:t>
            </a:r>
          </a:p>
          <a:p>
            <a:endParaRPr lang="ru-RU" sz="2400" dirty="0"/>
          </a:p>
          <a:p>
            <a:r>
              <a:rPr lang="ru-RU" sz="2400" dirty="0" smtClean="0"/>
              <a:t>Основная процедура </a:t>
            </a:r>
            <a:r>
              <a:rPr lang="ru-RU" sz="2400" dirty="0"/>
              <a:t>системного анализа </a:t>
            </a:r>
            <a:r>
              <a:rPr lang="ru-RU" sz="2400" dirty="0" smtClean="0"/>
              <a:t>– это </a:t>
            </a:r>
            <a:r>
              <a:rPr lang="ru-RU" sz="2400" b="1" dirty="0" smtClean="0"/>
              <a:t>построение </a:t>
            </a:r>
            <a:r>
              <a:rPr lang="ru-RU" sz="2400" b="1" dirty="0"/>
              <a:t>хорошей модели реальной </a:t>
            </a:r>
            <a:r>
              <a:rPr lang="ru-RU" sz="2400" b="1" dirty="0" smtClean="0"/>
              <a:t>системы </a:t>
            </a:r>
            <a:r>
              <a:rPr lang="ru-RU" sz="2400" b="1" dirty="0"/>
              <a:t>или ситуации </a:t>
            </a:r>
            <a:r>
              <a:rPr lang="ru-RU" sz="2400" dirty="0"/>
              <a:t>для последующего </a:t>
            </a:r>
            <a:r>
              <a:rPr lang="ru-RU" sz="2400" dirty="0" smtClean="0"/>
              <a:t>изучения.</a:t>
            </a:r>
          </a:p>
          <a:p>
            <a:endParaRPr lang="ru-RU" sz="2400" dirty="0" smtClean="0"/>
          </a:p>
          <a:p>
            <a:r>
              <a:rPr lang="ru-RU" sz="2400" dirty="0"/>
              <a:t>Модель может </a:t>
            </a:r>
            <a:r>
              <a:rPr lang="ru-RU" sz="2400" dirty="0" smtClean="0"/>
              <a:t>быть: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графической  </a:t>
            </a:r>
            <a:r>
              <a:rPr lang="ru-RU" sz="2400" dirty="0"/>
              <a:t>(чертёж,  картина,  план,  </a:t>
            </a:r>
            <a:r>
              <a:rPr lang="ru-RU" sz="2400" dirty="0" smtClean="0"/>
              <a:t>схема) – удобна  </a:t>
            </a:r>
            <a:r>
              <a:rPr lang="ru-RU" sz="2400" dirty="0"/>
              <a:t>для  моделирования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пространственных, </a:t>
            </a:r>
            <a:r>
              <a:rPr lang="ru-RU" sz="2400" dirty="0" smtClean="0"/>
              <a:t>временных</a:t>
            </a:r>
            <a:r>
              <a:rPr lang="ru-RU" sz="2400" dirty="0"/>
              <a:t>, количественных, функциональных </a:t>
            </a:r>
            <a:r>
              <a:rPr lang="ru-RU" sz="2400" dirty="0" smtClean="0"/>
              <a:t>отношений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математической </a:t>
            </a:r>
            <a:r>
              <a:rPr lang="ru-RU" sz="2400" dirty="0"/>
              <a:t>(формулы)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теоретической </a:t>
            </a:r>
            <a:r>
              <a:rPr lang="ru-RU" sz="2400" dirty="0"/>
              <a:t>(законы, теории)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вербальной </a:t>
            </a:r>
            <a:r>
              <a:rPr lang="ru-RU" sz="2400" dirty="0"/>
              <a:t>(словесное описание)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вещественной </a:t>
            </a:r>
            <a:r>
              <a:rPr lang="ru-RU" sz="2400" dirty="0"/>
              <a:t>(глобус </a:t>
            </a:r>
            <a:r>
              <a:rPr lang="ru-RU" sz="2400" dirty="0" smtClean="0"/>
              <a:t>- модель Земли)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образной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41197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35496" y="44624"/>
            <a:ext cx="9108504" cy="3888432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66000">
                <a:schemeClr val="accent1">
                  <a:tint val="44500"/>
                  <a:satMod val="160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4868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+mn-cs"/>
              </a:rPr>
              <a:t>ДАВЛЕНИЕ ГАЗА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07504" y="1974038"/>
            <a:ext cx="8980503" cy="1480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644008" y="1649706"/>
            <a:ext cx="0" cy="33173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32069" y="1916832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10</a:t>
            </a:r>
            <a:r>
              <a:rPr lang="ru-RU" sz="2800" b="1" baseline="30000" dirty="0" smtClean="0">
                <a:solidFill>
                  <a:srgbClr val="0070C0"/>
                </a:solidFill>
              </a:rPr>
              <a:t>5</a:t>
            </a:r>
            <a:endParaRPr lang="ru-RU" sz="2800" b="1" baseline="300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73333" y="2291674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10</a:t>
            </a:r>
            <a:r>
              <a:rPr lang="ru-RU" sz="2000" b="1" baseline="30000" dirty="0" smtClean="0"/>
              <a:t>7</a:t>
            </a:r>
            <a:endParaRPr lang="ru-RU" sz="2000" b="1" baseline="300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542179" y="1449651"/>
            <a:ext cx="0" cy="81241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542361" y="1212721"/>
            <a:ext cx="0" cy="106415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561876" y="996697"/>
            <a:ext cx="37549" cy="128017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53453" y="2276872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10</a:t>
            </a:r>
            <a:r>
              <a:rPr lang="ru-RU" sz="2000" b="1" baseline="30000" dirty="0" smtClean="0"/>
              <a:t>8</a:t>
            </a:r>
            <a:endParaRPr lang="ru-RU" sz="2000" b="1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5292080" y="2257708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10</a:t>
            </a:r>
            <a:r>
              <a:rPr lang="ru-RU" sz="2000" b="1" baseline="30000" dirty="0" smtClean="0"/>
              <a:t>6</a:t>
            </a:r>
            <a:endParaRPr lang="ru-RU" sz="2000" b="1" baseline="3000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4664025" y="3501008"/>
            <a:ext cx="4033" cy="118784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трелка вправо 15"/>
          <p:cNvSpPr/>
          <p:nvPr/>
        </p:nvSpPr>
        <p:spPr>
          <a:xfrm>
            <a:off x="4644008" y="4004778"/>
            <a:ext cx="4339804" cy="79208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8395189" y="2132856"/>
            <a:ext cx="588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Па</a:t>
            </a:r>
            <a:endParaRPr lang="ru-RU" sz="2800" b="1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5959525" y="3661578"/>
            <a:ext cx="2688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dirty="0" smtClean="0">
                <a:solidFill>
                  <a:srgbClr val="C00000"/>
                </a:solidFill>
              </a:rPr>
              <a:t>Избыточное </a:t>
            </a:r>
            <a:endParaRPr lang="ru-RU" sz="3600" baseline="300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18039" y="1249596"/>
            <a:ext cx="147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/>
              <a:t>низкое </a:t>
            </a:r>
            <a:endParaRPr lang="ru-RU" sz="2000" b="1" u="sng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5254143" y="1012666"/>
            <a:ext cx="147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/>
              <a:t>среднее </a:t>
            </a:r>
            <a:endParaRPr lang="ru-RU" sz="2000" b="1" u="sng" baseline="30000" dirty="0"/>
          </a:p>
        </p:txBody>
      </p:sp>
      <p:sp>
        <p:nvSpPr>
          <p:cNvPr id="21" name="TextBox 20"/>
          <p:cNvSpPr txBox="1"/>
          <p:nvPr/>
        </p:nvSpPr>
        <p:spPr>
          <a:xfrm>
            <a:off x="6262255" y="796642"/>
            <a:ext cx="147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/>
              <a:t>высокое </a:t>
            </a:r>
            <a:endParaRPr lang="ru-RU" sz="2000" b="1" u="sng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6931526" y="548680"/>
            <a:ext cx="2753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/>
              <a:t>сверхвысокое </a:t>
            </a:r>
            <a:endParaRPr lang="ru-RU" sz="2000" b="1" u="sng" baseline="30000" dirty="0"/>
          </a:p>
        </p:txBody>
      </p:sp>
      <p:sp>
        <p:nvSpPr>
          <p:cNvPr id="23" name="Стрелка вправо 22"/>
          <p:cNvSpPr/>
          <p:nvPr/>
        </p:nvSpPr>
        <p:spPr>
          <a:xfrm rot="10800000">
            <a:off x="11443" y="4011665"/>
            <a:ext cx="4632565" cy="79208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71486" y="3608734"/>
            <a:ext cx="2426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В а к у </a:t>
            </a:r>
            <a:r>
              <a:rPr lang="ru-RU" sz="3600" dirty="0" err="1" smtClean="0">
                <a:solidFill>
                  <a:schemeClr val="tx2">
                    <a:lumMod val="50000"/>
                  </a:schemeClr>
                </a:solidFill>
              </a:rPr>
              <a:t>у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 м</a:t>
            </a:r>
            <a:endParaRPr lang="ru-RU" sz="3600" baseline="30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5856" y="2996952"/>
            <a:ext cx="2842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Атмосферное</a:t>
            </a:r>
            <a:endParaRPr lang="ru-RU" sz="3600" baseline="30000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90180" y="1340768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10</a:t>
            </a:r>
            <a:r>
              <a:rPr lang="ru-RU" sz="2000" b="1" baseline="30000" dirty="0" smtClean="0"/>
              <a:t>-5</a:t>
            </a:r>
            <a:endParaRPr lang="ru-RU" sz="2000" b="1" baseline="30000" dirty="0"/>
          </a:p>
        </p:txBody>
      </p:sp>
      <p:sp>
        <p:nvSpPr>
          <p:cNvPr id="27" name="TextBox 26"/>
          <p:cNvSpPr txBox="1"/>
          <p:nvPr/>
        </p:nvSpPr>
        <p:spPr>
          <a:xfrm>
            <a:off x="3393013" y="1346586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10</a:t>
            </a:r>
            <a:r>
              <a:rPr lang="ru-RU" sz="2000" b="1" baseline="30000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59994" y="1346586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10</a:t>
            </a:r>
            <a:r>
              <a:rPr lang="ru-RU" sz="2000" b="1" baseline="30000" dirty="0" smtClean="0"/>
              <a:t>-1</a:t>
            </a:r>
            <a:endParaRPr lang="ru-RU" sz="2000" b="1" baseline="30000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635896" y="1807837"/>
            <a:ext cx="0" cy="66909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566082" y="1807837"/>
            <a:ext cx="0" cy="10692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403648" y="1772816"/>
            <a:ext cx="0" cy="150471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393013" y="2276872"/>
            <a:ext cx="147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/>
              <a:t>низкий </a:t>
            </a:r>
            <a:endParaRPr lang="ru-RU" sz="2000" b="1" u="sng" baseline="30000" dirty="0"/>
          </a:p>
        </p:txBody>
      </p:sp>
      <p:sp>
        <p:nvSpPr>
          <p:cNvPr id="33" name="TextBox 32"/>
          <p:cNvSpPr txBox="1"/>
          <p:nvPr/>
        </p:nvSpPr>
        <p:spPr>
          <a:xfrm>
            <a:off x="2351775" y="2476927"/>
            <a:ext cx="147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/>
              <a:t>средний </a:t>
            </a:r>
            <a:endParaRPr lang="ru-RU" sz="2000" b="1" u="sng" baseline="30000" dirty="0"/>
          </a:p>
        </p:txBody>
      </p:sp>
      <p:sp>
        <p:nvSpPr>
          <p:cNvPr id="34" name="TextBox 33"/>
          <p:cNvSpPr txBox="1"/>
          <p:nvPr/>
        </p:nvSpPr>
        <p:spPr>
          <a:xfrm>
            <a:off x="1293703" y="2877416"/>
            <a:ext cx="1478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/>
              <a:t>высокий </a:t>
            </a:r>
            <a:endParaRPr lang="ru-RU" sz="2000" b="1" u="sng" baseline="30000" dirty="0"/>
          </a:p>
        </p:txBody>
      </p:sp>
      <p:sp>
        <p:nvSpPr>
          <p:cNvPr id="35" name="TextBox 34"/>
          <p:cNvSpPr txBox="1"/>
          <p:nvPr/>
        </p:nvSpPr>
        <p:spPr>
          <a:xfrm>
            <a:off x="-157990" y="3281204"/>
            <a:ext cx="1849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/>
              <a:t>сверхвысокий </a:t>
            </a:r>
            <a:endParaRPr lang="ru-RU" sz="2000" b="1" u="sng" baseline="30000" dirty="0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3923928" y="1844824"/>
            <a:ext cx="0" cy="43204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1844824"/>
            <a:ext cx="0" cy="43204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915816" y="1844824"/>
            <a:ext cx="0" cy="43204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275856" y="1844824"/>
            <a:ext cx="0" cy="43204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681373" y="1844824"/>
            <a:ext cx="0" cy="43204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969405" y="1844824"/>
            <a:ext cx="0" cy="43204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267744" y="1844824"/>
            <a:ext cx="0" cy="43204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755576" y="1844824"/>
            <a:ext cx="0" cy="43204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971600" y="1844824"/>
            <a:ext cx="0" cy="43204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1187624" y="1844824"/>
            <a:ext cx="0" cy="43204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23528" y="1844824"/>
            <a:ext cx="0" cy="43204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539552" y="1844824"/>
            <a:ext cx="0" cy="43204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364088" y="4653136"/>
            <a:ext cx="1596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C00000"/>
                </a:solidFill>
              </a:rPr>
              <a:t>Компрессор </a:t>
            </a:r>
            <a:endParaRPr lang="ru-RU" sz="2000" b="1" baseline="30000" dirty="0">
              <a:solidFill>
                <a:srgbClr val="C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123728" y="4653136"/>
            <a:ext cx="2875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Вакуумный насос</a:t>
            </a:r>
            <a:endParaRPr lang="ru-RU" sz="2000" b="1" baseline="30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2714223" y="5064279"/>
            <a:ext cx="932027" cy="9320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Равнобедренный треугольник 50"/>
          <p:cNvSpPr/>
          <p:nvPr/>
        </p:nvSpPr>
        <p:spPr>
          <a:xfrm rot="5400000" flipH="1">
            <a:off x="3297074" y="5403258"/>
            <a:ext cx="405611" cy="254067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Равнобедренный треугольник 51"/>
          <p:cNvSpPr/>
          <p:nvPr/>
        </p:nvSpPr>
        <p:spPr>
          <a:xfrm rot="5400000" flipH="1">
            <a:off x="3954129" y="5403257"/>
            <a:ext cx="405611" cy="254067"/>
          </a:xfrm>
          <a:prstGeom prst="triangl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3" name="Прямая соединительная линия 52"/>
          <p:cNvCxnSpPr>
            <a:stCxn id="50" idx="6"/>
            <a:endCxn id="52" idx="3"/>
          </p:cNvCxnSpPr>
          <p:nvPr/>
        </p:nvCxnSpPr>
        <p:spPr>
          <a:xfrm flipV="1">
            <a:off x="3646250" y="5530290"/>
            <a:ext cx="383651" cy="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Цилиндр 53"/>
          <p:cNvSpPr/>
          <p:nvPr/>
        </p:nvSpPr>
        <p:spPr>
          <a:xfrm>
            <a:off x="1259632" y="4941168"/>
            <a:ext cx="792088" cy="1055138"/>
          </a:xfrm>
          <a:prstGeom prst="can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Равнобедренный треугольник 54"/>
          <p:cNvSpPr/>
          <p:nvPr/>
        </p:nvSpPr>
        <p:spPr>
          <a:xfrm rot="5400000" flipH="1">
            <a:off x="2384384" y="5403256"/>
            <a:ext cx="405611" cy="254067"/>
          </a:xfrm>
          <a:prstGeom prst="triangl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Прямая соединительная линия 55"/>
          <p:cNvCxnSpPr>
            <a:endCxn id="55" idx="3"/>
          </p:cNvCxnSpPr>
          <p:nvPr/>
        </p:nvCxnSpPr>
        <p:spPr>
          <a:xfrm flipV="1">
            <a:off x="2076505" y="5530289"/>
            <a:ext cx="383651" cy="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Овал 56"/>
          <p:cNvSpPr/>
          <p:nvPr/>
        </p:nvSpPr>
        <p:spPr>
          <a:xfrm>
            <a:off x="5641766" y="5068356"/>
            <a:ext cx="932027" cy="932027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Равнобедренный треугольник 57"/>
          <p:cNvSpPr/>
          <p:nvPr/>
        </p:nvSpPr>
        <p:spPr>
          <a:xfrm rot="5400000" flipH="1">
            <a:off x="6224617" y="5407335"/>
            <a:ext cx="405611" cy="254067"/>
          </a:xfrm>
          <a:prstGeom prst="triangl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Равнобедренный треугольник 58"/>
          <p:cNvSpPr/>
          <p:nvPr/>
        </p:nvSpPr>
        <p:spPr>
          <a:xfrm rot="5400000" flipH="1">
            <a:off x="6881672" y="5407334"/>
            <a:ext cx="405611" cy="254067"/>
          </a:xfrm>
          <a:prstGeom prst="triangl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единительная линия 59"/>
          <p:cNvCxnSpPr>
            <a:stCxn id="57" idx="6"/>
            <a:endCxn id="59" idx="3"/>
          </p:cNvCxnSpPr>
          <p:nvPr/>
        </p:nvCxnSpPr>
        <p:spPr>
          <a:xfrm flipV="1">
            <a:off x="6573793" y="5534367"/>
            <a:ext cx="383651" cy="3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Цилиндр 60"/>
          <p:cNvSpPr/>
          <p:nvPr/>
        </p:nvSpPr>
        <p:spPr>
          <a:xfrm>
            <a:off x="7236296" y="4945245"/>
            <a:ext cx="792088" cy="1055138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Равнобедренный треугольник 61"/>
          <p:cNvSpPr/>
          <p:nvPr/>
        </p:nvSpPr>
        <p:spPr>
          <a:xfrm rot="5400000" flipH="1">
            <a:off x="5311927" y="5407333"/>
            <a:ext cx="405611" cy="254067"/>
          </a:xfrm>
          <a:prstGeom prst="triangl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3" name="Прямая соединительная линия 62"/>
          <p:cNvCxnSpPr>
            <a:endCxn id="62" idx="3"/>
          </p:cNvCxnSpPr>
          <p:nvPr/>
        </p:nvCxnSpPr>
        <p:spPr>
          <a:xfrm flipV="1">
            <a:off x="5004048" y="5534366"/>
            <a:ext cx="383651" cy="3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53874" y="6165304"/>
            <a:ext cx="8729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Пневматическая система (ПС) - это группа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устройств для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производства, накопления, контроля и потребления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сжатого газа</a:t>
            </a:r>
            <a:endParaRPr lang="ru-RU" sz="2000" b="1" baseline="30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5" name="Равнобедренный треугольник 64"/>
          <p:cNvSpPr/>
          <p:nvPr/>
        </p:nvSpPr>
        <p:spPr>
          <a:xfrm rot="5400000" flipH="1">
            <a:off x="8351207" y="5016426"/>
            <a:ext cx="396431" cy="254067"/>
          </a:xfrm>
          <a:prstGeom prst="triangl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6" name="Прямая соединительная линия 65"/>
          <p:cNvCxnSpPr>
            <a:endCxn id="65" idx="3"/>
          </p:cNvCxnSpPr>
          <p:nvPr/>
        </p:nvCxnSpPr>
        <p:spPr>
          <a:xfrm>
            <a:off x="8038739" y="5138874"/>
            <a:ext cx="383650" cy="4585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Равнобедренный треугольник 66"/>
          <p:cNvSpPr/>
          <p:nvPr/>
        </p:nvSpPr>
        <p:spPr>
          <a:xfrm rot="5400000" flipH="1">
            <a:off x="8340852" y="5403218"/>
            <a:ext cx="396431" cy="254067"/>
          </a:xfrm>
          <a:prstGeom prst="triangl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8" name="Прямая соединительная линия 67"/>
          <p:cNvCxnSpPr>
            <a:endCxn id="67" idx="3"/>
          </p:cNvCxnSpPr>
          <p:nvPr/>
        </p:nvCxnSpPr>
        <p:spPr>
          <a:xfrm>
            <a:off x="8028384" y="5525666"/>
            <a:ext cx="383650" cy="4585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Равнобедренный треугольник 68"/>
          <p:cNvSpPr/>
          <p:nvPr/>
        </p:nvSpPr>
        <p:spPr>
          <a:xfrm rot="5400000" flipH="1">
            <a:off x="8340852" y="5768047"/>
            <a:ext cx="396431" cy="254067"/>
          </a:xfrm>
          <a:prstGeom prst="triangl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0" name="Прямая соединительная линия 69"/>
          <p:cNvCxnSpPr>
            <a:endCxn id="69" idx="3"/>
          </p:cNvCxnSpPr>
          <p:nvPr/>
        </p:nvCxnSpPr>
        <p:spPr>
          <a:xfrm>
            <a:off x="8028384" y="5890495"/>
            <a:ext cx="383650" cy="4585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D0C8B-63EA-492A-B3B4-63B0FD60C9F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489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35496" y="1916832"/>
            <a:ext cx="9108504" cy="3888432"/>
          </a:xfrm>
          <a:prstGeom prst="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66000">
                <a:schemeClr val="accent1">
                  <a:tint val="44500"/>
                  <a:satMod val="160000"/>
                </a:scheme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4868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+mn-cs"/>
              </a:rPr>
              <a:t>ВАКУУМНЫЕ ТЕХНОЛОГИИ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090676" y="3918254"/>
            <a:ext cx="701782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986391" y="3702230"/>
            <a:ext cx="0" cy="43204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67593" y="4077072"/>
            <a:ext cx="808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10</a:t>
            </a:r>
            <a:r>
              <a:rPr lang="ru-RU" sz="3600" baseline="30000" dirty="0" smtClean="0">
                <a:solidFill>
                  <a:srgbClr val="0070C0"/>
                </a:solidFill>
              </a:rPr>
              <a:t>5</a:t>
            </a:r>
            <a:endParaRPr lang="ru-RU" sz="3600" baseline="300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83164" y="4187207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10</a:t>
            </a:r>
            <a:r>
              <a:rPr lang="ru-RU" sz="2800" baseline="30000" dirty="0"/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97564" y="4142747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10</a:t>
            </a:r>
            <a:r>
              <a:rPr lang="ru-RU" sz="2800" baseline="30000" dirty="0"/>
              <a:t>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62276" y="3235161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10</a:t>
            </a:r>
            <a:r>
              <a:rPr lang="ru-RU" sz="2800" baseline="30000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18353" y="3240979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10</a:t>
            </a:r>
            <a:r>
              <a:rPr lang="ru-RU" sz="2800" baseline="30000" dirty="0" smtClean="0"/>
              <a:t>4</a:t>
            </a:r>
            <a:endParaRPr lang="ru-RU" sz="2800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4786305" y="4187207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10</a:t>
            </a:r>
            <a:r>
              <a:rPr lang="ru-RU" sz="2800" baseline="30000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27820" y="3240979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10</a:t>
            </a:r>
            <a:r>
              <a:rPr lang="ru-RU" sz="2800" baseline="30000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90676" y="4134278"/>
            <a:ext cx="745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10</a:t>
            </a:r>
            <a:r>
              <a:rPr lang="ru-RU" sz="2800" baseline="30000" dirty="0" smtClean="0"/>
              <a:t>-3</a:t>
            </a:r>
            <a:endParaRPr lang="ru-RU" sz="2800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3922209" y="4187207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10</a:t>
            </a:r>
            <a:r>
              <a:rPr lang="ru-RU" sz="2800" baseline="30000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05076" y="4154384"/>
            <a:ext cx="745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10</a:t>
            </a:r>
            <a:r>
              <a:rPr lang="ru-RU" sz="2800" baseline="30000" dirty="0" smtClean="0"/>
              <a:t>-1</a:t>
            </a:r>
            <a:endParaRPr lang="ru-RU" sz="2800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2549972" y="3237811"/>
            <a:ext cx="745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10</a:t>
            </a:r>
            <a:r>
              <a:rPr lang="ru-RU" sz="2800" baseline="30000" dirty="0" smtClean="0"/>
              <a:t>-2</a:t>
            </a:r>
            <a:endParaRPr lang="ru-RU" sz="2800" baseline="30000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418439" y="3702230"/>
            <a:ext cx="0" cy="43204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554343" y="3702230"/>
            <a:ext cx="0" cy="43204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819154" y="3702230"/>
            <a:ext cx="0" cy="43204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278450" y="3702230"/>
            <a:ext cx="0" cy="43204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733554" y="3702230"/>
            <a:ext cx="0" cy="43204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8190754" y="3702230"/>
            <a:ext cx="0" cy="43204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91595" y="3694615"/>
            <a:ext cx="0" cy="43204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923643" y="3694615"/>
            <a:ext cx="0" cy="43204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355691" y="3694615"/>
            <a:ext cx="0" cy="43204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426666" y="3702230"/>
            <a:ext cx="0" cy="43204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885962" y="3702230"/>
            <a:ext cx="0" cy="43204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341066" y="3702230"/>
            <a:ext cx="0" cy="43204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798266" y="3702230"/>
            <a:ext cx="0" cy="43204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258199" y="3702230"/>
            <a:ext cx="0" cy="43204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690247" y="3702230"/>
            <a:ext cx="0" cy="43204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122295" y="3702230"/>
            <a:ext cx="0" cy="43204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990668" y="3245200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10</a:t>
            </a:r>
            <a:r>
              <a:rPr lang="ru-RU" sz="2800" baseline="30000" dirty="0"/>
              <a:t>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87653" y="3243403"/>
            <a:ext cx="867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10</a:t>
            </a:r>
            <a:r>
              <a:rPr lang="ru-RU" sz="2800" baseline="30000" dirty="0" smtClean="0"/>
              <a:t>-14</a:t>
            </a:r>
            <a:endParaRPr lang="ru-RU" sz="2800" baseline="30000" dirty="0"/>
          </a:p>
        </p:txBody>
      </p:sp>
      <p:sp>
        <p:nvSpPr>
          <p:cNvPr id="37" name="TextBox 36"/>
          <p:cNvSpPr txBox="1"/>
          <p:nvPr/>
        </p:nvSpPr>
        <p:spPr>
          <a:xfrm>
            <a:off x="7856212" y="3251018"/>
            <a:ext cx="793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10</a:t>
            </a:r>
            <a:r>
              <a:rPr lang="ru-RU" sz="2800" baseline="30000" dirty="0" smtClean="0"/>
              <a:t>10</a:t>
            </a:r>
            <a:endParaRPr lang="ru-RU" sz="2800" baseline="30000" dirty="0"/>
          </a:p>
        </p:txBody>
      </p:sp>
      <p:sp>
        <p:nvSpPr>
          <p:cNvPr id="38" name="TextBox 37"/>
          <p:cNvSpPr txBox="1"/>
          <p:nvPr/>
        </p:nvSpPr>
        <p:spPr>
          <a:xfrm>
            <a:off x="6078364" y="3247850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10</a:t>
            </a:r>
            <a:r>
              <a:rPr lang="ru-RU" sz="2800" baseline="30000" dirty="0"/>
              <a:t>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58787" y="4126663"/>
            <a:ext cx="867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10</a:t>
            </a:r>
            <a:r>
              <a:rPr lang="ru-RU" sz="2800" baseline="30000" dirty="0" smtClean="0"/>
              <a:t>-13</a:t>
            </a:r>
            <a:endParaRPr lang="ru-RU" sz="2800" baseline="30000" dirty="0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H="1">
            <a:off x="251520" y="3933056"/>
            <a:ext cx="14401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5396" y="4129916"/>
            <a:ext cx="867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10</a:t>
            </a:r>
            <a:r>
              <a:rPr lang="ru-RU" sz="2800" baseline="30000" dirty="0" smtClean="0"/>
              <a:t>-15</a:t>
            </a:r>
            <a:endParaRPr lang="ru-RU" sz="2800" baseline="30000" dirty="0"/>
          </a:p>
        </p:txBody>
      </p:sp>
      <p:sp>
        <p:nvSpPr>
          <p:cNvPr id="42" name="TextBox 41"/>
          <p:cNvSpPr txBox="1"/>
          <p:nvPr/>
        </p:nvSpPr>
        <p:spPr>
          <a:xfrm>
            <a:off x="1742274" y="3662160"/>
            <a:ext cx="66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…</a:t>
            </a:r>
            <a:endParaRPr lang="ru-RU" sz="2000" dirty="0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6012160" y="4725144"/>
            <a:ext cx="0" cy="187220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трелка вправо 43"/>
          <p:cNvSpPr/>
          <p:nvPr/>
        </p:nvSpPr>
        <p:spPr>
          <a:xfrm>
            <a:off x="5986391" y="6057292"/>
            <a:ext cx="3122113" cy="79208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8436525" y="4115114"/>
            <a:ext cx="692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Па</a:t>
            </a:r>
            <a:endParaRPr lang="ru-RU" sz="3600" baseline="30000" dirty="0"/>
          </a:p>
        </p:txBody>
      </p:sp>
      <p:sp>
        <p:nvSpPr>
          <p:cNvPr id="46" name="TextBox 45"/>
          <p:cNvSpPr txBox="1"/>
          <p:nvPr/>
        </p:nvSpPr>
        <p:spPr>
          <a:xfrm>
            <a:off x="6158812" y="5661248"/>
            <a:ext cx="2688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Избыточное </a:t>
            </a:r>
            <a:endParaRPr lang="ru-RU" sz="3600" baseline="30000" dirty="0">
              <a:solidFill>
                <a:srgbClr val="C00000"/>
              </a:solidFill>
            </a:endParaRPr>
          </a:p>
        </p:txBody>
      </p:sp>
      <p:sp>
        <p:nvSpPr>
          <p:cNvPr id="47" name="Стрелка вправо 46"/>
          <p:cNvSpPr/>
          <p:nvPr/>
        </p:nvSpPr>
        <p:spPr>
          <a:xfrm rot="10800000">
            <a:off x="35492" y="6057292"/>
            <a:ext cx="5976667" cy="79208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427275" y="5661246"/>
            <a:ext cx="2122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В а к у </a:t>
            </a:r>
            <a:r>
              <a:rPr lang="ru-RU" sz="3600" dirty="0" err="1" smtClean="0">
                <a:solidFill>
                  <a:schemeClr val="tx2">
                    <a:lumMod val="50000"/>
                  </a:schemeClr>
                </a:solidFill>
              </a:rPr>
              <a:t>у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 м</a:t>
            </a:r>
            <a:endParaRPr lang="ru-RU" sz="3600" baseline="30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55055" y="4870901"/>
            <a:ext cx="284250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Атмосферное</a:t>
            </a:r>
            <a:endParaRPr lang="ru-RU" sz="3600" baseline="30000" dirty="0">
              <a:solidFill>
                <a:srgbClr val="0070C0"/>
              </a:solidFill>
            </a:endParaRPr>
          </a:p>
        </p:txBody>
      </p:sp>
      <p:pic>
        <p:nvPicPr>
          <p:cNvPr id="50" name="Picture 2" descr="http://mirfactov.com/wp-content/uploads/obos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242"/>
          <a:stretch/>
        </p:blipFill>
        <p:spPr bwMode="auto">
          <a:xfrm>
            <a:off x="35496" y="980728"/>
            <a:ext cx="1826332" cy="190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http://xn--80ahclcogc6ci4h.xn--90anlfbebar6i.xn--p1ai/images/military/military/photo/DSC_01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80728"/>
            <a:ext cx="2868243" cy="191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http://www.msht.ru/upload/uf/bfe/bfecf42bf57f48818f125a520f47560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7256" y="1229197"/>
            <a:ext cx="3416852" cy="137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5FD0C8B-63EA-492A-B3B4-63B0FD60C9F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718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26891"/>
            <a:ext cx="6660232" cy="535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4868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+mn-cs"/>
              </a:rPr>
              <a:t>Кафедра Э-5 «Вакуумная и компрессорная техника»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548680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Кафедра</a:t>
            </a:r>
            <a:r>
              <a:rPr lang="ru-RU" sz="2000" dirty="0"/>
              <a:t> ведет подготовку инженеров, бакалавров и магистров по </a:t>
            </a:r>
            <a:r>
              <a:rPr lang="ru-RU" sz="2000" dirty="0" smtClean="0"/>
              <a:t>специальностям: </a:t>
            </a: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ru-RU" sz="2000" dirty="0" smtClean="0"/>
              <a:t>Компрессорные  </a:t>
            </a:r>
            <a:r>
              <a:rPr lang="ru-RU" sz="2000" dirty="0"/>
              <a:t>машины и установки</a:t>
            </a: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ru-RU" sz="2000" dirty="0" err="1"/>
              <a:t>Пневмосистемы</a:t>
            </a:r>
            <a:r>
              <a:rPr lang="ru-RU" sz="2000" dirty="0"/>
              <a:t>  и </a:t>
            </a:r>
            <a:r>
              <a:rPr lang="ru-RU" sz="2000" dirty="0" err="1"/>
              <a:t>пневмоагрегаты</a:t>
            </a:r>
            <a:r>
              <a:rPr lang="ru-RU" sz="2000" dirty="0"/>
              <a:t> </a:t>
            </a: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ru-RU" sz="2000" dirty="0" smtClean="0"/>
              <a:t>Вакуумная техника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" y="2179896"/>
            <a:ext cx="4211960" cy="92333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Турбо-молекулярный </a:t>
            </a:r>
          </a:p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вакуумный насос</a:t>
            </a:r>
          </a:p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ТМН</a:t>
            </a:r>
            <a:endParaRPr lang="en-US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137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upload.wikimedia.org/wikipedia/commons/thumb/8/84/Dawn_spacecraft_in_thermal_vacuum_chamber.jpg/960px-Dawn_spacecraft_in_thermal_vacuum_chamb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291413" cy="583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88032"/>
            <a:ext cx="8229600" cy="74868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  <a:ea typeface="+mn-ea"/>
                <a:cs typeface="+mn-cs"/>
              </a:rPr>
              <a:t>Вакуумные технологические установки для испытаний космических аппаратов на базе ТМН</a:t>
            </a: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251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www.ckp-rf.ru/upload/resize_cache/iblock/da0/680_418_1/da05afd30407899d2b9ada64459c70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5767"/>
            <a:ext cx="8136904" cy="542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2520" y="0"/>
            <a:ext cx="81719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  <a:p>
            <a:pPr algn="ctr">
              <a:defRPr/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Вторично-ионный 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масс-спектрометр на базе вакуумной системы с ТМН</a:t>
            </a:r>
            <a:endParaRPr lang="en-US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606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lifetours.ru/wp-content/uploads/2015/10/VPSSyst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92" y="1340768"/>
            <a:ext cx="3672408" cy="292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cs607631.vk.me/v607631766/1183/cr-p8UNobi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7357" y="2543174"/>
            <a:ext cx="5753100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83937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Вакуумная металлизация и вакуумное 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напыление в технологических вакуумных системах на базе ТМН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829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support.nt-mdt.ru/data/media/images/products/nanofab/moduli/camprobe/camprobe_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4048" y="1052736"/>
            <a:ext cx="3923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</a:rPr>
              <a:t>Камера </a:t>
            </a:r>
            <a:r>
              <a:rPr lang="ru-RU" i="1" dirty="0" err="1" smtClean="0">
                <a:solidFill>
                  <a:srgbClr val="002060"/>
                </a:solidFill>
              </a:rPr>
              <a:t>нанозондов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>
                <a:solidFill>
                  <a:srgbClr val="002060"/>
                </a:solidFill>
              </a:rPr>
              <a:t>предназначена для загрузки, хранения и подготовки к измерениям зондовых головок. Данный модуль состоит из вакуумной камеры, окна быстрого доступа, барабана, на котором располагаются зондовые головки, манипулятора для установки, снятия и межмодульной транспортировки головок и ионного насоса для получения сверхвысокого вакуума порядка 10</a:t>
            </a:r>
            <a:r>
              <a:rPr lang="ru-RU" i="1" baseline="30000" dirty="0">
                <a:solidFill>
                  <a:srgbClr val="002060"/>
                </a:solidFill>
              </a:rPr>
              <a:t>-7</a:t>
            </a:r>
            <a:r>
              <a:rPr lang="ru-RU" i="1" dirty="0">
                <a:solidFill>
                  <a:srgbClr val="002060"/>
                </a:solidFill>
              </a:rPr>
              <a:t> Па.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83937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Вакуумные системы для </a:t>
            </a:r>
            <a:r>
              <a:rPr lang="ru-RU" sz="24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нанотехнологий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0138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ИССЛЕДОВАНИЕ СВОЙСТВ РЕАЛЬНЫХ </a:t>
            </a:r>
            <a:r>
              <a:rPr lang="ru-RU" sz="2800" dirty="0" smtClean="0"/>
              <a:t>ВЕЩЕСТВ ПРИ </a:t>
            </a:r>
            <a:r>
              <a:rPr lang="ru-RU" sz="2800" dirty="0"/>
              <a:t>ИСПАРЕНИИ</a:t>
            </a:r>
          </a:p>
          <a:p>
            <a:r>
              <a:rPr lang="ru-RU" sz="2400" b="1" dirty="0" err="1" smtClean="0"/>
              <a:t>Баркова</a:t>
            </a:r>
            <a:r>
              <a:rPr lang="ru-RU" sz="2400" b="1" dirty="0" smtClean="0"/>
              <a:t> </a:t>
            </a:r>
            <a:r>
              <a:rPr lang="ru-RU" sz="2400" b="1" dirty="0"/>
              <a:t>Анастасия Андреевна</a:t>
            </a:r>
          </a:p>
          <a:p>
            <a:r>
              <a:rPr lang="ru-RU" sz="2000" dirty="0"/>
              <a:t>Московская область, г. Краснознаменск, МБОУ СОШ № 4 </a:t>
            </a:r>
          </a:p>
          <a:p>
            <a:r>
              <a:rPr lang="ru-RU" sz="2000" dirty="0"/>
              <a:t>с углубленным изучением отдельных предметов им. Г.К. Жукова, </a:t>
            </a:r>
            <a:r>
              <a:rPr lang="ru-RU" sz="2000" dirty="0" smtClean="0"/>
              <a:t>11 </a:t>
            </a:r>
            <a:r>
              <a:rPr lang="ru-RU" sz="2000" dirty="0"/>
              <a:t>класс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4" r="8063"/>
          <a:stretch/>
        </p:blipFill>
        <p:spPr bwMode="auto">
          <a:xfrm>
            <a:off x="5472" y="3501008"/>
            <a:ext cx="4849518" cy="32010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 cstate="print"/>
          <a:srcRect l="32051" t="31909" r="16827" b="13959"/>
          <a:stretch/>
        </p:blipFill>
        <p:spPr bwMode="auto">
          <a:xfrm>
            <a:off x="4329080" y="2780928"/>
            <a:ext cx="4573270" cy="2724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140161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35292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ОПТИМИЗАЦИЯ ЭНЕРГОПОТРЕБЛЕНИЯ ПОРТАТИВНОГО </a:t>
            </a:r>
            <a:r>
              <a:rPr lang="ru-RU" sz="2800" dirty="0" smtClean="0"/>
              <a:t>ГАЗОАНАЛИЗАТОРА </a:t>
            </a:r>
            <a:endParaRPr lang="ru-RU" sz="2800" dirty="0"/>
          </a:p>
          <a:p>
            <a:r>
              <a:rPr lang="ru-RU" sz="2400" dirty="0" err="1" smtClean="0"/>
              <a:t>Джангирян</a:t>
            </a:r>
            <a:r>
              <a:rPr lang="ru-RU" sz="2400" dirty="0" smtClean="0"/>
              <a:t> </a:t>
            </a:r>
            <a:r>
              <a:rPr lang="ru-RU" sz="2400" dirty="0"/>
              <a:t>Георгий Сергеевич</a:t>
            </a:r>
          </a:p>
          <a:p>
            <a:r>
              <a:rPr lang="ru-RU" sz="2400" dirty="0"/>
              <a:t>Московская область, г. Реутов, МБОУ “Лицей”, 11 </a:t>
            </a:r>
            <a:r>
              <a:rPr lang="ru-RU" sz="2400" dirty="0" smtClean="0"/>
              <a:t>класс</a:t>
            </a:r>
            <a:endParaRPr lang="ru-RU" sz="2400" dirty="0"/>
          </a:p>
        </p:txBody>
      </p:sp>
      <p:pic>
        <p:nvPicPr>
          <p:cNvPr id="5" name="Рисунок 4" descr="IMG_576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69234"/>
            <a:ext cx="2783983" cy="1739885"/>
          </a:xfrm>
          <a:prstGeom prst="rect">
            <a:avLst/>
          </a:prstGeom>
          <a:ln>
            <a:headEnd/>
            <a:tailEnd/>
          </a:ln>
        </p:spPr>
      </p:pic>
      <p:pic>
        <p:nvPicPr>
          <p:cNvPr id="6" name="Рисунок 5" descr="C:\Users\jango\AppData\Local\Microsoft\Windows\INetCache\Content.Word\IaHWABjkC_U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3" t="16667" r="7792" b="3234"/>
          <a:stretch>
            <a:fillRect/>
          </a:stretch>
        </p:blipFill>
        <p:spPr bwMode="auto">
          <a:xfrm>
            <a:off x="3247389" y="2762884"/>
            <a:ext cx="5906763" cy="29703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03675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631697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Исследовательская школа «Научные кадры будущего» ориентирована на перспективных и талантливых школьников-исследователей и осуществляет начальную подготовку будущих ученых-инженеров. </a:t>
            </a:r>
            <a:endParaRPr lang="ru-RU" sz="2400" dirty="0" smtClean="0"/>
          </a:p>
          <a:p>
            <a:r>
              <a:rPr lang="ru-RU" sz="2400" dirty="0" smtClean="0"/>
              <a:t>Исследовательское </a:t>
            </a:r>
            <a:r>
              <a:rPr lang="ru-RU" sz="2400" dirty="0"/>
              <a:t>обучение осуществляется на базе кафедр, научных лабораторий МГТУ им. Н.Э. Баумана и научно-исследовательских институтов РАН в форме групповых и индивидуальных занятий. </a:t>
            </a:r>
            <a:endParaRPr lang="ru-RU" sz="2400" dirty="0" smtClean="0"/>
          </a:p>
          <a:p>
            <a:r>
              <a:rPr lang="ru-RU" sz="2400" dirty="0"/>
              <a:t>Занятия проводятся в вечернее время; обучение в школе бесплатное. </a:t>
            </a:r>
            <a:endParaRPr lang="ru-RU" sz="2400" dirty="0" smtClean="0"/>
          </a:p>
          <a:p>
            <a:r>
              <a:rPr lang="ru-RU" sz="2400" dirty="0" smtClean="0"/>
              <a:t>Каждый </a:t>
            </a:r>
            <a:r>
              <a:rPr lang="ru-RU" sz="2400" dirty="0"/>
              <a:t>учащийся школы прикрепляется к научному </a:t>
            </a:r>
            <a:r>
              <a:rPr lang="ru-RU" sz="2400" dirty="0" err="1"/>
              <a:t>тьютору</a:t>
            </a:r>
            <a:r>
              <a:rPr lang="ru-RU" sz="2400" dirty="0"/>
              <a:t>, который является действующим ученым в выбранном направлении научно-инженерной специализации.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Исследовательская школа «Научные кадры будущего»</a:t>
            </a:r>
          </a:p>
        </p:txBody>
      </p:sp>
    </p:spTree>
    <p:extLst>
      <p:ext uri="{BB962C8B-B14F-4D97-AF65-F5344CB8AC3E}">
        <p14:creationId xmlns:p14="http://schemas.microsoft.com/office/powerpoint/2010/main" xmlns="" val="3015309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579" y="116632"/>
            <a:ext cx="7886700" cy="872006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Вульф Михаил, студент </a:t>
            </a:r>
            <a:r>
              <a:rPr lang="ru-RU" sz="2400" dirty="0" smtClean="0">
                <a:solidFill>
                  <a:srgbClr val="FF0000"/>
                </a:solidFill>
              </a:rPr>
              <a:t>3 </a:t>
            </a:r>
            <a:r>
              <a:rPr lang="ru-RU" sz="2400" dirty="0">
                <a:solidFill>
                  <a:srgbClr val="FF0000"/>
                </a:solidFill>
              </a:rPr>
              <a:t>курса кафедры Э5, на вручении Нобелевских премий в Стокгольме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4579" y="980728"/>
            <a:ext cx="76841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Победитель программы для школьников «Шаг в будущее» в Южном федеральном округе </a:t>
            </a:r>
            <a:r>
              <a:rPr lang="ru-RU" sz="2000" dirty="0" smtClean="0"/>
              <a:t>(2014</a:t>
            </a:r>
            <a:r>
              <a:rPr lang="ru-RU" sz="2000" dirty="0"/>
              <a:t>) </a:t>
            </a:r>
            <a:endParaRPr lang="ru-RU" sz="2000" dirty="0" smtClean="0"/>
          </a:p>
          <a:p>
            <a:r>
              <a:rPr lang="ru-RU" sz="2000" dirty="0" smtClean="0"/>
              <a:t>Победитель Всероссийского форума «Шаг в будущее» (2015) 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406" r="13224"/>
          <a:stretch>
            <a:fillRect/>
          </a:stretch>
        </p:blipFill>
        <p:spPr>
          <a:xfrm>
            <a:off x="-324544" y="2348879"/>
            <a:ext cx="2952328" cy="2830859"/>
          </a:xfrm>
          <a:prstGeom prst="rect">
            <a:avLst/>
          </a:prstGeom>
        </p:spPr>
      </p:pic>
      <p:pic>
        <p:nvPicPr>
          <p:cNvPr id="8" name="Рисунок 7" descr="DSC_0161.jpg"/>
          <p:cNvPicPr>
            <a:picLocks noChangeAspect="1"/>
          </p:cNvPicPr>
          <p:nvPr/>
        </p:nvPicPr>
        <p:blipFill>
          <a:blip r:embed="rId3" cstate="print"/>
          <a:srcRect t="17188" r="36111"/>
          <a:stretch>
            <a:fillRect/>
          </a:stretch>
        </p:blipFill>
        <p:spPr>
          <a:xfrm>
            <a:off x="6588224" y="2132855"/>
            <a:ext cx="1944216" cy="448014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040115"/>
            <a:ext cx="3496408" cy="481788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97766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Хорда 27">
            <a:extLst>
              <a:ext uri="{FF2B5EF4-FFF2-40B4-BE49-F238E27FC236}">
                <a16:creationId xmlns:a16="http://schemas.microsoft.com/office/drawing/2014/main" xmlns="" id="{A7AC68C7-7753-470D-AF1D-964F8846A9C8}"/>
              </a:ext>
            </a:extLst>
          </p:cNvPr>
          <p:cNvSpPr/>
          <p:nvPr/>
        </p:nvSpPr>
        <p:spPr>
          <a:xfrm rot="6716534">
            <a:off x="1914491" y="3286881"/>
            <a:ext cx="490482" cy="464670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1534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Задача по физике как исследовательская задача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xmlns="" id="{5761BCF8-24D9-4953-86FF-53E0F965906B}"/>
              </a:ext>
            </a:extLst>
          </p:cNvPr>
          <p:cNvCxnSpPr>
            <a:cxnSpLocks/>
          </p:cNvCxnSpPr>
          <p:nvPr/>
        </p:nvCxnSpPr>
        <p:spPr>
          <a:xfrm>
            <a:off x="1115616" y="6237312"/>
            <a:ext cx="71287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E7A5D6E0-18C8-4CA1-A884-8DE6E524FA8A}"/>
              </a:ext>
            </a:extLst>
          </p:cNvPr>
          <p:cNvCxnSpPr>
            <a:cxnSpLocks/>
          </p:cNvCxnSpPr>
          <p:nvPr/>
        </p:nvCxnSpPr>
        <p:spPr>
          <a:xfrm flipV="1">
            <a:off x="1115616" y="2996952"/>
            <a:ext cx="0" cy="3240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566038FA-1814-463C-9784-25D316DF3B88}"/>
              </a:ext>
            </a:extLst>
          </p:cNvPr>
          <p:cNvCxnSpPr/>
          <p:nvPr/>
        </p:nvCxnSpPr>
        <p:spPr>
          <a:xfrm>
            <a:off x="1979712" y="3717032"/>
            <a:ext cx="0" cy="252028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Улыбающееся лицо 12">
            <a:extLst>
              <a:ext uri="{FF2B5EF4-FFF2-40B4-BE49-F238E27FC236}">
                <a16:creationId xmlns:a16="http://schemas.microsoft.com/office/drawing/2014/main" xmlns="" id="{D18FC148-A219-4313-9574-568891C8F938}"/>
              </a:ext>
            </a:extLst>
          </p:cNvPr>
          <p:cNvSpPr/>
          <p:nvPr/>
        </p:nvSpPr>
        <p:spPr>
          <a:xfrm>
            <a:off x="4391980" y="4185084"/>
            <a:ext cx="288032" cy="24781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Хорда 13">
            <a:extLst>
              <a:ext uri="{FF2B5EF4-FFF2-40B4-BE49-F238E27FC236}">
                <a16:creationId xmlns:a16="http://schemas.microsoft.com/office/drawing/2014/main" xmlns="" id="{7ECAA4F0-8983-42DA-BA4D-ADD97AEAEC55}"/>
              </a:ext>
            </a:extLst>
          </p:cNvPr>
          <p:cNvSpPr/>
          <p:nvPr/>
        </p:nvSpPr>
        <p:spPr>
          <a:xfrm rot="6716534">
            <a:off x="4103948" y="3419183"/>
            <a:ext cx="864096" cy="792088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объединение 14">
            <a:extLst>
              <a:ext uri="{FF2B5EF4-FFF2-40B4-BE49-F238E27FC236}">
                <a16:creationId xmlns:a16="http://schemas.microsoft.com/office/drawing/2014/main" xmlns="" id="{BA04E972-D072-4C46-8C0A-75E2C0625E7E}"/>
              </a:ext>
            </a:extLst>
          </p:cNvPr>
          <p:cNvSpPr/>
          <p:nvPr/>
        </p:nvSpPr>
        <p:spPr>
          <a:xfrm>
            <a:off x="4391980" y="4617132"/>
            <a:ext cx="288032" cy="36004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CA2F4B63-C065-4760-84D5-D9320F22F1AE}"/>
              </a:ext>
            </a:extLst>
          </p:cNvPr>
          <p:cNvCxnSpPr>
            <a:cxnSpLocks/>
          </p:cNvCxnSpPr>
          <p:nvPr/>
        </p:nvCxnSpPr>
        <p:spPr>
          <a:xfrm>
            <a:off x="4209004" y="4617132"/>
            <a:ext cx="0" cy="161673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Улыбающееся лицо 21">
            <a:extLst>
              <a:ext uri="{FF2B5EF4-FFF2-40B4-BE49-F238E27FC236}">
                <a16:creationId xmlns:a16="http://schemas.microsoft.com/office/drawing/2014/main" xmlns="" id="{DB1B7AC7-2338-45B7-AB2C-6C4B3BCB46DF}"/>
              </a:ext>
            </a:extLst>
          </p:cNvPr>
          <p:cNvSpPr/>
          <p:nvPr/>
        </p:nvSpPr>
        <p:spPr>
          <a:xfrm>
            <a:off x="2015716" y="3104592"/>
            <a:ext cx="288032" cy="24781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объединение 23">
            <a:extLst>
              <a:ext uri="{FF2B5EF4-FFF2-40B4-BE49-F238E27FC236}">
                <a16:creationId xmlns:a16="http://schemas.microsoft.com/office/drawing/2014/main" xmlns="" id="{69D6B7B5-667C-46F3-8E18-8ECA0B5D4D80}"/>
              </a:ext>
            </a:extLst>
          </p:cNvPr>
          <p:cNvSpPr/>
          <p:nvPr/>
        </p:nvSpPr>
        <p:spPr>
          <a:xfrm>
            <a:off x="2015716" y="3536640"/>
            <a:ext cx="288032" cy="36004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Прямоугольник 25">
                <a:extLst>
                  <a:ext uri="{FF2B5EF4-FFF2-40B4-BE49-F238E27FC236}">
                    <a16:creationId xmlns="" xmlns:a16="http://schemas.microsoft.com/office/drawing/2014/main" id="{0AB9BA4D-3344-4248-94EA-8A04AD971F24}"/>
                  </a:ext>
                </a:extLst>
              </p:cNvPr>
              <p:cNvSpPr/>
              <p:nvPr/>
            </p:nvSpPr>
            <p:spPr>
              <a:xfrm>
                <a:off x="3779912" y="4740972"/>
                <a:ext cx="478464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2</a:t>
                </a:r>
                <a:endParaRPr lang="ru-RU" dirty="0"/>
              </a:p>
            </p:txBody>
          </p:sp>
        </mc:Choice>
        <mc:Fallback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AB9BA4D-3344-4248-94EA-8A04AD971F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4740972"/>
                <a:ext cx="478464" cy="453137"/>
              </a:xfrm>
              <a:prstGeom prst="rect">
                <a:avLst/>
              </a:prstGeom>
              <a:blipFill>
                <a:blip r:embed="rId3" cstate="print"/>
                <a:stretch>
                  <a:fillRect l="-3797" r="-10127" b="-202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Прямоугольник 26">
                <a:extLst>
                  <a:ext uri="{FF2B5EF4-FFF2-40B4-BE49-F238E27FC236}">
                    <a16:creationId xmlns="" xmlns:a16="http://schemas.microsoft.com/office/drawing/2014/main" id="{F42F70A8-31DF-4367-AFB8-C42648AFC213}"/>
                  </a:ext>
                </a:extLst>
              </p:cNvPr>
              <p:cNvSpPr/>
              <p:nvPr/>
            </p:nvSpPr>
            <p:spPr>
              <a:xfrm>
                <a:off x="1357232" y="4797152"/>
                <a:ext cx="478464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1</a:t>
                </a:r>
                <a:endParaRPr lang="ru-RU" dirty="0"/>
              </a:p>
            </p:txBody>
          </p:sp>
        </mc:Choice>
        <mc:Fallback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42F70A8-31DF-4367-AFB8-C42648AFC2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232" y="4797152"/>
                <a:ext cx="478464" cy="453137"/>
              </a:xfrm>
              <a:prstGeom prst="rect">
                <a:avLst/>
              </a:prstGeom>
              <a:blipFill>
                <a:blip r:embed="rId4" cstate="print"/>
                <a:stretch>
                  <a:fillRect l="-3846" r="-10256" b="-202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Прямоугольник 28">
                <a:extLst>
                  <a:ext uri="{FF2B5EF4-FFF2-40B4-BE49-F238E27FC236}">
                    <a16:creationId xmlns="" xmlns:a16="http://schemas.microsoft.com/office/drawing/2014/main" id="{76CBD456-2B88-426A-8EEE-62A5C7ED5B6C}"/>
                  </a:ext>
                </a:extLst>
              </p:cNvPr>
              <p:cNvSpPr/>
              <p:nvPr/>
            </p:nvSpPr>
            <p:spPr>
              <a:xfrm>
                <a:off x="637152" y="2838460"/>
                <a:ext cx="47846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6CBD456-2B88-426A-8EEE-62A5C7ED5B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52" y="2838460"/>
                <a:ext cx="478464" cy="461665"/>
              </a:xfrm>
              <a:prstGeom prst="rect">
                <a:avLst/>
              </a:prstGeom>
              <a:blipFill>
                <a:blip r:embed="rId5" cstate="print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Прямоугольник 19">
                <a:extLst>
                  <a:ext uri="{FF2B5EF4-FFF2-40B4-BE49-F238E27FC236}">
                    <a16:creationId xmlns="" xmlns:a16="http://schemas.microsoft.com/office/drawing/2014/main" id="{C1ECE44C-9C2B-42E5-A14C-9A9DDA1CB2EB}"/>
                  </a:ext>
                </a:extLst>
              </p:cNvPr>
              <p:cNvSpPr/>
              <p:nvPr/>
            </p:nvSpPr>
            <p:spPr>
              <a:xfrm>
                <a:off x="5591060" y="2992317"/>
                <a:ext cx="3377143" cy="23083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i="1" dirty="0">
                    <a:latin typeface="Cambria Math" panose="02040503050406030204" pitchFamily="18" charset="0"/>
                  </a:rPr>
                  <a:t>Эмпирические </a:t>
                </a:r>
                <a:r>
                  <a:rPr lang="ru-RU" i="1" dirty="0" err="1">
                    <a:latin typeface="Cambria Math" panose="02040503050406030204" pitchFamily="18" charset="0"/>
                  </a:rPr>
                  <a:t>коэф</a:t>
                </a:r>
                <a:r>
                  <a:rPr lang="ru-RU" i="1" dirty="0">
                    <a:latin typeface="Cambria Math" panose="02040503050406030204" pitchFamily="18" charset="0"/>
                  </a:rPr>
                  <a:t>-ты</a:t>
                </a:r>
              </a:p>
              <a:p>
                <a:endParaRPr lang="ru-RU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</a:rPr>
                        <m:t>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ru-RU" b="0" dirty="0"/>
              </a:p>
              <a:p>
                <a:endParaRPr lang="en-US" b="0" dirty="0"/>
              </a:p>
              <a:p>
                <a:pPr algn="ctr"/>
                <a:r>
                  <a:rPr lang="en-US" i="1" dirty="0"/>
                  <a:t>g=f(h)</a:t>
                </a:r>
                <a:endParaRPr lang="ru-RU" i="1" dirty="0"/>
              </a:p>
              <a:p>
                <a:pPr algn="ctr"/>
                <a:endParaRPr lang="ru-RU" i="1" dirty="0"/>
              </a:p>
              <a:p>
                <a:pPr algn="ctr"/>
                <a:r>
                  <a:rPr lang="ru-RU" i="1" dirty="0"/>
                  <a:t>Работа со справочниками </a:t>
                </a:r>
              </a:p>
              <a:p>
                <a:pPr algn="ctr"/>
                <a:r>
                  <a:rPr lang="ru-RU" i="1" dirty="0"/>
                  <a:t>Дополнительной литературой</a:t>
                </a:r>
              </a:p>
            </p:txBody>
          </p:sp>
        </mc:Choice>
        <mc:Fallback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1ECE44C-9C2B-42E5-A14C-9A9DDA1CB2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060" y="2992317"/>
                <a:ext cx="3377143" cy="2308324"/>
              </a:xfrm>
              <a:prstGeom prst="rect">
                <a:avLst/>
              </a:prstGeom>
              <a:blipFill>
                <a:blip r:embed="rId6" cstate="print"/>
                <a:stretch>
                  <a:fillRect l="-1444" t="-1847" r="-1444" b="-31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B26EAABC-AF34-4D19-A158-EC5F583835A1}"/>
              </a:ext>
            </a:extLst>
          </p:cNvPr>
          <p:cNvSpPr/>
          <p:nvPr/>
        </p:nvSpPr>
        <p:spPr>
          <a:xfrm>
            <a:off x="3480931" y="2203226"/>
            <a:ext cx="2110129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/>
              <a:t>физическая модель</a:t>
            </a:r>
          </a:p>
        </p:txBody>
      </p:sp>
    </p:spTree>
    <p:extLst>
      <p:ext uri="{BB962C8B-B14F-4D97-AF65-F5344CB8AC3E}">
        <p14:creationId xmlns:p14="http://schemas.microsoft.com/office/powerpoint/2010/main" xmlns="" val="4068447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473" y="19092"/>
            <a:ext cx="8229600" cy="1143000"/>
          </a:xfrm>
        </p:spPr>
        <p:txBody>
          <a:bodyPr/>
          <a:lstStyle/>
          <a:p>
            <a:r>
              <a:rPr lang="ru-RU" dirty="0"/>
              <a:t>Физика и информатика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679507" cy="532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49380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1640" y="2287413"/>
            <a:ext cx="638072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1534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Задача по физике как исследовательская задача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1830776-6568-466F-8E17-6E1B51C695A9}"/>
              </a:ext>
            </a:extLst>
          </p:cNvPr>
          <p:cNvSpPr/>
          <p:nvPr/>
        </p:nvSpPr>
        <p:spPr>
          <a:xfrm>
            <a:off x="4256212" y="2112794"/>
            <a:ext cx="233262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/>
              <a:t>Построение графиков</a:t>
            </a:r>
          </a:p>
        </p:txBody>
      </p:sp>
    </p:spTree>
    <p:extLst>
      <p:ext uri="{BB962C8B-B14F-4D97-AF65-F5344CB8AC3E}">
        <p14:creationId xmlns:p14="http://schemas.microsoft.com/office/powerpoint/2010/main" xmlns="" val="2940660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Задача по физике как исследовательская задача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9726" y="1600200"/>
            <a:ext cx="5648578" cy="500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803CA4B-A730-4612-9F75-CB296F7C932D}"/>
              </a:ext>
            </a:extLst>
          </p:cNvPr>
          <p:cNvSpPr/>
          <p:nvPr/>
        </p:nvSpPr>
        <p:spPr>
          <a:xfrm>
            <a:off x="827584" y="1600200"/>
            <a:ext cx="233262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/>
              <a:t>Построение графиков</a:t>
            </a:r>
          </a:p>
        </p:txBody>
      </p:sp>
    </p:spTree>
    <p:extLst>
      <p:ext uri="{BB962C8B-B14F-4D97-AF65-F5344CB8AC3E}">
        <p14:creationId xmlns:p14="http://schemas.microsoft.com/office/powerpoint/2010/main" xmlns="" val="3849607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Общие требования к оформлению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i="1" dirty="0"/>
              <a:t>Заголовок: </a:t>
            </a:r>
            <a:r>
              <a:rPr lang="ru-RU" dirty="0"/>
              <a:t>должен давать представление о характере выполненных исследований (экспериментальные, теоретические и т. п.), об объекте исследований (процесс, машина, система и т. п.), и кратко о цели исследования;</a:t>
            </a:r>
          </a:p>
          <a:p>
            <a:r>
              <a:rPr lang="ru-RU" i="1" dirty="0"/>
              <a:t>Выбор темы и актуальность: </a:t>
            </a:r>
            <a:r>
              <a:rPr lang="ru-RU" dirty="0"/>
              <a:t>причины возникновения интереса к теме творческой работы (откуда узнал, кто помогал, заинтересовал, кому нужны результаты);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70329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/>
              <a:t>Обоснование постановки цели и задач 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i="1" dirty="0"/>
              <a:t>Цель</a:t>
            </a:r>
            <a:r>
              <a:rPr lang="ru-RU" dirty="0"/>
              <a:t>: на какой вопрос поможет ответить работа, какую проблему познания природы, адаптации человека предполагается решить полностью или частично. </a:t>
            </a:r>
          </a:p>
          <a:p>
            <a:r>
              <a:rPr lang="ru-RU" i="1" dirty="0"/>
              <a:t>Задачи</a:t>
            </a:r>
            <a:r>
              <a:rPr lang="ru-RU" dirty="0"/>
              <a:t>: на какие вопросы и в какой последовательности необходимо искать ответы, чтобы достичь цели, ответы на какие вопросы предполагается получить в работе;</a:t>
            </a:r>
          </a:p>
        </p:txBody>
      </p:sp>
    </p:spTree>
    <p:extLst>
      <p:ext uri="{BB962C8B-B14F-4D97-AF65-F5344CB8AC3E}">
        <p14:creationId xmlns:p14="http://schemas.microsoft.com/office/powerpoint/2010/main" xmlns="" val="20906680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/>
              <a:t>Уточнение объекта и предмета 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/>
              <a:t>Объект</a:t>
            </a:r>
            <a:r>
              <a:rPr lang="ru-RU" dirty="0"/>
              <a:t> - явление или процесс, который является причиной изучаемой автором проблемной ситуации и существует независимо от исследователя, </a:t>
            </a:r>
          </a:p>
          <a:p>
            <a:r>
              <a:rPr lang="ru-RU" i="1" dirty="0"/>
              <a:t>Предмет</a:t>
            </a:r>
            <a:r>
              <a:rPr lang="ru-RU" dirty="0"/>
              <a:t> – значимые, с теоретической или практической точки зрения исследователя, свойства, особенности или стороны объекта;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32609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/>
              <a:t>Обозначение и обоснование метода проведения 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ru-RU" dirty="0"/>
              <a:t>теоретическое построение, обоснование, расчеты,</a:t>
            </a:r>
            <a:endParaRPr lang="ru-RU" sz="2400" dirty="0"/>
          </a:p>
          <a:p>
            <a:pPr lvl="1"/>
            <a:r>
              <a:rPr lang="ru-RU" dirty="0"/>
              <a:t>полуэмпирические расчеты, оценки параметров,</a:t>
            </a:r>
            <a:endParaRPr lang="ru-RU" sz="2400" dirty="0"/>
          </a:p>
          <a:p>
            <a:pPr lvl="1"/>
            <a:r>
              <a:rPr lang="ru-RU" dirty="0"/>
              <a:t>экспериментальное получение недостающих для описания явления данных в конкретных условиях исследования;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9157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Результат оформляется в виде </a:t>
            </a:r>
            <a:r>
              <a:rPr lang="ru-RU" i="1" dirty="0"/>
              <a:t>конкретного продукта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i="1" dirty="0"/>
              <a:t>Схема</a:t>
            </a:r>
            <a:r>
              <a:rPr lang="ru-RU" sz="2400" dirty="0"/>
              <a:t> процесса с описанием принципа действия (демонстрационная версия, возможность анимации): </a:t>
            </a:r>
          </a:p>
          <a:p>
            <a:pPr lvl="0"/>
            <a:r>
              <a:rPr lang="ru-RU" sz="2400" i="1" dirty="0"/>
              <a:t>Макет</a:t>
            </a:r>
            <a:r>
              <a:rPr lang="ru-RU" sz="2400" dirty="0"/>
              <a:t> (габаритный, функциональный) с описанием выполняемых функций; </a:t>
            </a:r>
          </a:p>
          <a:p>
            <a:pPr lvl="0"/>
            <a:r>
              <a:rPr lang="ru-RU" sz="2400" i="1" dirty="0"/>
              <a:t>Модель</a:t>
            </a:r>
            <a:r>
              <a:rPr lang="ru-RU" sz="2400" dirty="0"/>
              <a:t> реальная или электронная, действующая или демонстрационная; </a:t>
            </a:r>
          </a:p>
          <a:p>
            <a:pPr lvl="0"/>
            <a:r>
              <a:rPr lang="ru-RU" sz="2400" i="1" dirty="0"/>
              <a:t>Образец</a:t>
            </a:r>
            <a:r>
              <a:rPr lang="ru-RU" sz="2400" dirty="0"/>
              <a:t> </a:t>
            </a:r>
            <a:r>
              <a:rPr lang="ru-RU" sz="2400" dirty="0" err="1"/>
              <a:t>полнофунциональный</a:t>
            </a:r>
            <a:r>
              <a:rPr lang="ru-RU" sz="2400" dirty="0"/>
              <a:t>: реальный в масштабе 1:1, электронный, предоставленный на предварительное тестирование; </a:t>
            </a:r>
          </a:p>
          <a:p>
            <a:pPr lvl="0"/>
            <a:r>
              <a:rPr lang="ru-RU" sz="2400" i="1" dirty="0"/>
              <a:t>Видеофильм</a:t>
            </a:r>
            <a:r>
              <a:rPr lang="ru-RU" sz="2400" dirty="0"/>
              <a:t> с аннотацией сюжета, указанием режиссера и постановщика.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894206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Направления </a:t>
            </a:r>
            <a:r>
              <a:rPr lang="ru-RU" sz="2400" b="1" dirty="0"/>
              <a:t>обучения: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«Интеллектуальные информационные системы, математическое моделирование и оптимизация сложных технических систем»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«</a:t>
            </a:r>
            <a:r>
              <a:rPr lang="ru-RU" sz="2400" dirty="0"/>
              <a:t>Современная техника и технологии вакуума и сжатых газов</a:t>
            </a:r>
            <a:r>
              <a:rPr lang="ru-RU" sz="2400" dirty="0" smtClean="0"/>
              <a:t>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«Современные двигатели для наземного, морского и воздушного </a:t>
            </a:r>
            <a:r>
              <a:rPr lang="ru-RU" sz="2400" dirty="0" smtClean="0"/>
              <a:t>высокотехнологичного </a:t>
            </a:r>
            <a:r>
              <a:rPr lang="ru-RU" sz="2400" dirty="0"/>
              <a:t>транспорта»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«Разработка и использование альтернативных </a:t>
            </a:r>
            <a:r>
              <a:rPr lang="ru-RU" sz="2400" dirty="0" smtClean="0"/>
              <a:t> энергоносителей»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«Биотехнические системы и технологии»</a:t>
            </a: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«Современные подъемно-транспортные, строительные,  дорожные машины и оборудование»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«</a:t>
            </a:r>
            <a:r>
              <a:rPr lang="ru-RU" sz="2400" dirty="0"/>
              <a:t>Динамика авиационной, космической, медицинской, </a:t>
            </a:r>
            <a:r>
              <a:rPr lang="ru-RU" sz="2400" dirty="0" smtClean="0"/>
              <a:t>микро- и </a:t>
            </a:r>
            <a:r>
              <a:rPr lang="ru-RU" sz="2400" dirty="0" err="1" smtClean="0"/>
              <a:t>наносистемной</a:t>
            </a:r>
            <a:r>
              <a:rPr lang="ru-RU" sz="2400" dirty="0" smtClean="0"/>
              <a:t> техники </a:t>
            </a:r>
            <a:r>
              <a:rPr lang="ru-RU" sz="2400" dirty="0"/>
              <a:t>и прикладная механика»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«Мобильные роботы специального назначения»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«</a:t>
            </a:r>
            <a:r>
              <a:rPr lang="ru-RU" sz="2400" dirty="0" err="1" smtClean="0"/>
              <a:t>Наноэлектроника</a:t>
            </a:r>
            <a:r>
              <a:rPr lang="ru-RU" sz="2400" dirty="0" smtClean="0"/>
              <a:t> и </a:t>
            </a:r>
            <a:r>
              <a:rPr lang="ru-RU" sz="2400" dirty="0" err="1" smtClean="0"/>
              <a:t>наноинженерия</a:t>
            </a:r>
            <a:r>
              <a:rPr lang="ru-RU" sz="2400" dirty="0" smtClean="0"/>
              <a:t>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009303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Требования к результатам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70186"/>
            <a:ext cx="836327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Результат должен быть </a:t>
            </a:r>
            <a:r>
              <a:rPr lang="ru-RU" sz="2000" i="1" dirty="0"/>
              <a:t>научным</a:t>
            </a:r>
            <a:r>
              <a:rPr lang="ru-RU" sz="2000" dirty="0"/>
              <a:t> и </a:t>
            </a:r>
            <a:r>
              <a:rPr lang="ru-RU" sz="2000" i="1" dirty="0"/>
              <a:t>конкретным</a:t>
            </a:r>
            <a:r>
              <a:rPr lang="ru-RU" sz="2000" dirty="0"/>
              <a:t>, то есть: </a:t>
            </a:r>
          </a:p>
          <a:p>
            <a:pPr lvl="0"/>
            <a:r>
              <a:rPr lang="ru-RU" sz="2000" i="1" dirty="0"/>
              <a:t>Понятным</a:t>
            </a:r>
            <a:r>
              <a:rPr lang="ru-RU" sz="2000" dirty="0"/>
              <a:t>, описанным литературным русским языком с применением необходимой, принятой в отрасли терминологии;</a:t>
            </a:r>
          </a:p>
          <a:p>
            <a:pPr lvl="0"/>
            <a:r>
              <a:rPr lang="ru-RU" sz="2000" i="1" dirty="0"/>
              <a:t>Измеримым</a:t>
            </a:r>
            <a:r>
              <a:rPr lang="ru-RU" sz="2000" dirty="0"/>
              <a:t>, содержащим измеренные или измеримые параметры и физические величины или способ их оценки в известных физических величинах;</a:t>
            </a:r>
          </a:p>
          <a:p>
            <a:pPr lvl="0"/>
            <a:r>
              <a:rPr lang="ru-RU" sz="2000" i="1" dirty="0"/>
              <a:t>Воспроизводимым</a:t>
            </a:r>
            <a:r>
              <a:rPr lang="ru-RU" sz="2000" dirty="0"/>
              <a:t> (</a:t>
            </a:r>
            <a:r>
              <a:rPr lang="ru-RU" sz="2000" i="1" dirty="0"/>
              <a:t>проверяемым</a:t>
            </a:r>
            <a:r>
              <a:rPr lang="ru-RU" sz="2000" dirty="0"/>
              <a:t>), допускающим возможность его получения при выполнении описанных в работе определенных условий и последовательности действий, с указанием источников информации и авторства; </a:t>
            </a:r>
          </a:p>
          <a:p>
            <a:pPr lvl="0"/>
            <a:r>
              <a:rPr lang="ru-RU" sz="2000" i="1" dirty="0"/>
              <a:t>Обоснованным</a:t>
            </a:r>
            <a:r>
              <a:rPr lang="ru-RU" sz="2000" dirty="0"/>
              <a:t> (</a:t>
            </a:r>
            <a:r>
              <a:rPr lang="ru-RU" sz="2000" i="1" dirty="0"/>
              <a:t>актуальным</a:t>
            </a:r>
            <a:r>
              <a:rPr lang="ru-RU" sz="2000" dirty="0"/>
              <a:t>), необходимым в настоящее время или в ближайшем будущем для увеличения знаний, обучения, изготовления или применения чего-либо; </a:t>
            </a:r>
          </a:p>
          <a:p>
            <a:pPr lvl="0"/>
            <a:r>
              <a:rPr lang="ru-RU" sz="2000" i="1" dirty="0"/>
              <a:t>Самостоятельным</a:t>
            </a:r>
            <a:r>
              <a:rPr lang="ru-RU" sz="2000" dirty="0"/>
              <a:t> и </a:t>
            </a:r>
            <a:r>
              <a:rPr lang="ru-RU" sz="2000" i="1" dirty="0"/>
              <a:t>уникальным</a:t>
            </a:r>
            <a:r>
              <a:rPr lang="ru-RU" sz="2000" dirty="0"/>
              <a:t>, достигнутым автором самостоятельно, с уточнением роли и вклада руководителя и консультантов.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1939186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Спасибо за внимание!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ovbelova@yandex.ru</a:t>
            </a:r>
            <a:endParaRPr lang="en-US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Белова Ольга Владимировна,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Директор направления «Энергетика и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техносферная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безопасность»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Программы «Шаг в будущее»,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к.т.н., доцент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МГТУ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им. Н.Э.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Баумана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dakalinkin@yandex.ru</a:t>
            </a:r>
            <a:endParaRPr lang="en-US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Калинкин Дмитрий Анатольевич,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Главный специалист по подготовке кадров РКК «Энергия»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к.т.н., доцент МГТУ им. Н.Э. Баумана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3470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Структура учебного плана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Аналитический цикл</a:t>
            </a:r>
          </a:p>
          <a:p>
            <a:r>
              <a:rPr lang="ru-RU" dirty="0" smtClean="0"/>
              <a:t>Исследовательский цикл</a:t>
            </a:r>
          </a:p>
          <a:p>
            <a:r>
              <a:rPr lang="ru-RU" dirty="0" smtClean="0"/>
              <a:t>Академический цикл</a:t>
            </a:r>
          </a:p>
          <a:p>
            <a:r>
              <a:rPr lang="ru-RU" dirty="0" smtClean="0"/>
              <a:t>Обучение 3 года</a:t>
            </a:r>
          </a:p>
          <a:p>
            <a:r>
              <a:rPr lang="ru-RU" dirty="0" smtClean="0"/>
              <a:t>С 8-9 класса по 10-11 классы</a:t>
            </a:r>
          </a:p>
          <a:p>
            <a:r>
              <a:rPr lang="ru-RU" dirty="0" smtClean="0"/>
              <a:t>Школьники Москвы и Подмосковья</a:t>
            </a:r>
          </a:p>
          <a:p>
            <a:r>
              <a:rPr lang="ru-RU" dirty="0" smtClean="0"/>
              <a:t>Квалификационный этап</a:t>
            </a:r>
          </a:p>
          <a:p>
            <a:r>
              <a:rPr lang="ru-RU" dirty="0" smtClean="0"/>
              <a:t>Сессии</a:t>
            </a:r>
          </a:p>
          <a:p>
            <a:r>
              <a:rPr lang="ru-RU" dirty="0" smtClean="0"/>
              <a:t>Участие в форумах программы «Шаг в будущее»</a:t>
            </a:r>
          </a:p>
          <a:p>
            <a:r>
              <a:rPr lang="ru-RU" dirty="0" smtClean="0"/>
              <a:t>Публикации статей по итогам исследовательской работы</a:t>
            </a:r>
          </a:p>
          <a:p>
            <a:r>
              <a:rPr lang="ru-RU" dirty="0" smtClean="0"/>
              <a:t>Экскурсии, лабораторные работы, лекции, мастер-классы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5307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069"/>
            <a:ext cx="8136903" cy="670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85204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К</a:t>
            </a:r>
            <a:r>
              <a:rPr lang="ru-RU" sz="3600" b="1" dirty="0" smtClean="0">
                <a:solidFill>
                  <a:srgbClr val="002060"/>
                </a:solidFill>
              </a:rPr>
              <a:t>акие профессии будут наиболее </a:t>
            </a:r>
            <a:r>
              <a:rPr lang="ru-RU" sz="3600" b="1" dirty="0">
                <a:solidFill>
                  <a:srgbClr val="002060"/>
                </a:solidFill>
              </a:rPr>
              <a:t>востребованы в ближайшем </a:t>
            </a:r>
            <a:r>
              <a:rPr lang="ru-RU" sz="3600" b="1" dirty="0" smtClean="0">
                <a:solidFill>
                  <a:srgbClr val="002060"/>
                </a:solidFill>
              </a:rPr>
              <a:t>будущем?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Инженеры</a:t>
            </a:r>
            <a:r>
              <a:rPr lang="ru-RU" b="1" dirty="0"/>
              <a:t>. </a:t>
            </a:r>
            <a:r>
              <a:rPr lang="ru-RU" dirty="0"/>
              <a:t>Начиная от системного мышления, которое свойственно людям этой профессии, и заканчивая созданием и управлением сложными системами, — эти </a:t>
            </a:r>
            <a:r>
              <a:rPr lang="ru-RU" b="1" dirty="0"/>
              <a:t>компетенции</a:t>
            </a:r>
            <a:r>
              <a:rPr lang="ru-RU" dirty="0"/>
              <a:t> будут востребованы и в России, и в других странах мира. Но в России — сильнее. </a:t>
            </a:r>
          </a:p>
          <a:p>
            <a:r>
              <a:rPr lang="ru-RU" b="1" dirty="0" smtClean="0"/>
              <a:t>IT-специалисты. </a:t>
            </a:r>
            <a:r>
              <a:rPr lang="ru-RU" dirty="0"/>
              <a:t>Здесь фокус востребованности </a:t>
            </a:r>
            <a:r>
              <a:rPr lang="ru-RU" dirty="0" smtClean="0"/>
              <a:t>смещается в </a:t>
            </a:r>
            <a:r>
              <a:rPr lang="ru-RU" dirty="0"/>
              <a:t>плоскость высокоуровневых </a:t>
            </a:r>
            <a:r>
              <a:rPr lang="ru-RU" dirty="0" smtClean="0"/>
              <a:t>компетенций: создания </a:t>
            </a:r>
            <a:r>
              <a:rPr lang="ru-RU" dirty="0"/>
              <a:t>и </a:t>
            </a:r>
            <a:r>
              <a:rPr lang="ru-RU" dirty="0" smtClean="0"/>
              <a:t>управления </a:t>
            </a:r>
            <a:r>
              <a:rPr lang="ru-RU" dirty="0"/>
              <a:t>архитектурами сложных систем. </a:t>
            </a:r>
          </a:p>
          <a:p>
            <a:r>
              <a:rPr lang="ru-RU" b="1" dirty="0" smtClean="0"/>
              <a:t>Специалисты </a:t>
            </a:r>
            <a:r>
              <a:rPr lang="ru-RU" b="1" dirty="0"/>
              <a:t>по биомедицинским технологиям. </a:t>
            </a:r>
            <a:r>
              <a:rPr lang="ru-RU" dirty="0" smtClean="0"/>
              <a:t>Персонализация </a:t>
            </a:r>
            <a:r>
              <a:rPr lang="ru-RU" dirty="0"/>
              <a:t>медицины, исследователи все активнее пытаются редактировать человеческий геном, </a:t>
            </a:r>
            <a:r>
              <a:rPr lang="ru-RU" dirty="0" smtClean="0"/>
              <a:t>создаются </a:t>
            </a:r>
            <a:r>
              <a:rPr lang="ru-RU" dirty="0"/>
              <a:t>новые </a:t>
            </a:r>
            <a:r>
              <a:rPr lang="ru-RU" dirty="0" smtClean="0"/>
              <a:t>лекарства.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0590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Какие </a:t>
            </a:r>
            <a:r>
              <a:rPr lang="ru-RU" sz="3600" b="1" dirty="0">
                <a:solidFill>
                  <a:srgbClr val="002060"/>
                </a:solidFill>
              </a:rPr>
              <a:t>компетенции будут наиболее востребованы в </a:t>
            </a:r>
            <a:r>
              <a:rPr lang="ru-RU" sz="3600" b="1" dirty="0" smtClean="0">
                <a:solidFill>
                  <a:srgbClr val="002060"/>
                </a:solidFill>
              </a:rPr>
              <a:t>ближайшем будущем?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141168"/>
          </a:xfrm>
        </p:spPr>
        <p:txBody>
          <a:bodyPr>
            <a:noAutofit/>
          </a:bodyPr>
          <a:lstStyle/>
          <a:p>
            <a:r>
              <a:rPr lang="ru-RU" sz="2200" dirty="0" smtClean="0"/>
              <a:t>Системное </a:t>
            </a:r>
            <a:r>
              <a:rPr lang="ru-RU" sz="2200" dirty="0"/>
              <a:t>мышление </a:t>
            </a:r>
            <a:endParaRPr lang="ru-RU" sz="2200" dirty="0" smtClean="0"/>
          </a:p>
          <a:p>
            <a:r>
              <a:rPr lang="ru-RU" sz="2200" dirty="0" smtClean="0"/>
              <a:t>Креативность</a:t>
            </a:r>
          </a:p>
          <a:p>
            <a:r>
              <a:rPr lang="ru-RU" sz="2200" dirty="0"/>
              <a:t>Работа в условиях неопределенности: Работа в режиме </a:t>
            </a:r>
            <a:r>
              <a:rPr lang="ru-RU" sz="2200" dirty="0" smtClean="0"/>
              <a:t>быстрой </a:t>
            </a:r>
            <a:r>
              <a:rPr lang="ru-RU" sz="2200" dirty="0"/>
              <a:t>смены условий задач (умение быстро принимать решения, </a:t>
            </a:r>
            <a:r>
              <a:rPr lang="ru-RU" sz="2200" dirty="0" smtClean="0"/>
              <a:t>умение </a:t>
            </a:r>
            <a:r>
              <a:rPr lang="ru-RU" sz="2200" dirty="0"/>
              <a:t>распределять ресурсы и управлять своим временем).</a:t>
            </a:r>
          </a:p>
          <a:p>
            <a:r>
              <a:rPr lang="ru-RU" sz="2200" dirty="0" err="1" smtClean="0"/>
              <a:t>Мультидисциплинарность</a:t>
            </a:r>
            <a:r>
              <a:rPr lang="ru-RU" sz="2200" dirty="0"/>
              <a:t>:</a:t>
            </a:r>
            <a:r>
              <a:rPr lang="ru-RU" sz="2200" dirty="0" smtClean="0"/>
              <a:t> </a:t>
            </a:r>
            <a:r>
              <a:rPr lang="ru-RU" sz="2200" dirty="0"/>
              <a:t>Обладание знаниями не только в своей области, но и тех, которые так или иначе связаны с </a:t>
            </a:r>
            <a:r>
              <a:rPr lang="ru-RU" sz="2200" dirty="0" smtClean="0"/>
              <a:t>ней (Например, для </a:t>
            </a:r>
            <a:r>
              <a:rPr lang="ru-RU" sz="2200" dirty="0"/>
              <a:t>IT-специалистов знание в области медицины, архитектуры, </a:t>
            </a:r>
            <a:r>
              <a:rPr lang="ru-RU" sz="2200" dirty="0" smtClean="0"/>
              <a:t>строительства).</a:t>
            </a:r>
          </a:p>
          <a:p>
            <a:r>
              <a:rPr lang="ru-RU" sz="2200" dirty="0"/>
              <a:t>Межотраслевая коммуникация </a:t>
            </a:r>
          </a:p>
          <a:p>
            <a:r>
              <a:rPr lang="ru-RU" sz="2200" dirty="0" smtClean="0"/>
              <a:t>Готовность к постоянному самообразованию: поиск</a:t>
            </a:r>
            <a:r>
              <a:rPr lang="ru-RU" sz="2200" dirty="0"/>
              <a:t>, осваивание и внедрение новых инструментов, программ, разработок.</a:t>
            </a:r>
          </a:p>
          <a:p>
            <a:r>
              <a:rPr lang="ru-RU" sz="2200" dirty="0" smtClean="0"/>
              <a:t>Лидерские </a:t>
            </a:r>
            <a:r>
              <a:rPr lang="ru-RU" sz="2200" dirty="0"/>
              <a:t>качества, умение вдохновлять своим примером и мотивировать сотрудников на </a:t>
            </a:r>
            <a:r>
              <a:rPr lang="ru-RU" sz="2200" dirty="0" smtClean="0"/>
              <a:t>работу</a:t>
            </a:r>
          </a:p>
          <a:p>
            <a:r>
              <a:rPr lang="ru-RU" sz="2200" dirty="0" err="1" smtClean="0"/>
              <a:t>Мультиязычность</a:t>
            </a:r>
            <a:r>
              <a:rPr lang="ru-RU" sz="2200" dirty="0" smtClean="0"/>
              <a:t> </a:t>
            </a:r>
            <a:r>
              <a:rPr lang="ru-RU" sz="2200" dirty="0"/>
              <a:t>и </a:t>
            </a:r>
            <a:r>
              <a:rPr lang="ru-RU" sz="2200" dirty="0" err="1"/>
              <a:t>мультикультурность</a:t>
            </a:r>
            <a:r>
              <a:rPr lang="ru-RU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130069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Уровни интеллектуальной инициативы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По классификации Д.Б</a:t>
            </a:r>
            <a:r>
              <a:rPr lang="ru-RU" dirty="0"/>
              <a:t>. Богоявленской </a:t>
            </a:r>
            <a:r>
              <a:rPr lang="ru-RU" i="1" dirty="0"/>
              <a:t>интеллектуальная инициатива </a:t>
            </a:r>
            <a:r>
              <a:rPr lang="ru-RU" dirty="0"/>
              <a:t>как мера интеллектуальной активности (ИА) делится на три уровня:</a:t>
            </a:r>
          </a:p>
          <a:p>
            <a:pPr lvl="0"/>
            <a:r>
              <a:rPr lang="ru-RU" i="1" dirty="0"/>
              <a:t>Стимульно-продуктивный</a:t>
            </a:r>
            <a:endParaRPr lang="ru-RU" dirty="0"/>
          </a:p>
          <a:p>
            <a:pPr lvl="0"/>
            <a:r>
              <a:rPr lang="ru-RU" i="1" dirty="0"/>
              <a:t>Эвристический</a:t>
            </a:r>
            <a:endParaRPr lang="ru-RU" dirty="0"/>
          </a:p>
          <a:p>
            <a:pPr lvl="0"/>
            <a:r>
              <a:rPr lang="ru-RU" i="1" dirty="0"/>
              <a:t>Креативный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17895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Креативный уровень ИА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Интеллектуальная активность в данном случае качественно иная, чем на эвристическом уровне: она воплощается в познава­тельном целеполагании — постановке новой проблемы, на реше­ние которой с этого момента направлена вся познавательная дея­тельность субъекта.</a:t>
            </a:r>
          </a:p>
          <a:p>
            <a:r>
              <a:rPr lang="ru-RU" dirty="0"/>
              <a:t>Креативный уровень ИА соответствует теоретическим откры­тиям. Ученый на основании найденных им или другими фактов и закономерностей строит теорию, их объясняющую, ставит новую проблему. </a:t>
            </a:r>
          </a:p>
          <a:p>
            <a:pPr marL="0" indent="0" algn="r">
              <a:buNone/>
            </a:pPr>
            <a:r>
              <a:rPr lang="ru-RU" i="1" dirty="0"/>
              <a:t>Д.Б. Богоявленская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44824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2459</TotalTime>
  <Words>1502</Words>
  <Application>Microsoft Office PowerPoint</Application>
  <PresentationFormat>Экран (4:3)</PresentationFormat>
  <Paragraphs>207</Paragraphs>
  <Slides>31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ОРГАНИЗАЦИЯ ИССЛЕДОВАТЕЛЬСКОГО ОБУЧЕНИЯ ШКОЛЬНИКОВ НА БАЗЕ КАФЕДР И НАУЧНЫХ ЛАБОРАТОРИЙ УНИВЕРСИТЕТА</vt:lpstr>
      <vt:lpstr>Исследовательская школа «Научные кадры будущего»</vt:lpstr>
      <vt:lpstr>Слайд 3</vt:lpstr>
      <vt:lpstr>Структура учебного плана</vt:lpstr>
      <vt:lpstr>Слайд 5</vt:lpstr>
      <vt:lpstr>Какие профессии будут наиболее востребованы в ближайшем будущем?</vt:lpstr>
      <vt:lpstr>Какие компетенции будут наиболее востребованы в ближайшем будущем?</vt:lpstr>
      <vt:lpstr>Уровни интеллектуальной инициативы</vt:lpstr>
      <vt:lpstr>Креативный уровень ИА</vt:lpstr>
      <vt:lpstr>Слайд 10</vt:lpstr>
      <vt:lpstr>ДАВЛЕНИЕ ГАЗА</vt:lpstr>
      <vt:lpstr>ВАКУУМНЫЕ ТЕХНОЛОГИИ</vt:lpstr>
      <vt:lpstr>Кафедра Э-5 «Вакуумная и компрессорная техника»</vt:lpstr>
      <vt:lpstr>Вакуумные технологические установки для испытаний космических аппаратов на базе ТМН</vt:lpstr>
      <vt:lpstr>Слайд 15</vt:lpstr>
      <vt:lpstr>Слайд 16</vt:lpstr>
      <vt:lpstr>Слайд 17</vt:lpstr>
      <vt:lpstr>Слайд 18</vt:lpstr>
      <vt:lpstr>Слайд 19</vt:lpstr>
      <vt:lpstr>Вульф Михаил, студент 3 курса кафедры Э5, на вручении Нобелевских премий в Стокгольме</vt:lpstr>
      <vt:lpstr>Задача по физике как исследовательская задача</vt:lpstr>
      <vt:lpstr>Физика и информатика</vt:lpstr>
      <vt:lpstr>Задача по физике как исследовательская задача</vt:lpstr>
      <vt:lpstr>Задача по физике как исследовательская задача</vt:lpstr>
      <vt:lpstr>Общие требования к оформлению</vt:lpstr>
      <vt:lpstr>Обоснование постановки цели и задач исследования</vt:lpstr>
      <vt:lpstr>Уточнение объекта и предмета исследования</vt:lpstr>
      <vt:lpstr>Обозначение и обоснование метода проведения исследования</vt:lpstr>
      <vt:lpstr>Результат оформляется в виде конкретного продукта</vt:lpstr>
      <vt:lpstr>Требования к результатам исследования</vt:lpstr>
      <vt:lpstr>Спасибо за внимание!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ПОИСК И РАЗВИТИЕ КРЕАТИВНОСТИ ПРИ НАУЧНОМ ОБРАЗОВАНИИ МОЛОДЕЖИ</dc:title>
  <dc:creator>Стас</dc:creator>
  <cp:lastModifiedBy>OlgaK</cp:lastModifiedBy>
  <cp:revision>87</cp:revision>
  <dcterms:created xsi:type="dcterms:W3CDTF">2017-11-10T20:56:22Z</dcterms:created>
  <dcterms:modified xsi:type="dcterms:W3CDTF">2017-11-23T07:44:06Z</dcterms:modified>
</cp:coreProperties>
</file>