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69" r:id="rId2"/>
    <p:sldId id="271" r:id="rId3"/>
    <p:sldId id="349" r:id="rId4"/>
    <p:sldId id="377" r:id="rId5"/>
    <p:sldId id="378" r:id="rId6"/>
    <p:sldId id="379" r:id="rId7"/>
    <p:sldId id="382" r:id="rId8"/>
    <p:sldId id="383" r:id="rId9"/>
    <p:sldId id="380" r:id="rId10"/>
    <p:sldId id="384" r:id="rId11"/>
    <p:sldId id="385" r:id="rId12"/>
    <p:sldId id="387" r:id="rId13"/>
    <p:sldId id="389" r:id="rId14"/>
    <p:sldId id="388" r:id="rId15"/>
    <p:sldId id="39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12CB-4E34-409E-AAE6-24E5AD2A1CDB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7B03-B472-472F-90BB-625ABFDD1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8F95-6A07-F847-BADF-E5DD2C69AA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8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Ставим в качестве оформления стрелку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Ставим как </a:t>
            </a:r>
            <a:r>
              <a:rPr lang="ru-RU" dirty="0" err="1" smtClean="0"/>
              <a:t>инфографику</a:t>
            </a:r>
            <a:r>
              <a:rPr lang="ru-RU" dirty="0" smtClean="0"/>
              <a:t>: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en-US" dirty="0" smtClean="0"/>
              <a:t>TOP-100 QS: </a:t>
            </a:r>
            <a:r>
              <a:rPr lang="ru-RU" dirty="0" smtClean="0"/>
              <a:t>страны </a:t>
            </a:r>
            <a:r>
              <a:rPr lang="en-US" dirty="0" smtClean="0"/>
              <a:t>BRICS </a:t>
            </a:r>
            <a:r>
              <a:rPr lang="ru-RU" dirty="0" smtClean="0"/>
              <a:t>и </a:t>
            </a:r>
            <a:r>
              <a:rPr lang="en-US" dirty="0" smtClean="0"/>
              <a:t>THE BRICS &amp; the Emerging Economies 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en-US" dirty="0" smtClean="0"/>
              <a:t>TOP-1000 QS, THE</a:t>
            </a:r>
          </a:p>
          <a:p>
            <a:endParaRPr lang="en-US" dirty="0" smtClean="0"/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ru-RU" dirty="0" smtClean="0"/>
              <a:t>цифры 79, 4 (средний бал ЕГЭ)</a:t>
            </a:r>
            <a:endParaRPr lang="en-US" dirty="0" smtClean="0"/>
          </a:p>
          <a:p>
            <a:pPr marL="285379" indent="-285379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ru-RU" dirty="0" smtClean="0"/>
              <a:t>металлургия и материаловедение</a:t>
            </a:r>
            <a:endParaRPr lang="en-US" dirty="0" smtClean="0"/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ru-RU" dirty="0" smtClean="0"/>
              <a:t>место среди технических вузов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r>
              <a:rPr lang="ru-RU" dirty="0" smtClean="0"/>
              <a:t>11 место в России</a:t>
            </a:r>
          </a:p>
          <a:p>
            <a:pPr marL="285379" indent="-285379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8F95-6A07-F847-BADF-E5DD2C69AA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1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8F95-6A07-F847-BADF-E5DD2C69AA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-1"/>
            <a:ext cx="9146876" cy="6855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78652" y="1632242"/>
            <a:ext cx="6313500" cy="195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036322" y="1795466"/>
            <a:ext cx="3110554" cy="1795466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878651" y="1469018"/>
            <a:ext cx="4157671" cy="163224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51" y="326448"/>
            <a:ext cx="1246398" cy="856818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4"/>
            <a:ext cx="5389573" cy="179546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1796555"/>
            <a:ext cx="7237427" cy="47324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5" y="2775446"/>
            <a:ext cx="7237427" cy="3754156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5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5712846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5" y="1795466"/>
            <a:ext cx="7237427" cy="3754156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0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26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6"/>
            <a:ext cx="3541720" cy="391738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5" y="2775446"/>
            <a:ext cx="7237427" cy="3754156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54724" y="6692192"/>
            <a:ext cx="4157671" cy="163224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5" y="5712846"/>
            <a:ext cx="1298548" cy="641232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52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664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4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185578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954724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2" t="10421" r="5469" b="11241"/>
          <a:stretch/>
        </p:blipFill>
        <p:spPr bwMode="auto">
          <a:xfrm>
            <a:off x="947579" y="6144812"/>
            <a:ext cx="1117511" cy="4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Рисунок 11"/>
          <p:cNvSpPr>
            <a:spLocks noGrp="1"/>
          </p:cNvSpPr>
          <p:nvPr>
            <p:ph type="pic" sz="quarter" idx="14"/>
          </p:nvPr>
        </p:nvSpPr>
        <p:spPr>
          <a:xfrm>
            <a:off x="5592984" y="3721433"/>
            <a:ext cx="2617793" cy="185578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1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9146876" cy="6855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78652" y="1632242"/>
            <a:ext cx="6313500" cy="195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036322" y="1795466"/>
            <a:ext cx="3110554" cy="1795466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1878651" y="1469018"/>
            <a:ext cx="4157671" cy="163224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519" y="328217"/>
            <a:ext cx="1723575" cy="856818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4"/>
            <a:ext cx="5389573" cy="179546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5" y="5712846"/>
            <a:ext cx="1298548" cy="64123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954724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39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954724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4733501"/>
          </a:xfrm>
        </p:spPr>
        <p:txBody>
          <a:bodyPr numCol="3" spcCol="1073081"/>
          <a:lstStyle>
            <a:lvl1pPr marL="0" marR="0" indent="-315612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Tx/>
              <a:buSzTx/>
              <a:buFont typeface="Wingdings" charset="2"/>
              <a:buAutoNum type="arabicPlain"/>
              <a:tabLst/>
              <a:defRPr sz="1100" kern="1200"/>
            </a:lvl1pPr>
            <a:lvl2pPr marL="200414" indent="-200414">
              <a:buFont typeface="Wingdings" charset="2"/>
              <a:buAutoNum type="arabicPlain"/>
              <a:defRPr/>
            </a:lvl2pPr>
            <a:lvl3pPr marL="359074" indent="-200414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62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774811"/>
            <a:ext cx="9146876" cy="408060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878651" y="6698720"/>
            <a:ext cx="4157671" cy="163224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1958690"/>
            <a:ext cx="8192152" cy="816121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795466"/>
            <a:ext cx="6036322" cy="163224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/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19" y="4733501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806" tIns="157806" rIns="157806" bIns="157806"/>
          <a:lstStyle>
            <a:lvl1pPr marL="157806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32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54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77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32" y="4734939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806" tIns="157806" rIns="157806" bIns="157806"/>
          <a:lstStyle>
            <a:lvl1pPr marL="157806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67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112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2774811"/>
            <a:ext cx="7237427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2213" y="326449"/>
            <a:ext cx="769939" cy="326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2020" y="328217"/>
            <a:ext cx="6313500" cy="3213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24pt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725" y="1795466"/>
            <a:ext cx="7237427" cy="4733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14pt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12pt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r>
              <a:rPr lang="en-US" dirty="0" smtClean="0"/>
              <a:t> 10pt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70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457144" rtl="0" eaLnBrk="1" latinLnBrk="0" hangingPunct="1">
        <a:lnSpc>
          <a:spcPts val="2525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44" rtl="0" eaLnBrk="1" latinLnBrk="0" hangingPunct="1">
        <a:spcBef>
          <a:spcPts val="0"/>
        </a:spcBef>
        <a:spcAft>
          <a:spcPts val="526"/>
        </a:spcAft>
        <a:buFont typeface="Arial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57269" indent="-157269" algn="l" defTabSz="457144" rtl="0" eaLnBrk="1" latinLnBrk="0" hangingPunct="1">
        <a:spcBef>
          <a:spcPts val="0"/>
        </a:spcBef>
        <a:spcAft>
          <a:spcPts val="526"/>
        </a:spcAft>
        <a:buClr>
          <a:schemeClr val="tx1"/>
        </a:buClr>
        <a:buFont typeface="Lucida Grande"/>
        <a:buChar char="●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314538" indent="-155877" algn="l" defTabSz="457144" rtl="0" eaLnBrk="1" latinLnBrk="0" hangingPunct="1">
        <a:spcBef>
          <a:spcPts val="0"/>
        </a:spcBef>
        <a:spcAft>
          <a:spcPts val="526"/>
        </a:spcAft>
        <a:buFont typeface="Lucida Grande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2" b="25012"/>
          <a:stretch>
            <a:fillRect/>
          </a:stretch>
        </p:blipFill>
        <p:spPr/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/>
          <a:p>
            <a:r>
              <a:rPr lang="ru-RU" dirty="0" smtClean="0"/>
              <a:t>Опыт проектной деятельности школьников в рамках инженерных классов</a:t>
            </a:r>
            <a:endParaRPr lang="ru-RU" dirty="0"/>
          </a:p>
        </p:txBody>
      </p:sp>
      <p:sp>
        <p:nvSpPr>
          <p:cNvPr id="10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78650" y="5712846"/>
            <a:ext cx="6313500" cy="816121"/>
          </a:xfrm>
        </p:spPr>
        <p:txBody>
          <a:bodyPr/>
          <a:lstStyle/>
          <a:p>
            <a:r>
              <a:rPr lang="ru-RU" sz="1400" dirty="0" smtClean="0"/>
              <a:t>Зотов Василий Владимирович</a:t>
            </a:r>
          </a:p>
          <a:p>
            <a:r>
              <a:rPr lang="ru-RU" sz="1400" dirty="0" smtClean="0"/>
              <a:t>Ведущий инженер Центра </a:t>
            </a:r>
            <a:r>
              <a:rPr lang="ru-RU" sz="1400" dirty="0" err="1" smtClean="0"/>
              <a:t>довузовской</a:t>
            </a:r>
            <a:r>
              <a:rPr lang="ru-RU" sz="1400" dirty="0" smtClean="0"/>
              <a:t> подготовки и организации приема НИТУ «МИСиС»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505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Разделение функций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315692" cy="288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42930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Консультирование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776" y="48457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Тьюторство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418"/>
            <a:ext cx="4355976" cy="29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144" rtl="0">
              <a:lnSpc>
                <a:spcPts val="2525"/>
              </a:lnSpc>
              <a:spcBef>
                <a:spcPct val="0"/>
              </a:spcBef>
            </a:pPr>
            <a:r>
              <a:rPr lang="ru-RU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Повышение квалификации преподавателей и методистов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ClrTx/>
              <a:buNone/>
            </a:pPr>
            <a:endParaRPr lang="ru-RU" altLang="ru-RU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1612"/>
            <a:ext cx="374309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43314"/>
            <a:ext cx="5445155" cy="24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0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7237427" cy="816121"/>
          </a:xfrm>
        </p:spPr>
        <p:txBody>
          <a:bodyPr/>
          <a:lstStyle/>
          <a:p>
            <a:r>
              <a:rPr lang="ru-RU" dirty="0" smtClean="0"/>
              <a:t>Выбор тематики</a:t>
            </a:r>
            <a:endParaRPr lang="ru-RU" dirty="0"/>
          </a:p>
        </p:txBody>
      </p:sp>
      <p:sp>
        <p:nvSpPr>
          <p:cNvPr id="55" name="Текст 3"/>
          <p:cNvSpPr>
            <a:spLocks noGrp="1"/>
          </p:cNvSpPr>
          <p:nvPr>
            <p:ph type="body" sz="quarter" idx="13"/>
          </p:nvPr>
        </p:nvSpPr>
        <p:spPr>
          <a:xfrm>
            <a:off x="467544" y="1124744"/>
            <a:ext cx="5616624" cy="3934131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Экскурсии, мастер-классы, лабораторные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работы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Элективные курсы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Олимпиады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школьников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День открытых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дверей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Деловые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игры, тренинги, образовательные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квесты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Фестиваль науки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Университетские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субботы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96" y="2276872"/>
            <a:ext cx="2073159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23" y="4893684"/>
            <a:ext cx="2837957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18" y="220875"/>
            <a:ext cx="2263864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3195351"/>
            <a:ext cx="3265997" cy="217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6766" y="2492896"/>
            <a:ext cx="3168352" cy="237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4042125" cy="241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80817" y="797132"/>
            <a:ext cx="7237427" cy="816121"/>
          </a:xfrm>
        </p:spPr>
        <p:txBody>
          <a:bodyPr/>
          <a:lstStyle/>
          <a:p>
            <a:r>
              <a:rPr lang="ru-RU" sz="2500" dirty="0" smtClean="0"/>
              <a:t>Проектная деятельность</a:t>
            </a:r>
            <a:endParaRPr lang="ru-RU" sz="25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17" y="6046166"/>
            <a:ext cx="985953" cy="400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091" y="6447139"/>
            <a:ext cx="1640289" cy="296392"/>
          </a:xfrm>
          <a:prstGeom prst="rect">
            <a:avLst/>
          </a:prstGeom>
          <a:noFill/>
        </p:spPr>
        <p:txBody>
          <a:bodyPr wrap="none" lIns="63122" tIns="40083" rIns="80165" bIns="40083" rtlCol="0">
            <a:spAutoFit/>
          </a:bodyPr>
          <a:lstStyle/>
          <a:p>
            <a:r>
              <a:rPr lang="ru-RU" sz="700" dirty="0">
                <a:solidFill>
                  <a:schemeClr val="tx2"/>
                </a:solidFill>
              </a:rPr>
              <a:t>Национальный исследовательский </a:t>
            </a:r>
          </a:p>
          <a:p>
            <a:r>
              <a:rPr lang="ru-RU" sz="700" dirty="0">
                <a:solidFill>
                  <a:schemeClr val="tx2"/>
                </a:solidFill>
              </a:rPr>
              <a:t>технологический университет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5" y="1196752"/>
            <a:ext cx="1842871" cy="347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ocuments\ViberDownloads\d6471cdbcbda0ffc20eea93e6c4f5b6d744c7317ab3ab8f0ec7604090940cc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34378" cy="374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Z:\Довузовское обучение\Инженерная школа\МЛШРЯ\Фото\image-0-02-04-1105b183edd3a8d08d98a698f50d80dfe946a4842300b99a2c8bb69351c868d4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35" y="3933056"/>
            <a:ext cx="3240360" cy="241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54242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Районный школьный этап с привлечением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Университетский семинар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97" y="2996952"/>
            <a:ext cx="5225065" cy="34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ch192uz.mskobr.ru/images/image-26-04-16-12-59-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1" y="2708920"/>
            <a:ext cx="3658726" cy="27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55576" y="1484784"/>
            <a:ext cx="7433700" cy="375415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проектно-исследовательской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значимым в профессиональной навигации проектом. Он позволяет на более ранних этапах определяться школьникам с выбором будущей профессии, а также с направлением, которое можно изучать в дальнейшем в том или ином техническом университете.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школьников в рамках инженерных классов наиболее эффективным является сотрудничество школы и вуза, предполагающее систему мастер-классов для школьников в вузе, двойное руководство проектами – от школы и от вуза, а также совместное проведение мероприятий по экспертизе проектов. От того, как будет построено такое сотрудничество, зависит мотивация школьников к инженерной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Особенностью, повышающей вероятность получения широкого спектра проектных и исследовательских компетенций, является распределение обязанностей между школьным и вузовским руководителями проектов и плотное взаимодействие их в направлении решения поставленных перед командой проекта задач.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результатом проектной или исследовательской деятельности является защита их результатов на конференциях различного уровня перед экспертной группой, представляющей академическое сообщество</a:t>
            </a:r>
            <a:r>
              <a:rPr lang="ru-RU" sz="1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MT"/>
              </a:rPr>
              <a:t>Спасибо за внимание!</a:t>
            </a:r>
            <a:br>
              <a:rPr lang="ru-RU" sz="2800" dirty="0">
                <a:latin typeface="ArialMT"/>
              </a:rPr>
            </a:br>
            <a:r>
              <a:rPr lang="ru-RU" sz="2800" dirty="0">
                <a:latin typeface="ArialMT"/>
              </a:rPr>
              <a:t/>
            </a:r>
            <a:br>
              <a:rPr lang="ru-RU" sz="2800" dirty="0">
                <a:latin typeface="ArialMT"/>
              </a:rPr>
            </a:br>
            <a:r>
              <a:rPr lang="en-US" sz="2800" dirty="0">
                <a:latin typeface="ArialMT"/>
              </a:rPr>
              <a:t>Thank you for</a:t>
            </a:r>
            <a:r>
              <a:rPr lang="ru-RU" sz="2800" dirty="0">
                <a:latin typeface="ArialMT"/>
              </a:rPr>
              <a:t> </a:t>
            </a:r>
            <a:r>
              <a:rPr lang="en-US" sz="2800" dirty="0">
                <a:latin typeface="ArialMT"/>
              </a:rPr>
              <a:t>your attention</a:t>
            </a:r>
            <a:r>
              <a:rPr lang="ru-RU" sz="2800" dirty="0">
                <a:latin typeface="ArialMT"/>
              </a:rPr>
              <a:t>!</a:t>
            </a:r>
          </a:p>
        </p:txBody>
      </p:sp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НИТУ «МИСиС» / Настоящее и взгляд в будущее / 22 января 2015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1033" y="2027040"/>
            <a:ext cx="7992229" cy="407474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ru-RU" sz="1200" dirty="0">
                <a:solidFill>
                  <a:srgbClr val="6D6E70"/>
                </a:solidFill>
                <a:latin typeface="ArialMT"/>
              </a:rPr>
              <a:t>Федеральное государственное</a:t>
            </a:r>
          </a:p>
          <a:p>
            <a:r>
              <a:rPr lang="ru-RU" sz="1200" dirty="0">
                <a:solidFill>
                  <a:srgbClr val="6D6E70"/>
                </a:solidFill>
                <a:latin typeface="ArialMT"/>
              </a:rPr>
              <a:t>автономное образовательное учреждение</a:t>
            </a:r>
          </a:p>
          <a:p>
            <a:r>
              <a:rPr lang="ru-RU" sz="1200" dirty="0">
                <a:solidFill>
                  <a:srgbClr val="6D6E70"/>
                </a:solidFill>
                <a:latin typeface="ArialMT"/>
              </a:rPr>
              <a:t>высшего профессионального образования</a:t>
            </a:r>
          </a:p>
          <a:p>
            <a:endParaRPr lang="ru-RU" sz="1200" dirty="0">
              <a:solidFill>
                <a:srgbClr val="6D6E70"/>
              </a:solidFill>
              <a:latin typeface="ArialMT"/>
            </a:endParaRPr>
          </a:p>
          <a:p>
            <a:endParaRPr lang="ru-RU" sz="700" dirty="0">
              <a:solidFill>
                <a:srgbClr val="6D6E70"/>
              </a:solidFill>
              <a:latin typeface="ArialMT"/>
            </a:endParaRPr>
          </a:p>
          <a:p>
            <a:r>
              <a:rPr lang="ru-RU" sz="3200" dirty="0">
                <a:solidFill>
                  <a:srgbClr val="6D6E70"/>
                </a:solidFill>
                <a:latin typeface="ArialMT"/>
              </a:rPr>
              <a:t>Национальный исследовательский технологический университет «МИСиС»</a:t>
            </a:r>
          </a:p>
          <a:p>
            <a:endParaRPr lang="en-US" sz="1600" dirty="0">
              <a:solidFill>
                <a:srgbClr val="6D6E70"/>
              </a:solidFill>
              <a:latin typeface="ArialMT"/>
            </a:endParaRPr>
          </a:p>
          <a:p>
            <a:endParaRPr lang="en-US" sz="2100" dirty="0">
              <a:solidFill>
                <a:srgbClr val="6D6E70"/>
              </a:solidFill>
              <a:latin typeface="ArialMT"/>
            </a:endParaRPr>
          </a:p>
          <a:p>
            <a:r>
              <a:rPr lang="ru-RU" sz="1600" dirty="0">
                <a:solidFill>
                  <a:srgbClr val="6D6E70"/>
                </a:solidFill>
                <a:latin typeface="ArialMT"/>
              </a:rPr>
              <a:t>Ленинский проспект, дом 4</a:t>
            </a:r>
          </a:p>
          <a:p>
            <a:r>
              <a:rPr lang="ru-RU" sz="1600" dirty="0">
                <a:solidFill>
                  <a:srgbClr val="6D6E70"/>
                </a:solidFill>
                <a:latin typeface="ArialMT"/>
              </a:rPr>
              <a:t>Москва, 119049</a:t>
            </a:r>
          </a:p>
          <a:p>
            <a:r>
              <a:rPr lang="ru-RU" sz="1600" dirty="0">
                <a:solidFill>
                  <a:srgbClr val="6D6E70"/>
                </a:solidFill>
                <a:latin typeface="ArialMT"/>
              </a:rPr>
              <a:t>тел.: +7 (495) 955-00-32</a:t>
            </a:r>
          </a:p>
          <a:p>
            <a:r>
              <a:rPr lang="ru-RU" sz="1600" dirty="0">
                <a:solidFill>
                  <a:srgbClr val="6D6E70"/>
                </a:solidFill>
                <a:latin typeface="ArialMT"/>
              </a:rPr>
              <a:t>факс +7 (499) 236-21-05</a:t>
            </a:r>
          </a:p>
          <a:p>
            <a:r>
              <a:rPr lang="en-US" sz="1600" dirty="0">
                <a:solidFill>
                  <a:srgbClr val="6D6E70"/>
                </a:solidFill>
                <a:latin typeface="ArialMT"/>
              </a:rPr>
              <a:t>e-mail: kancela@misis.ru</a:t>
            </a:r>
          </a:p>
          <a:p>
            <a:r>
              <a:rPr lang="en-US" sz="1600" dirty="0">
                <a:solidFill>
                  <a:srgbClr val="6D6E70"/>
                </a:solidFill>
                <a:latin typeface="ArialMT"/>
              </a:rPr>
              <a:t>www.misis.ru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40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Инженерные классы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3563888" y="4797152"/>
            <a:ext cx="4465647" cy="1766699"/>
          </a:xfrm>
        </p:spPr>
        <p:txBody>
          <a:bodyPr/>
          <a:lstStyle/>
          <a:p>
            <a:r>
              <a:rPr lang="ru-RU" sz="1400" b="1" dirty="0"/>
              <a:t>Проектно-исследовательская </a:t>
            </a:r>
            <a:r>
              <a:rPr lang="ru-RU" sz="1400" b="1" dirty="0" smtClean="0"/>
              <a:t>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Структура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Метод познания</a:t>
            </a:r>
          </a:p>
          <a:p>
            <a:r>
              <a:rPr lang="ru-RU" sz="1400" b="1" dirty="0" smtClean="0"/>
              <a:t>Инженерная подготовка</a:t>
            </a:r>
            <a:endParaRPr lang="ru-RU" sz="14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340768"/>
            <a:ext cx="7418214" cy="33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03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нужна проектная деятельность?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5188912" cy="3754156"/>
          </a:xfrm>
        </p:spPr>
        <p:txBody>
          <a:bodyPr/>
          <a:lstStyle/>
          <a:p>
            <a:r>
              <a:rPr lang="ru-RU" sz="1600" b="1" dirty="0" smtClean="0"/>
              <a:t>Школьник:</a:t>
            </a:r>
          </a:p>
          <a:p>
            <a:r>
              <a:rPr lang="ru-RU" sz="1400" b="1" dirty="0" smtClean="0"/>
              <a:t>Получает возможность творческой реализации</a:t>
            </a:r>
          </a:p>
          <a:p>
            <a:r>
              <a:rPr lang="ru-RU" sz="1400" b="1" dirty="0" smtClean="0"/>
              <a:t>Может выполнять разные широкие и узкие функции</a:t>
            </a:r>
          </a:p>
          <a:p>
            <a:r>
              <a:rPr lang="ru-RU" sz="1400" b="1" dirty="0" smtClean="0"/>
              <a:t>Получает навыки ориентироваться в </a:t>
            </a:r>
            <a:r>
              <a:rPr lang="ru-RU" sz="1400" b="1" dirty="0" err="1" smtClean="0"/>
              <a:t>инфопространстве</a:t>
            </a:r>
            <a:endParaRPr lang="ru-RU" sz="1400" b="1" dirty="0" smtClean="0"/>
          </a:p>
          <a:p>
            <a:r>
              <a:rPr lang="ru-RU" sz="1400" b="1" dirty="0" smtClean="0"/>
              <a:t>Развивает широкий диапазон инженерных компетенций</a:t>
            </a:r>
            <a:endParaRPr lang="ru-RU" sz="1400" b="1" dirty="0" smtClean="0"/>
          </a:p>
          <a:p>
            <a:r>
              <a:rPr lang="ru-RU" sz="1400" b="1" dirty="0" smtClean="0"/>
              <a:t>Находит возможности опережать учебную программу</a:t>
            </a:r>
          </a:p>
          <a:p>
            <a:r>
              <a:rPr lang="ru-RU" sz="1400" b="1" dirty="0" smtClean="0"/>
              <a:t>Учится </a:t>
            </a:r>
            <a:r>
              <a:rPr lang="ru-RU" sz="1400" b="1" dirty="0" smtClean="0"/>
              <a:t>учиться </a:t>
            </a:r>
            <a:endParaRPr lang="ru-RU" sz="1400" b="1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501008"/>
            <a:ext cx="41608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70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18810"/>
            <a:ext cx="4748818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6" y="2924944"/>
            <a:ext cx="4136008" cy="2759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02303"/>
            <a:ext cx="4568056" cy="30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интеграции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899592" y="1844824"/>
            <a:ext cx="4465647" cy="3754156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Неподготовленность инфраструктуры</a:t>
            </a:r>
          </a:p>
          <a:p>
            <a:pPr marL="228600" indent="-228600">
              <a:buFont typeface="+mj-lt"/>
              <a:buAutoNum type="arabicPeriod"/>
            </a:pPr>
            <a:endParaRPr lang="ru-RU" sz="1400" dirty="0" smtClean="0"/>
          </a:p>
          <a:p>
            <a:pPr marL="228600" indent="-228600"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Font typeface="+mj-lt"/>
              <a:buAutoNum type="arabicPeriod"/>
            </a:pPr>
            <a:endParaRPr lang="ru-RU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/>
              <a:t>Отсутствие </a:t>
            </a:r>
            <a:r>
              <a:rPr lang="ru-RU" sz="1400" dirty="0"/>
              <a:t>методологии поддержки проектно-исследовательской деятельности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Отсутствие подготовленных НПР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/>
              <a:t>Недостаток целевого финансирования проектов школьников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122587"/>
            <a:ext cx="26180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Лабораторная база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Программное обеспечение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76" y="4005064"/>
            <a:ext cx="3993324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37" y="0"/>
            <a:ext cx="45329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2" y="4214834"/>
            <a:ext cx="3967168" cy="264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0"/>
            <a:ext cx="4716016" cy="314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b="10560"/>
          <a:stretch>
            <a:fillRect/>
          </a:stretch>
        </p:blipFill>
        <p:spPr bwMode="auto">
          <a:xfrm>
            <a:off x="0" y="3068960"/>
            <a:ext cx="5153200" cy="30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48478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Взаимодействие с вузами: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Лабораторная база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Консультанты из числе НПР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Инжиниринговые центры, </a:t>
            </a:r>
            <a:r>
              <a:rPr lang="en-US" sz="1400" dirty="0" err="1" smtClean="0">
                <a:solidFill>
                  <a:schemeClr val="tx2"/>
                </a:solidFill>
              </a:rPr>
              <a:t>fablab</a:t>
            </a:r>
            <a:r>
              <a:rPr lang="ru-RU" sz="1400" dirty="0" smtClean="0">
                <a:solidFill>
                  <a:schemeClr val="tx2"/>
                </a:solidFill>
              </a:rPr>
              <a:t> и инженерные школы</a:t>
            </a:r>
          </a:p>
          <a:p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нужен </a:t>
            </a:r>
            <a:r>
              <a:rPr lang="ru-RU" dirty="0" smtClean="0"/>
              <a:t>проект школьнику?</a:t>
            </a:r>
            <a:endParaRPr lang="ru-RU" dirty="0"/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857364"/>
            <a:ext cx="5854467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8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Displaying THE-&amp;gcy;&amp;rcy;&amp;acy;&amp;fcy;&amp;icy;&amp;kcy;-1.jpg"/>
          <p:cNvSpPr>
            <a:spLocks noChangeAspect="1" noChangeArrowheads="1"/>
          </p:cNvSpPr>
          <p:nvPr/>
        </p:nvSpPr>
        <p:spPr bwMode="auto">
          <a:xfrm>
            <a:off x="133092" y="-130999"/>
            <a:ext cx="260753" cy="2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isplaying THE-&amp;gcy;&amp;rcy;&amp;acy;&amp;fcy;&amp;icy;&amp;kcy;-1.jpg"/>
          <p:cNvSpPr>
            <a:spLocks noChangeAspect="1" noChangeArrowheads="1"/>
          </p:cNvSpPr>
          <p:nvPr/>
        </p:nvSpPr>
        <p:spPr bwMode="auto">
          <a:xfrm>
            <a:off x="263469" y="7198"/>
            <a:ext cx="260753" cy="2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азвание 3"/>
          <p:cNvSpPr>
            <a:spLocks noGrp="1"/>
          </p:cNvSpPr>
          <p:nvPr>
            <p:ph type="title"/>
          </p:nvPr>
        </p:nvSpPr>
        <p:spPr>
          <a:xfrm>
            <a:off x="380265" y="215933"/>
            <a:ext cx="7238604" cy="816223"/>
          </a:xfrm>
        </p:spPr>
        <p:txBody>
          <a:bodyPr/>
          <a:lstStyle/>
          <a:p>
            <a:r>
              <a:rPr lang="ru-RU" altLang="ru-RU" sz="2800" dirty="0"/>
              <a:t>Инженерный класс в московской школе</a:t>
            </a:r>
          </a:p>
        </p:txBody>
      </p:sp>
      <p:pic>
        <p:nvPicPr>
          <p:cNvPr id="16" name="Picture 2" descr="C:\Users\User\Desktop\razv_in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37" y="577372"/>
            <a:ext cx="1113397" cy="118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2552604" cy="20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3" y="3906608"/>
            <a:ext cx="3724516" cy="222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block.kf.mgts.ru/img/dogm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28880"/>
            <a:ext cx="1491241" cy="59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10" y="2276872"/>
            <a:ext cx="4859003" cy="20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71538" y="64291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Дополнительные баллы за индивидуальные достижения при поступлении в Университет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проблемы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Замена проекта рефератом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Псевдонаучные подходы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Неактуальные тематики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Недостаточный уровень выполненного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Формальная отчетность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Слабая подготовка к защите проектно-исследовательской работы</a:t>
            </a:r>
          </a:p>
          <a:p>
            <a:endParaRPr lang="ru-RU" dirty="0"/>
          </a:p>
        </p:txBody>
      </p:sp>
      <p:pic>
        <p:nvPicPr>
          <p:cNvPr id="2050" name="Picture 2" descr="https://edu.ascon.ru/source/news/1397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27560"/>
            <a:ext cx="5113733" cy="30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c.pics.livejournal.com/chernikova_a/70785870/310608/310608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28" y="14486"/>
            <a:ext cx="4041651" cy="2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СиС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468</Words>
  <Application>Microsoft Office PowerPoint</Application>
  <PresentationFormat>Экран (4:3)</PresentationFormat>
  <Paragraphs>99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МИСиС</vt:lpstr>
      <vt:lpstr>Опыт проектной деятельности школьников в рамках инженерных классов</vt:lpstr>
      <vt:lpstr>Инженерные классы</vt:lpstr>
      <vt:lpstr>Зачем нужна проектная деятельность?</vt:lpstr>
      <vt:lpstr>Профориентация</vt:lpstr>
      <vt:lpstr>Проблемы интеграции</vt:lpstr>
      <vt:lpstr>Пути решения</vt:lpstr>
      <vt:lpstr>Зачем нужен проект школьнику?</vt:lpstr>
      <vt:lpstr>Инженерный класс в московской школе</vt:lpstr>
      <vt:lpstr>Методические проблемы</vt:lpstr>
      <vt:lpstr>Разделение функций</vt:lpstr>
      <vt:lpstr>Повышение квалификации преподавателей и методистов </vt:lpstr>
      <vt:lpstr>Выбор тематики</vt:lpstr>
      <vt:lpstr>Проектная деятельность</vt:lpstr>
      <vt:lpstr>Защита проектов</vt:lpstr>
      <vt:lpstr>Заключение</vt:lpstr>
      <vt:lpstr>Спасибо за внимание!  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Вдовыдченко</cp:lastModifiedBy>
  <cp:revision>103</cp:revision>
  <dcterms:created xsi:type="dcterms:W3CDTF">2017-02-13T10:54:23Z</dcterms:created>
  <dcterms:modified xsi:type="dcterms:W3CDTF">2017-11-23T10:13:57Z</dcterms:modified>
</cp:coreProperties>
</file>